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2" r:id="rId1"/>
  </p:sldMasterIdLst>
  <p:notesMasterIdLst>
    <p:notesMasterId r:id="rId8"/>
  </p:notesMasterIdLst>
  <p:handoutMasterIdLst>
    <p:handoutMasterId r:id="rId9"/>
  </p:handoutMasterIdLst>
  <p:sldIdLst>
    <p:sldId id="404" r:id="rId2"/>
    <p:sldId id="391" r:id="rId3"/>
    <p:sldId id="393" r:id="rId4"/>
    <p:sldId id="403" r:id="rId5"/>
    <p:sldId id="394" r:id="rId6"/>
    <p:sldId id="405" r:id="rId7"/>
  </p:sldIdLst>
  <p:sldSz cx="9144000" cy="6858000" type="screen4x3"/>
  <p:notesSz cx="6797675" cy="987425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otxp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99CC"/>
    <a:srgbClr val="FFFF99"/>
    <a:srgbClr val="FFFFFF"/>
    <a:srgbClr val="FF0066"/>
    <a:srgbClr val="FF3399"/>
    <a:srgbClr val="333399"/>
    <a:srgbClr val="0066CC"/>
    <a:srgbClr val="3366FF"/>
    <a:srgbClr val="33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22299" autoAdjust="0"/>
    <p:restoredTop sz="97064" autoAdjust="0"/>
  </p:normalViewPr>
  <p:slideViewPr>
    <p:cSldViewPr>
      <p:cViewPr>
        <p:scale>
          <a:sx n="66" d="100"/>
          <a:sy n="66" d="100"/>
        </p:scale>
        <p:origin x="-1482" y="-132"/>
      </p:cViewPr>
      <p:guideLst>
        <p:guide orient="horz" pos="2112"/>
        <p:guide pos="278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00" d="100"/>
          <a:sy n="100" d="100"/>
        </p:scale>
        <p:origin x="-798" y="-6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.xml"/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l" defTabSz="942975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l" defTabSz="942975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fld id="{E063B20C-FB9D-4463-9614-5199D92C26AE}" type="slidenum">
              <a:rPr lang="en-GB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2113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5939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33813" y="0"/>
            <a:ext cx="2932112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59396" name="Rectangle 1028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81063" y="704850"/>
            <a:ext cx="5003800" cy="3752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93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91063"/>
            <a:ext cx="49625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5939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3713"/>
            <a:ext cx="29321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5939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3813" y="9383713"/>
            <a:ext cx="2932112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fld id="{9DA02AA1-7573-43BA-B6FC-7060FBD605FF}" type="slidenum">
              <a:rPr lang="en-GB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6C4D58-0D30-456A-9F23-172013B0F1E1}" type="slidenum">
              <a:rPr lang="en-GB"/>
              <a:pPr/>
              <a:t>2</a:t>
            </a:fld>
            <a:endParaRPr lang="en-GB"/>
          </a:p>
        </p:txBody>
      </p:sp>
      <p:sp>
        <p:nvSpPr>
          <p:cNvPr id="603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>
                <a:latin typeface="CMR10" charset="0"/>
              </a:rPr>
              <a:t>DQO-E: Fracción de materia orgánica degradable por accion de agentes quimicos oxidantes bajo condiciones de acidez.</a:t>
            </a:r>
          </a:p>
          <a:p>
            <a:r>
              <a:rPr lang="es-ES" b="1">
                <a:latin typeface="CMR10" charset="0"/>
              </a:rPr>
              <a:t>Valores bajos para la clase 4</a:t>
            </a:r>
            <a:endParaRPr lang="es-ES" b="1"/>
          </a:p>
          <a:p>
            <a:endParaRPr lang="es-ES" b="1"/>
          </a:p>
          <a:p>
            <a:r>
              <a:rPr lang="es-ES"/>
              <a:t>De aquí se induce una doble implicación: </a:t>
            </a:r>
          </a:p>
          <a:p>
            <a:r>
              <a:rPr lang="es-ES"/>
              <a:t>El objeto i pertenece a la clase 4 si esta entre....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7ADE5D-7059-4D58-87AD-4DAF9AF068F9}" type="slidenum">
              <a:rPr lang="en-GB"/>
              <a:pPr/>
              <a:t>3</a:t>
            </a:fld>
            <a:endParaRPr lang="en-GB"/>
          </a:p>
        </p:txBody>
      </p:sp>
      <p:sp>
        <p:nvSpPr>
          <p:cNvPr id="607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66F7E-DB90-493F-8CCD-BE08D0696964}" type="slidenum">
              <a:rPr lang="en-GB"/>
              <a:pPr/>
              <a:t>4</a:t>
            </a:fld>
            <a:endParaRPr lang="en-GB"/>
          </a:p>
        </p:txBody>
      </p:sp>
      <p:sp>
        <p:nvSpPr>
          <p:cNvPr id="101380" name="Text Box 8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b="1" smtClean="0"/>
              <a:t>Esto se da cuando los Boxplot no solapan entre si, y las intersecciones entre clases son vacias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918DE-E38F-4CB7-863C-7515190ABBDA}" type="slidenum">
              <a:rPr lang="en-GB"/>
              <a:pPr/>
              <a:t>5</a:t>
            </a:fld>
            <a:endParaRPr lang="en-GB"/>
          </a:p>
        </p:txBody>
      </p:sp>
      <p:sp>
        <p:nvSpPr>
          <p:cNvPr id="609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C1ED55-8CCD-4716-8894-13E9A2C66DA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CF4D94-F78A-4D39-8CCD-1E3CBD7E9EC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576782-CDAB-477A-849D-C66B44DAAD4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096AD0-9FC5-4342-9B9C-511F7181E97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8929BF-8B19-4F3B-B90B-B0309AC349A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803366-1B1B-444F-B1E4-2EA0BAF8FB9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225158-A76F-48E3-B0DF-6CB41774C24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B60DF1-F653-46B1-A29E-5E30A26A89C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B16F10-DFD2-4744-808A-531F270A9AA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8400D0-234D-4E5B-8873-397AC7F23F7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ED131A-0B61-4763-BAF3-F6B235DAFA8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66CC"/>
            </a:gs>
            <a:gs pos="50000">
              <a:srgbClr val="333399"/>
            </a:gs>
            <a:gs pos="100000">
              <a:srgbClr val="0066C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275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FA5B5C9-CB9B-4A5D-A843-849F93516ACC}" type="slidenum">
              <a:rPr lang="es-ES"/>
              <a:pPr/>
              <a:t>‹Nº›</a:t>
            </a:fld>
            <a:endParaRPr lang="es-E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Marcador de número de diapositiva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5002FEDA-BB0B-4FAE-BEE7-916966D26432}" type="slidenum">
              <a:rPr lang="es-ES" sz="1200">
                <a:solidFill>
                  <a:schemeClr val="tx1">
                    <a:tint val="75000"/>
                  </a:schemeClr>
                </a:solidFill>
                <a:latin typeface="Tahoma" pitchFamily="34" charset="0"/>
              </a:rPr>
              <a:pPr algn="r">
                <a:defRPr/>
              </a:pPr>
              <a:t>1</a:t>
            </a:fld>
            <a:endParaRPr lang="es-ES" sz="1200">
              <a:solidFill>
                <a:schemeClr val="tx1">
                  <a:tint val="75000"/>
                </a:schemeClr>
              </a:solidFill>
              <a:latin typeface="Tahoma" pitchFamily="34" charset="0"/>
            </a:endParaRPr>
          </a:p>
        </p:txBody>
      </p:sp>
      <p:sp>
        <p:nvSpPr>
          <p:cNvPr id="356372" name="Rectangle 20"/>
          <p:cNvSpPr>
            <a:spLocks noChangeArrowheads="1"/>
          </p:cNvSpPr>
          <p:nvPr/>
        </p:nvSpPr>
        <p:spPr bwMode="auto">
          <a:xfrm>
            <a:off x="683568" y="1124744"/>
            <a:ext cx="7035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2800" b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Boxplot</a:t>
            </a:r>
            <a:r>
              <a:rPr lang="en-GB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-based induction rules (</a:t>
            </a:r>
            <a:r>
              <a:rPr lang="en-GB" sz="2800" b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BPbIR</a:t>
            </a:r>
            <a:r>
              <a:rPr lang="en-GB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en-GB" sz="2800" b="1" dirty="0">
              <a:solidFill>
                <a:srgbClr val="0F6EE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114" name="Group 2"/>
          <p:cNvGrpSpPr>
            <a:grpSpLocks/>
          </p:cNvGrpSpPr>
          <p:nvPr/>
        </p:nvGrpSpPr>
        <p:grpSpPr bwMode="auto">
          <a:xfrm>
            <a:off x="3492500" y="765175"/>
            <a:ext cx="5334000" cy="4945063"/>
            <a:chOff x="2064" y="912"/>
            <a:chExt cx="3696" cy="3408"/>
          </a:xfrm>
        </p:grpSpPr>
        <p:grpSp>
          <p:nvGrpSpPr>
            <p:cNvPr id="602115" name="Group 3"/>
            <p:cNvGrpSpPr>
              <a:grpSpLocks/>
            </p:cNvGrpSpPr>
            <p:nvPr/>
          </p:nvGrpSpPr>
          <p:grpSpPr bwMode="auto">
            <a:xfrm>
              <a:off x="2064" y="912"/>
              <a:ext cx="3696" cy="3408"/>
              <a:chOff x="2064" y="912"/>
              <a:chExt cx="3696" cy="3408"/>
            </a:xfrm>
          </p:grpSpPr>
          <p:sp>
            <p:nvSpPr>
              <p:cNvPr id="602116" name="Rectangle 4"/>
              <p:cNvSpPr>
                <a:spLocks noChangeArrowheads="1"/>
              </p:cNvSpPr>
              <p:nvPr/>
            </p:nvSpPr>
            <p:spPr bwMode="auto">
              <a:xfrm>
                <a:off x="2064" y="912"/>
                <a:ext cx="192" cy="34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es-ES"/>
              </a:p>
            </p:txBody>
          </p:sp>
          <p:graphicFrame>
            <p:nvGraphicFramePr>
              <p:cNvPr id="602117" name="Object 5"/>
              <p:cNvGraphicFramePr>
                <a:graphicFrameLocks noChangeAspect="1"/>
              </p:cNvGraphicFramePr>
              <p:nvPr/>
            </p:nvGraphicFramePr>
            <p:xfrm>
              <a:off x="2256" y="912"/>
              <a:ext cx="3504" cy="3408"/>
            </p:xfrm>
            <a:graphic>
              <a:graphicData uri="http://schemas.openxmlformats.org/presentationml/2006/ole">
                <p:oleObj spid="_x0000_s602117" name="Bitmap Image" r:id="rId4" imgW="2933333" imgH="2219635" progId="Paint.Picture">
                  <p:embed/>
                </p:oleObj>
              </a:graphicData>
            </a:graphic>
          </p:graphicFrame>
        </p:grpSp>
        <p:sp>
          <p:nvSpPr>
            <p:cNvPr id="602118" name="Rectangle 6"/>
            <p:cNvSpPr>
              <a:spLocks noChangeArrowheads="1"/>
            </p:cNvSpPr>
            <p:nvPr/>
          </p:nvSpPr>
          <p:spPr bwMode="auto">
            <a:xfrm>
              <a:off x="4709" y="1554"/>
              <a:ext cx="385" cy="21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s-ES"/>
            </a:p>
          </p:txBody>
        </p:sp>
      </p:grpSp>
      <p:sp>
        <p:nvSpPr>
          <p:cNvPr id="602119" name="Text Box 7"/>
          <p:cNvSpPr txBox="1">
            <a:spLocks noChangeArrowheads="1"/>
          </p:cNvSpPr>
          <p:nvPr/>
        </p:nvSpPr>
        <p:spPr bwMode="auto">
          <a:xfrm>
            <a:off x="395288" y="1844675"/>
            <a:ext cx="2286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hlink"/>
              </a:buClr>
            </a:pPr>
            <a:r>
              <a:rPr kumimoji="1" lang="en-US" sz="2000">
                <a:solidFill>
                  <a:schemeClr val="tx1"/>
                </a:solidFill>
              </a:rPr>
              <a:t>Variable </a:t>
            </a:r>
            <a:r>
              <a:rPr kumimoji="1" lang="en-US" sz="2000" i="1">
                <a:solidFill>
                  <a:schemeClr val="tx1"/>
                </a:solidFill>
              </a:rPr>
              <a:t>X</a:t>
            </a:r>
            <a:r>
              <a:rPr kumimoji="1" lang="en-US" sz="2000">
                <a:solidFill>
                  <a:schemeClr val="tx1"/>
                </a:solidFill>
              </a:rPr>
              <a:t> is </a:t>
            </a:r>
            <a:r>
              <a:rPr kumimoji="1" lang="en-US" sz="2000" b="1">
                <a:solidFill>
                  <a:srgbClr val="FF9999"/>
                </a:solidFill>
              </a:rPr>
              <a:t>totally </a:t>
            </a:r>
            <a:r>
              <a:rPr kumimoji="1" lang="en-US" sz="2000">
                <a:solidFill>
                  <a:schemeClr val="tx1"/>
                </a:solidFill>
              </a:rPr>
              <a:t>characterizing class C if:</a:t>
            </a:r>
          </a:p>
        </p:txBody>
      </p:sp>
      <p:grpSp>
        <p:nvGrpSpPr>
          <p:cNvPr id="602120" name="Group 8"/>
          <p:cNvGrpSpPr>
            <a:grpSpLocks/>
          </p:cNvGrpSpPr>
          <p:nvPr/>
        </p:nvGrpSpPr>
        <p:grpSpPr bwMode="auto">
          <a:xfrm>
            <a:off x="1835150" y="5589588"/>
            <a:ext cx="7308850" cy="1076325"/>
            <a:chOff x="2064" y="3691"/>
            <a:chExt cx="3696" cy="678"/>
          </a:xfrm>
        </p:grpSpPr>
        <p:sp>
          <p:nvSpPr>
            <p:cNvPr id="602121" name="Text Box 9"/>
            <p:cNvSpPr txBox="1">
              <a:spLocks noChangeArrowheads="1"/>
            </p:cNvSpPr>
            <p:nvPr/>
          </p:nvSpPr>
          <p:spPr bwMode="auto">
            <a:xfrm>
              <a:off x="2064" y="3691"/>
              <a:ext cx="3696" cy="67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hlink"/>
                </a:buClr>
              </a:pPr>
              <a:endParaRPr kumimoji="1" lang="en-US" sz="1200" b="1">
                <a:solidFill>
                  <a:srgbClr val="FF9999"/>
                </a:solidFill>
                <a:latin typeface="Tahoma" pitchFamily="34" charset="0"/>
              </a:endParaRPr>
            </a:p>
            <a:p>
              <a:pPr eaLnBrk="0" hangingPunct="0">
                <a:spcBef>
                  <a:spcPct val="50000"/>
                </a:spcBef>
                <a:spcAft>
                  <a:spcPct val="20000"/>
                </a:spcAft>
                <a:buClr>
                  <a:schemeClr val="hlink"/>
                </a:buClr>
              </a:pPr>
              <a:r>
                <a:rPr kumimoji="1" lang="en-US" sz="2000" b="1">
                  <a:solidFill>
                    <a:srgbClr val="FF9999"/>
                  </a:solidFill>
                  <a:latin typeface="Tahoma" pitchFamily="34" charset="0"/>
                </a:rPr>
                <a:t>X</a:t>
              </a:r>
              <a:r>
                <a:rPr kumimoji="1" lang="en-US" sz="2000" b="1" baseline="-25000">
                  <a:solidFill>
                    <a:srgbClr val="FF9999"/>
                  </a:solidFill>
                  <a:latin typeface="Tahoma" pitchFamily="34" charset="0"/>
                </a:rPr>
                <a:t>i, DQO-E</a:t>
              </a:r>
              <a:r>
                <a:rPr kumimoji="1" lang="en-US" sz="2000" b="1" baseline="-25000">
                  <a:solidFill>
                    <a:srgbClr val="FF9999"/>
                  </a:solidFill>
                  <a:latin typeface="Symbol" pitchFamily="18" charset="2"/>
                </a:rPr>
                <a:t> </a:t>
              </a:r>
              <a:r>
                <a:rPr kumimoji="1" lang="en-US" sz="2000" b="1">
                  <a:solidFill>
                    <a:srgbClr val="FF9999"/>
                  </a:solidFill>
                  <a:latin typeface="Tahoma" pitchFamily="34" charset="0"/>
                </a:rPr>
                <a:t>en</a:t>
              </a:r>
              <a:r>
                <a:rPr kumimoji="1" lang="en-US" sz="2000" b="1" baseline="-25000">
                  <a:solidFill>
                    <a:srgbClr val="FF9999"/>
                  </a:solidFill>
                  <a:latin typeface="Symbol" pitchFamily="18" charset="2"/>
                </a:rPr>
                <a:t> </a:t>
              </a:r>
              <a:r>
                <a:rPr kumimoji="1" lang="en-US" sz="2000" b="1">
                  <a:solidFill>
                    <a:srgbClr val="FF9999"/>
                  </a:solidFill>
                  <a:latin typeface="Tahoma" pitchFamily="34" charset="0"/>
                </a:rPr>
                <a:t>(4910,8752)</a:t>
              </a:r>
              <a:r>
                <a:rPr kumimoji="1" lang="en-US" sz="2000" b="1" i="1">
                  <a:solidFill>
                    <a:srgbClr val="FF9999"/>
                  </a:solidFill>
                  <a:latin typeface="Tahoma" pitchFamily="34" charset="0"/>
                </a:rPr>
                <a:t>m</a:t>
              </a:r>
              <a:r>
                <a:rPr kumimoji="1" lang="en-US" sz="2000" b="1" i="1" baseline="30000">
                  <a:solidFill>
                    <a:srgbClr val="FF9999"/>
                  </a:solidFill>
                  <a:latin typeface="Tahoma" pitchFamily="34" charset="0"/>
                </a:rPr>
                <a:t>3</a:t>
              </a:r>
              <a:r>
                <a:rPr kumimoji="1" lang="en-US" sz="2000" b="1" i="1">
                  <a:solidFill>
                    <a:srgbClr val="FF9999"/>
                  </a:solidFill>
                  <a:latin typeface="Tahoma" pitchFamily="34" charset="0"/>
                </a:rPr>
                <a:t>/day </a:t>
              </a:r>
              <a:r>
                <a:rPr kumimoji="1" lang="en-US" sz="2000" b="1">
                  <a:solidFill>
                    <a:srgbClr val="FF9999"/>
                  </a:solidFill>
                  <a:latin typeface="Tahoma" pitchFamily="34" charset="0"/>
                </a:rPr>
                <a:t> </a:t>
              </a:r>
              <a:r>
                <a:rPr kumimoji="1" lang="en-US" sz="2000" b="1" i="1">
                  <a:solidFill>
                    <a:srgbClr val="FF9999"/>
                  </a:solidFill>
                  <a:latin typeface="Tahoma" pitchFamily="34" charset="0"/>
                </a:rPr>
                <a:t>              i</a:t>
              </a:r>
              <a:r>
                <a:rPr kumimoji="1" lang="en-US" sz="2000" b="1">
                  <a:solidFill>
                    <a:srgbClr val="FF9999"/>
                  </a:solidFill>
                  <a:latin typeface="Tahoma" pitchFamily="34" charset="0"/>
                </a:rPr>
                <a:t>  is of C4</a:t>
              </a:r>
              <a:endParaRPr kumimoji="1" lang="en-US" sz="1000" b="1">
                <a:solidFill>
                  <a:srgbClr val="FF9999"/>
                </a:solidFill>
                <a:latin typeface="Tahoma" pitchFamily="34" charset="0"/>
              </a:endParaRPr>
            </a:p>
            <a:p>
              <a:pPr eaLnBrk="0" hangingPunct="0">
                <a:spcBef>
                  <a:spcPct val="50000"/>
                </a:spcBef>
                <a:buClr>
                  <a:schemeClr val="hlink"/>
                </a:buClr>
              </a:pPr>
              <a:endParaRPr kumimoji="1" lang="en-US" sz="1200" b="1">
                <a:solidFill>
                  <a:srgbClr val="FF9999"/>
                </a:solidFill>
                <a:latin typeface="Tahoma" pitchFamily="34" charset="0"/>
              </a:endParaRPr>
            </a:p>
          </p:txBody>
        </p:sp>
        <p:sp>
          <p:nvSpPr>
            <p:cNvPr id="602122" name="AutoShape 10"/>
            <p:cNvSpPr>
              <a:spLocks noChangeArrowheads="1"/>
            </p:cNvSpPr>
            <p:nvPr/>
          </p:nvSpPr>
          <p:spPr bwMode="auto">
            <a:xfrm>
              <a:off x="4320" y="3984"/>
              <a:ext cx="432" cy="134"/>
            </a:xfrm>
            <a:prstGeom prst="leftRightArrow">
              <a:avLst>
                <a:gd name="adj1" fmla="val 50000"/>
                <a:gd name="adj2" fmla="val 64478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s-ES"/>
            </a:p>
          </p:txBody>
        </p:sp>
      </p:grpSp>
      <p:grpSp>
        <p:nvGrpSpPr>
          <p:cNvPr id="602123" name="Group 11"/>
          <p:cNvGrpSpPr>
            <a:grpSpLocks/>
          </p:cNvGrpSpPr>
          <p:nvPr/>
        </p:nvGrpSpPr>
        <p:grpSpPr bwMode="auto">
          <a:xfrm>
            <a:off x="468313" y="4005263"/>
            <a:ext cx="7159625" cy="915987"/>
            <a:chOff x="432" y="2592"/>
            <a:chExt cx="4366" cy="577"/>
          </a:xfrm>
        </p:grpSpPr>
        <p:sp>
          <p:nvSpPr>
            <p:cNvPr id="602124" name="AutoShape 12"/>
            <p:cNvSpPr>
              <a:spLocks noChangeArrowheads="1"/>
            </p:cNvSpPr>
            <p:nvPr/>
          </p:nvSpPr>
          <p:spPr bwMode="auto">
            <a:xfrm>
              <a:off x="2976" y="2784"/>
              <a:ext cx="1822" cy="180"/>
            </a:xfrm>
            <a:prstGeom prst="flowChartProcess">
              <a:avLst/>
            </a:prstGeom>
            <a:solidFill>
              <a:srgbClr val="FF0066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n-GB" sz="1800" b="1">
                <a:solidFill>
                  <a:schemeClr val="tx1"/>
                </a:solidFill>
              </a:endParaRPr>
            </a:p>
          </p:txBody>
        </p:sp>
        <p:grpSp>
          <p:nvGrpSpPr>
            <p:cNvPr id="602125" name="Group 13"/>
            <p:cNvGrpSpPr>
              <a:grpSpLocks/>
            </p:cNvGrpSpPr>
            <p:nvPr/>
          </p:nvGrpSpPr>
          <p:grpSpPr bwMode="auto">
            <a:xfrm>
              <a:off x="432" y="2592"/>
              <a:ext cx="2448" cy="577"/>
              <a:chOff x="-192" y="2784"/>
              <a:chExt cx="2448" cy="577"/>
            </a:xfrm>
          </p:grpSpPr>
          <p:sp>
            <p:nvSpPr>
              <p:cNvPr id="602126" name="Text Box 14"/>
              <p:cNvSpPr txBox="1">
                <a:spLocks noChangeArrowheads="1"/>
              </p:cNvSpPr>
              <p:nvPr/>
            </p:nvSpPr>
            <p:spPr bwMode="auto">
              <a:xfrm>
                <a:off x="-192" y="2784"/>
                <a:ext cx="1536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lvl="1" eaLnBrk="0" hangingPunct="0"/>
                <a:r>
                  <a:rPr kumimoji="1" lang="es-ES_tradnl" sz="1800" b="1">
                    <a:solidFill>
                      <a:srgbClr val="FF9999"/>
                    </a:solidFill>
                  </a:rPr>
                  <a:t>It takes exclusive values in class C</a:t>
                </a:r>
              </a:p>
            </p:txBody>
          </p:sp>
          <p:sp>
            <p:nvSpPr>
              <p:cNvPr id="602127" name="AutoShape 15"/>
              <p:cNvSpPr>
                <a:spLocks noChangeArrowheads="1"/>
              </p:cNvSpPr>
              <p:nvPr/>
            </p:nvSpPr>
            <p:spPr bwMode="auto">
              <a:xfrm>
                <a:off x="1536" y="2880"/>
                <a:ext cx="720" cy="288"/>
              </a:xfrm>
              <a:prstGeom prst="rightArrow">
                <a:avLst>
                  <a:gd name="adj1" fmla="val 50000"/>
                  <a:gd name="adj2" fmla="val 62500"/>
                </a:avLst>
              </a:prstGeom>
              <a:solidFill>
                <a:srgbClr val="FF0066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>
                  <a:solidFill>
                    <a:srgbClr val="FF9999"/>
                  </a:solidFill>
                </a:endParaRPr>
              </a:p>
            </p:txBody>
          </p:sp>
        </p:grpSp>
      </p:grpSp>
      <p:grpSp>
        <p:nvGrpSpPr>
          <p:cNvPr id="602128" name="Group 16"/>
          <p:cNvGrpSpPr>
            <a:grpSpLocks/>
          </p:cNvGrpSpPr>
          <p:nvPr/>
        </p:nvGrpSpPr>
        <p:grpSpPr bwMode="auto">
          <a:xfrm>
            <a:off x="457200" y="4876800"/>
            <a:ext cx="5295900" cy="1600200"/>
            <a:chOff x="192" y="2982"/>
            <a:chExt cx="3864" cy="1338"/>
          </a:xfrm>
        </p:grpSpPr>
        <p:sp>
          <p:nvSpPr>
            <p:cNvPr id="602129" name="AutoShape 17"/>
            <p:cNvSpPr>
              <a:spLocks noChangeArrowheads="1"/>
            </p:cNvSpPr>
            <p:nvPr/>
          </p:nvSpPr>
          <p:spPr bwMode="auto">
            <a:xfrm rot="21000000">
              <a:off x="192" y="2982"/>
              <a:ext cx="3864" cy="1338"/>
            </a:xfrm>
            <a:prstGeom prst="irregularSeal1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s-ES"/>
            </a:p>
          </p:txBody>
        </p:sp>
        <p:sp>
          <p:nvSpPr>
            <p:cNvPr id="602130" name="Text Box 18"/>
            <p:cNvSpPr txBox="1">
              <a:spLocks noChangeArrowheads="1"/>
            </p:cNvSpPr>
            <p:nvPr/>
          </p:nvSpPr>
          <p:spPr bwMode="auto">
            <a:xfrm rot="21000000">
              <a:off x="968" y="3407"/>
              <a:ext cx="2160" cy="58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hlink"/>
                </a:buClr>
              </a:pPr>
              <a:r>
                <a:rPr kumimoji="1" lang="en-US" sz="2000" b="1">
                  <a:solidFill>
                    <a:schemeClr val="tx1"/>
                  </a:solidFill>
                  <a:latin typeface="Tahoma" pitchFamily="34" charset="0"/>
                </a:rPr>
                <a:t>Existence not guaranteed</a:t>
              </a:r>
            </a:p>
          </p:txBody>
        </p:sp>
      </p:grpSp>
      <p:sp>
        <p:nvSpPr>
          <p:cNvPr id="602131" name="Rectangle 19"/>
          <p:cNvSpPr>
            <a:spLocks noChangeArrowheads="1"/>
          </p:cNvSpPr>
          <p:nvPr/>
        </p:nvSpPr>
        <p:spPr bwMode="auto">
          <a:xfrm>
            <a:off x="179388" y="188913"/>
            <a:ext cx="8964612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Totally characterizing variable. </a:t>
            </a:r>
            <a:r>
              <a:rPr kumimoji="1" lang="en-GB" sz="2800" i="1">
                <a:solidFill>
                  <a:schemeClr val="tx1"/>
                </a:solidFill>
              </a:rPr>
              <a:t>LNAI [Gib98] </a:t>
            </a:r>
          </a:p>
          <a:p>
            <a:pPr marL="457200" indent="-457200" algn="l"/>
            <a:endParaRPr lang="en-GB" b="1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2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2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0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2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2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60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210" name="Group 2"/>
          <p:cNvGrpSpPr>
            <a:grpSpLocks/>
          </p:cNvGrpSpPr>
          <p:nvPr/>
        </p:nvGrpSpPr>
        <p:grpSpPr bwMode="auto">
          <a:xfrm>
            <a:off x="152400" y="1857375"/>
            <a:ext cx="4187825" cy="1800225"/>
            <a:chOff x="96" y="1026"/>
            <a:chExt cx="2638" cy="1134"/>
          </a:xfrm>
        </p:grpSpPr>
        <p:sp>
          <p:nvSpPr>
            <p:cNvPr id="606211" name="Text Box 3"/>
            <p:cNvSpPr txBox="1">
              <a:spLocks noChangeArrowheads="1"/>
            </p:cNvSpPr>
            <p:nvPr/>
          </p:nvSpPr>
          <p:spPr bwMode="auto">
            <a:xfrm>
              <a:off x="480" y="1296"/>
              <a:ext cx="1275" cy="250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  <a:buClr>
                  <a:schemeClr val="hlink"/>
                </a:buClr>
              </a:pPr>
              <a:r>
                <a:rPr kumimoji="1" lang="es-ES_tradnl" sz="2000">
                  <a:solidFill>
                    <a:srgbClr val="0066FF"/>
                  </a:solidFill>
                </a:rPr>
                <a:t>    0              6</a:t>
              </a:r>
            </a:p>
          </p:txBody>
        </p:sp>
        <p:grpSp>
          <p:nvGrpSpPr>
            <p:cNvPr id="606212" name="Group 4"/>
            <p:cNvGrpSpPr>
              <a:grpSpLocks/>
            </p:cNvGrpSpPr>
            <p:nvPr/>
          </p:nvGrpSpPr>
          <p:grpSpPr bwMode="auto">
            <a:xfrm>
              <a:off x="96" y="1026"/>
              <a:ext cx="2638" cy="1134"/>
              <a:chOff x="96" y="1026"/>
              <a:chExt cx="2638" cy="1134"/>
            </a:xfrm>
          </p:grpSpPr>
          <p:sp>
            <p:nvSpPr>
              <p:cNvPr id="606213" name="Text Box 5"/>
              <p:cNvSpPr txBox="1">
                <a:spLocks noChangeArrowheads="1"/>
              </p:cNvSpPr>
              <p:nvPr/>
            </p:nvSpPr>
            <p:spPr bwMode="auto">
              <a:xfrm>
                <a:off x="96" y="1314"/>
                <a:ext cx="362" cy="250"/>
              </a:xfrm>
              <a:prstGeom prst="rect">
                <a:avLst/>
              </a:prstGeom>
              <a:solidFill>
                <a:srgbClr val="00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 b="1" i="1">
                    <a:solidFill>
                      <a:srgbClr val="FF66CC"/>
                    </a:solidFill>
                  </a:rPr>
                  <a:t>I1</a:t>
                </a:r>
              </a:p>
            </p:txBody>
          </p:sp>
          <p:sp>
            <p:nvSpPr>
              <p:cNvPr id="606214" name="Text Box 6"/>
              <p:cNvSpPr txBox="1">
                <a:spLocks noChangeArrowheads="1"/>
              </p:cNvSpPr>
              <p:nvPr/>
            </p:nvSpPr>
            <p:spPr bwMode="auto">
              <a:xfrm>
                <a:off x="96" y="1613"/>
                <a:ext cx="362" cy="250"/>
              </a:xfrm>
              <a:prstGeom prst="rect">
                <a:avLst/>
              </a:prstGeom>
              <a:solidFill>
                <a:srgbClr val="00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 b="1" i="1">
                    <a:solidFill>
                      <a:srgbClr val="FF66CC"/>
                    </a:solidFill>
                  </a:rPr>
                  <a:t>I2</a:t>
                </a:r>
              </a:p>
            </p:txBody>
          </p:sp>
          <p:sp>
            <p:nvSpPr>
              <p:cNvPr id="606215" name="Text Box 7"/>
              <p:cNvSpPr txBox="1">
                <a:spLocks noChangeArrowheads="1"/>
              </p:cNvSpPr>
              <p:nvPr/>
            </p:nvSpPr>
            <p:spPr bwMode="auto">
              <a:xfrm>
                <a:off x="96" y="1908"/>
                <a:ext cx="362" cy="250"/>
              </a:xfrm>
              <a:prstGeom prst="rect">
                <a:avLst/>
              </a:prstGeom>
              <a:solidFill>
                <a:srgbClr val="00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 b="1" i="1">
                    <a:solidFill>
                      <a:srgbClr val="FF66CC"/>
                    </a:solidFill>
                  </a:rPr>
                  <a:t>I3</a:t>
                </a:r>
              </a:p>
            </p:txBody>
          </p:sp>
          <p:sp>
            <p:nvSpPr>
              <p:cNvPr id="606216" name="Text Box 8"/>
              <p:cNvSpPr txBox="1">
                <a:spLocks noChangeArrowheads="1"/>
              </p:cNvSpPr>
              <p:nvPr/>
            </p:nvSpPr>
            <p:spPr bwMode="auto">
              <a:xfrm>
                <a:off x="271" y="1329"/>
                <a:ext cx="24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endParaRPr kumimoji="1" lang="es-ES_tradnl" sz="2000">
                  <a:solidFill>
                    <a:srgbClr val="FF3399"/>
                  </a:solidFill>
                </a:endParaRPr>
              </a:p>
            </p:txBody>
          </p:sp>
          <p:sp>
            <p:nvSpPr>
              <p:cNvPr id="606217" name="Text Box 9"/>
              <p:cNvSpPr txBox="1">
                <a:spLocks noChangeArrowheads="1"/>
              </p:cNvSpPr>
              <p:nvPr/>
            </p:nvSpPr>
            <p:spPr bwMode="auto">
              <a:xfrm>
                <a:off x="480" y="1602"/>
                <a:ext cx="1275" cy="250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>
                    <a:solidFill>
                      <a:srgbClr val="0066FF"/>
                    </a:solidFill>
                  </a:rPr>
                  <a:t>    1	       0 </a:t>
                </a:r>
              </a:p>
            </p:txBody>
          </p:sp>
          <p:sp>
            <p:nvSpPr>
              <p:cNvPr id="606218" name="Text Box 10"/>
              <p:cNvSpPr txBox="1">
                <a:spLocks noChangeArrowheads="1"/>
              </p:cNvSpPr>
              <p:nvPr/>
            </p:nvSpPr>
            <p:spPr bwMode="auto">
              <a:xfrm>
                <a:off x="480" y="1897"/>
                <a:ext cx="1275" cy="250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>
                    <a:solidFill>
                      <a:srgbClr val="0066FF"/>
                    </a:solidFill>
                  </a:rPr>
                  <a:t>  388	       0</a:t>
                </a:r>
              </a:p>
            </p:txBody>
          </p:sp>
          <p:sp>
            <p:nvSpPr>
              <p:cNvPr id="606219" name="Text Box 11"/>
              <p:cNvSpPr txBox="1">
                <a:spLocks noChangeArrowheads="1"/>
              </p:cNvSpPr>
              <p:nvPr/>
            </p:nvSpPr>
            <p:spPr bwMode="auto">
              <a:xfrm>
                <a:off x="480" y="1026"/>
                <a:ext cx="624" cy="250"/>
              </a:xfrm>
              <a:prstGeom prst="rect">
                <a:avLst/>
              </a:prstGeom>
              <a:solidFill>
                <a:srgbClr val="00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 b="1">
                    <a:solidFill>
                      <a:srgbClr val="9933FF"/>
                    </a:solidFill>
                  </a:rPr>
                  <a:t>C393</a:t>
                </a:r>
              </a:p>
            </p:txBody>
          </p:sp>
          <p:sp>
            <p:nvSpPr>
              <p:cNvPr id="606220" name="Text Box 12"/>
              <p:cNvSpPr txBox="1">
                <a:spLocks noChangeArrowheads="1"/>
              </p:cNvSpPr>
              <p:nvPr/>
            </p:nvSpPr>
            <p:spPr bwMode="auto">
              <a:xfrm>
                <a:off x="1152" y="1026"/>
                <a:ext cx="601" cy="250"/>
              </a:xfrm>
              <a:prstGeom prst="rect">
                <a:avLst/>
              </a:prstGeom>
              <a:solidFill>
                <a:srgbClr val="00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 b="1">
                    <a:solidFill>
                      <a:srgbClr val="9933FF"/>
                    </a:solidFill>
                  </a:rPr>
                  <a:t>C392</a:t>
                </a:r>
              </a:p>
            </p:txBody>
          </p:sp>
          <p:sp>
            <p:nvSpPr>
              <p:cNvPr id="606221" name="Text Box 13"/>
              <p:cNvSpPr txBox="1">
                <a:spLocks noChangeArrowheads="1"/>
              </p:cNvSpPr>
              <p:nvPr/>
            </p:nvSpPr>
            <p:spPr bwMode="auto">
              <a:xfrm>
                <a:off x="1824" y="1314"/>
                <a:ext cx="540" cy="250"/>
              </a:xfrm>
              <a:prstGeom prst="rect">
                <a:avLst/>
              </a:prstGeom>
              <a:solidFill>
                <a:srgbClr val="66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 b="1" i="1">
                    <a:solidFill>
                      <a:srgbClr val="0066FF"/>
                    </a:solidFill>
                  </a:rPr>
                  <a:t>6</a:t>
                </a:r>
              </a:p>
            </p:txBody>
          </p:sp>
          <p:sp>
            <p:nvSpPr>
              <p:cNvPr id="606222" name="Text Box 14"/>
              <p:cNvSpPr txBox="1">
                <a:spLocks noChangeArrowheads="1"/>
              </p:cNvSpPr>
              <p:nvPr/>
            </p:nvSpPr>
            <p:spPr bwMode="auto">
              <a:xfrm>
                <a:off x="1824" y="1612"/>
                <a:ext cx="540" cy="250"/>
              </a:xfrm>
              <a:prstGeom prst="rect">
                <a:avLst/>
              </a:prstGeom>
              <a:solidFill>
                <a:srgbClr val="66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 b="1" i="1">
                    <a:solidFill>
                      <a:srgbClr val="0066FF"/>
                    </a:solidFill>
                  </a:rPr>
                  <a:t>1</a:t>
                </a:r>
              </a:p>
            </p:txBody>
          </p:sp>
          <p:sp>
            <p:nvSpPr>
              <p:cNvPr id="606223" name="Text Box 15"/>
              <p:cNvSpPr txBox="1">
                <a:spLocks noChangeArrowheads="1"/>
              </p:cNvSpPr>
              <p:nvPr/>
            </p:nvSpPr>
            <p:spPr bwMode="auto">
              <a:xfrm>
                <a:off x="1824" y="1910"/>
                <a:ext cx="540" cy="250"/>
              </a:xfrm>
              <a:prstGeom prst="rect">
                <a:avLst/>
              </a:prstGeom>
              <a:solidFill>
                <a:srgbClr val="66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 b="1" i="1">
                    <a:solidFill>
                      <a:srgbClr val="0066FF"/>
                    </a:solidFill>
                  </a:rPr>
                  <a:t>388</a:t>
                </a:r>
              </a:p>
            </p:txBody>
          </p:sp>
        </p:grpSp>
      </p:grpSp>
      <p:pic>
        <p:nvPicPr>
          <p:cNvPr id="606224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152900"/>
            <a:ext cx="41148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06225" name="Group 17"/>
          <p:cNvGrpSpPr>
            <a:grpSpLocks/>
          </p:cNvGrpSpPr>
          <p:nvPr/>
        </p:nvGrpSpPr>
        <p:grpSpPr bwMode="auto">
          <a:xfrm>
            <a:off x="5410200" y="1981200"/>
            <a:ext cx="3224213" cy="1844675"/>
            <a:chOff x="3456" y="624"/>
            <a:chExt cx="2031" cy="1162"/>
          </a:xfrm>
        </p:grpSpPr>
        <p:sp>
          <p:nvSpPr>
            <p:cNvPr id="606226" name="Text Box 18"/>
            <p:cNvSpPr txBox="1">
              <a:spLocks noChangeArrowheads="1"/>
            </p:cNvSpPr>
            <p:nvPr/>
          </p:nvSpPr>
          <p:spPr bwMode="auto">
            <a:xfrm>
              <a:off x="3456" y="954"/>
              <a:ext cx="399" cy="250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hlink"/>
                </a:buClr>
              </a:pPr>
              <a:r>
                <a:rPr kumimoji="1" lang="es-ES_tradnl" sz="2000" b="1" i="1">
                  <a:solidFill>
                    <a:srgbClr val="FF66CC"/>
                  </a:solidFill>
                </a:rPr>
                <a:t>I1</a:t>
              </a:r>
            </a:p>
          </p:txBody>
        </p:sp>
        <p:sp>
          <p:nvSpPr>
            <p:cNvPr id="606227" name="Text Box 19"/>
            <p:cNvSpPr txBox="1">
              <a:spLocks noChangeArrowheads="1"/>
            </p:cNvSpPr>
            <p:nvPr/>
          </p:nvSpPr>
          <p:spPr bwMode="auto">
            <a:xfrm>
              <a:off x="3456" y="1245"/>
              <a:ext cx="399" cy="250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hlink"/>
                </a:buClr>
              </a:pPr>
              <a:r>
                <a:rPr kumimoji="1" lang="es-ES_tradnl" sz="2000" b="1" i="1">
                  <a:solidFill>
                    <a:srgbClr val="FF66CC"/>
                  </a:solidFill>
                </a:rPr>
                <a:t>I2</a:t>
              </a:r>
            </a:p>
          </p:txBody>
        </p:sp>
        <p:sp>
          <p:nvSpPr>
            <p:cNvPr id="606228" name="Text Box 20"/>
            <p:cNvSpPr txBox="1">
              <a:spLocks noChangeArrowheads="1"/>
            </p:cNvSpPr>
            <p:nvPr/>
          </p:nvSpPr>
          <p:spPr bwMode="auto">
            <a:xfrm>
              <a:off x="3456" y="1536"/>
              <a:ext cx="399" cy="250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hlink"/>
                </a:buClr>
              </a:pPr>
              <a:r>
                <a:rPr kumimoji="1" lang="es-ES_tradnl" sz="2000" b="1" i="1">
                  <a:solidFill>
                    <a:srgbClr val="FF66CC"/>
                  </a:solidFill>
                </a:rPr>
                <a:t>I3</a:t>
              </a:r>
            </a:p>
          </p:txBody>
        </p:sp>
        <p:sp>
          <p:nvSpPr>
            <p:cNvPr id="606229" name="Text Box 21"/>
            <p:cNvSpPr txBox="1">
              <a:spLocks noChangeArrowheads="1"/>
            </p:cNvSpPr>
            <p:nvPr/>
          </p:nvSpPr>
          <p:spPr bwMode="auto">
            <a:xfrm>
              <a:off x="3834" y="730"/>
              <a:ext cx="16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hlink"/>
                </a:buClr>
              </a:pPr>
              <a:endParaRPr kumimoji="1" lang="es-ES_tradnl" sz="2000">
                <a:solidFill>
                  <a:srgbClr val="FF3399"/>
                </a:solidFill>
              </a:endParaRPr>
            </a:p>
          </p:txBody>
        </p:sp>
        <p:sp>
          <p:nvSpPr>
            <p:cNvPr id="606230" name="Text Box 22"/>
            <p:cNvSpPr txBox="1">
              <a:spLocks noChangeArrowheads="1"/>
            </p:cNvSpPr>
            <p:nvPr/>
          </p:nvSpPr>
          <p:spPr bwMode="auto">
            <a:xfrm>
              <a:off x="3936" y="954"/>
              <a:ext cx="1309" cy="250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  <a:buClr>
                  <a:schemeClr val="hlink"/>
                </a:buClr>
              </a:pPr>
              <a:r>
                <a:rPr kumimoji="1" lang="es-ES_tradnl" sz="2000">
                  <a:solidFill>
                    <a:srgbClr val="0066FF"/>
                  </a:solidFill>
                </a:rPr>
                <a:t>    0	   1.000</a:t>
              </a:r>
            </a:p>
          </p:txBody>
        </p:sp>
        <p:sp>
          <p:nvSpPr>
            <p:cNvPr id="606231" name="Text Box 23"/>
            <p:cNvSpPr txBox="1">
              <a:spLocks noChangeArrowheads="1"/>
            </p:cNvSpPr>
            <p:nvPr/>
          </p:nvSpPr>
          <p:spPr bwMode="auto">
            <a:xfrm>
              <a:off x="3936" y="1245"/>
              <a:ext cx="1309" cy="250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  <a:buClr>
                  <a:schemeClr val="hlink"/>
                </a:buClr>
              </a:pPr>
              <a:r>
                <a:rPr kumimoji="1" lang="es-ES_tradnl" sz="2000">
                  <a:solidFill>
                    <a:srgbClr val="0066FF"/>
                  </a:solidFill>
                </a:rPr>
                <a:t>1.000            0</a:t>
              </a:r>
            </a:p>
          </p:txBody>
        </p:sp>
        <p:sp>
          <p:nvSpPr>
            <p:cNvPr id="606232" name="Text Box 24"/>
            <p:cNvSpPr txBox="1">
              <a:spLocks noChangeArrowheads="1"/>
            </p:cNvSpPr>
            <p:nvPr/>
          </p:nvSpPr>
          <p:spPr bwMode="auto">
            <a:xfrm>
              <a:off x="3936" y="1536"/>
              <a:ext cx="1309" cy="250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  <a:buClr>
                  <a:schemeClr val="hlink"/>
                </a:buClr>
              </a:pPr>
              <a:r>
                <a:rPr kumimoji="1" lang="es-ES_tradnl" sz="2000">
                  <a:solidFill>
                    <a:srgbClr val="0066FF"/>
                  </a:solidFill>
                </a:rPr>
                <a:t>1.000            0</a:t>
              </a:r>
            </a:p>
          </p:txBody>
        </p:sp>
        <p:sp>
          <p:nvSpPr>
            <p:cNvPr id="606233" name="Text Box 25"/>
            <p:cNvSpPr txBox="1">
              <a:spLocks noChangeArrowheads="1"/>
            </p:cNvSpPr>
            <p:nvPr/>
          </p:nvSpPr>
          <p:spPr bwMode="auto">
            <a:xfrm>
              <a:off x="3923" y="624"/>
              <a:ext cx="598" cy="250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hlink"/>
                </a:buClr>
              </a:pPr>
              <a:r>
                <a:rPr kumimoji="1" lang="es-ES_tradnl" sz="2000" b="1">
                  <a:solidFill>
                    <a:srgbClr val="9933FF"/>
                  </a:solidFill>
                </a:rPr>
                <a:t>C393</a:t>
              </a:r>
            </a:p>
          </p:txBody>
        </p:sp>
        <p:sp>
          <p:nvSpPr>
            <p:cNvPr id="606234" name="Text Box 26"/>
            <p:cNvSpPr txBox="1">
              <a:spLocks noChangeArrowheads="1"/>
            </p:cNvSpPr>
            <p:nvPr/>
          </p:nvSpPr>
          <p:spPr bwMode="auto">
            <a:xfrm>
              <a:off x="4608" y="624"/>
              <a:ext cx="624" cy="250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hlink"/>
                </a:buClr>
              </a:pPr>
              <a:r>
                <a:rPr kumimoji="1" lang="es-ES_tradnl" sz="2000" b="1">
                  <a:solidFill>
                    <a:srgbClr val="9933FF"/>
                  </a:solidFill>
                </a:rPr>
                <a:t>C392</a:t>
              </a:r>
            </a:p>
          </p:txBody>
        </p:sp>
      </p:grpSp>
      <p:grpSp>
        <p:nvGrpSpPr>
          <p:cNvPr id="606235" name="Group 27"/>
          <p:cNvGrpSpPr>
            <a:grpSpLocks/>
          </p:cNvGrpSpPr>
          <p:nvPr/>
        </p:nvGrpSpPr>
        <p:grpSpPr bwMode="auto">
          <a:xfrm>
            <a:off x="990600" y="2667000"/>
            <a:ext cx="3354388" cy="2058988"/>
            <a:chOff x="624" y="1536"/>
            <a:chExt cx="2113" cy="1297"/>
          </a:xfrm>
        </p:grpSpPr>
        <p:grpSp>
          <p:nvGrpSpPr>
            <p:cNvPr id="606236" name="Group 28"/>
            <p:cNvGrpSpPr>
              <a:grpSpLocks/>
            </p:cNvGrpSpPr>
            <p:nvPr/>
          </p:nvGrpSpPr>
          <p:grpSpPr bwMode="auto">
            <a:xfrm>
              <a:off x="624" y="1584"/>
              <a:ext cx="288" cy="960"/>
              <a:chOff x="624" y="1584"/>
              <a:chExt cx="288" cy="960"/>
            </a:xfrm>
          </p:grpSpPr>
          <p:sp>
            <p:nvSpPr>
              <p:cNvPr id="606237" name="Oval 29"/>
              <p:cNvSpPr>
                <a:spLocks noChangeArrowheads="1"/>
              </p:cNvSpPr>
              <p:nvPr/>
            </p:nvSpPr>
            <p:spPr bwMode="auto">
              <a:xfrm>
                <a:off x="624" y="1584"/>
                <a:ext cx="288" cy="288"/>
              </a:xfrm>
              <a:prstGeom prst="ellipse">
                <a:avLst/>
              </a:prstGeom>
              <a:noFill/>
              <a:ln w="28575">
                <a:solidFill>
                  <a:srgbClr val="FF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06238" name="Line 30"/>
              <p:cNvSpPr>
                <a:spLocks noChangeShapeType="1"/>
              </p:cNvSpPr>
              <p:nvPr/>
            </p:nvSpPr>
            <p:spPr bwMode="auto">
              <a:xfrm>
                <a:off x="768" y="1872"/>
                <a:ext cx="48" cy="672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s-ES"/>
              </a:p>
            </p:txBody>
          </p:sp>
        </p:grpSp>
        <p:grpSp>
          <p:nvGrpSpPr>
            <p:cNvPr id="606239" name="Group 31"/>
            <p:cNvGrpSpPr>
              <a:grpSpLocks/>
            </p:cNvGrpSpPr>
            <p:nvPr/>
          </p:nvGrpSpPr>
          <p:grpSpPr bwMode="auto">
            <a:xfrm>
              <a:off x="1872" y="1536"/>
              <a:ext cx="865" cy="1297"/>
              <a:chOff x="1872" y="1536"/>
              <a:chExt cx="865" cy="1297"/>
            </a:xfrm>
          </p:grpSpPr>
          <p:sp>
            <p:nvSpPr>
              <p:cNvPr id="606240" name="Line 32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" cy="1152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s-ES"/>
              </a:p>
            </p:txBody>
          </p:sp>
          <p:sp>
            <p:nvSpPr>
              <p:cNvPr id="606241" name="Line 33"/>
              <p:cNvSpPr>
                <a:spLocks noChangeShapeType="1"/>
              </p:cNvSpPr>
              <p:nvPr/>
            </p:nvSpPr>
            <p:spPr bwMode="auto">
              <a:xfrm flipH="1">
                <a:off x="2400" y="2832"/>
                <a:ext cx="336" cy="1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s-ES"/>
              </a:p>
            </p:txBody>
          </p:sp>
          <p:grpSp>
            <p:nvGrpSpPr>
              <p:cNvPr id="606242" name="Group 34"/>
              <p:cNvGrpSpPr>
                <a:grpSpLocks/>
              </p:cNvGrpSpPr>
              <p:nvPr/>
            </p:nvGrpSpPr>
            <p:grpSpPr bwMode="auto">
              <a:xfrm>
                <a:off x="1872" y="1536"/>
                <a:ext cx="864" cy="384"/>
                <a:chOff x="1872" y="1536"/>
                <a:chExt cx="864" cy="384"/>
              </a:xfrm>
            </p:grpSpPr>
            <p:sp>
              <p:nvSpPr>
                <p:cNvPr id="606243" name="Oval 35"/>
                <p:cNvSpPr>
                  <a:spLocks noChangeArrowheads="1"/>
                </p:cNvSpPr>
                <p:nvPr/>
              </p:nvSpPr>
              <p:spPr bwMode="auto">
                <a:xfrm>
                  <a:off x="1872" y="1536"/>
                  <a:ext cx="432" cy="384"/>
                </a:xfrm>
                <a:prstGeom prst="ellipse">
                  <a:avLst/>
                </a:prstGeom>
                <a:noFill/>
                <a:ln w="28575">
                  <a:solidFill>
                    <a:srgbClr val="FF006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606244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rgbClr val="FF006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</p:grpSp>
      </p:grpSp>
      <p:grpSp>
        <p:nvGrpSpPr>
          <p:cNvPr id="606245" name="Group 37"/>
          <p:cNvGrpSpPr>
            <a:grpSpLocks/>
          </p:cNvGrpSpPr>
          <p:nvPr/>
        </p:nvGrpSpPr>
        <p:grpSpPr bwMode="auto">
          <a:xfrm>
            <a:off x="152400" y="3068638"/>
            <a:ext cx="6096000" cy="1981200"/>
            <a:chOff x="96" y="1824"/>
            <a:chExt cx="3840" cy="1248"/>
          </a:xfrm>
        </p:grpSpPr>
        <p:sp>
          <p:nvSpPr>
            <p:cNvPr id="606246" name="Line 38"/>
            <p:cNvSpPr>
              <a:spLocks noChangeShapeType="1"/>
            </p:cNvSpPr>
            <p:nvPr/>
          </p:nvSpPr>
          <p:spPr bwMode="auto">
            <a:xfrm>
              <a:off x="271" y="2880"/>
              <a:ext cx="0" cy="19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s-ES"/>
            </a:p>
          </p:txBody>
        </p:sp>
        <p:grpSp>
          <p:nvGrpSpPr>
            <p:cNvPr id="606247" name="Group 39"/>
            <p:cNvGrpSpPr>
              <a:grpSpLocks/>
            </p:cNvGrpSpPr>
            <p:nvPr/>
          </p:nvGrpSpPr>
          <p:grpSpPr bwMode="auto">
            <a:xfrm>
              <a:off x="96" y="1824"/>
              <a:ext cx="3840" cy="1248"/>
              <a:chOff x="96" y="1824"/>
              <a:chExt cx="3840" cy="1248"/>
            </a:xfrm>
          </p:grpSpPr>
          <p:sp>
            <p:nvSpPr>
              <p:cNvPr id="606248" name="Rectangle 40"/>
              <p:cNvSpPr>
                <a:spLocks noChangeArrowheads="1"/>
              </p:cNvSpPr>
              <p:nvPr/>
            </p:nvSpPr>
            <p:spPr bwMode="auto">
              <a:xfrm>
                <a:off x="96" y="2544"/>
                <a:ext cx="432" cy="336"/>
              </a:xfrm>
              <a:prstGeom prst="rect">
                <a:avLst/>
              </a:prstGeom>
              <a:noFill/>
              <a:ln w="38100">
                <a:solidFill>
                  <a:srgbClr val="FF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06249" name="Line 41"/>
              <p:cNvSpPr>
                <a:spLocks noChangeShapeType="1"/>
              </p:cNvSpPr>
              <p:nvPr/>
            </p:nvSpPr>
            <p:spPr bwMode="auto">
              <a:xfrm>
                <a:off x="271" y="3072"/>
                <a:ext cx="2609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s-ES"/>
              </a:p>
            </p:txBody>
          </p:sp>
          <p:sp>
            <p:nvSpPr>
              <p:cNvPr id="606250" name="Line 42"/>
              <p:cNvSpPr>
                <a:spLocks noChangeShapeType="1"/>
              </p:cNvSpPr>
              <p:nvPr/>
            </p:nvSpPr>
            <p:spPr bwMode="auto">
              <a:xfrm>
                <a:off x="2880" y="1824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s-ES"/>
              </a:p>
            </p:txBody>
          </p:sp>
          <p:sp>
            <p:nvSpPr>
              <p:cNvPr id="606251" name="Line 43"/>
              <p:cNvSpPr>
                <a:spLocks noChangeShapeType="1"/>
              </p:cNvSpPr>
              <p:nvPr/>
            </p:nvSpPr>
            <p:spPr bwMode="auto">
              <a:xfrm flipV="1">
                <a:off x="2871" y="1824"/>
                <a:ext cx="9" cy="1248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s-ES"/>
              </a:p>
            </p:txBody>
          </p:sp>
        </p:grpSp>
      </p:grpSp>
      <p:grpSp>
        <p:nvGrpSpPr>
          <p:cNvPr id="606252" name="Group 44"/>
          <p:cNvGrpSpPr>
            <a:grpSpLocks/>
          </p:cNvGrpSpPr>
          <p:nvPr/>
        </p:nvGrpSpPr>
        <p:grpSpPr bwMode="auto">
          <a:xfrm>
            <a:off x="0" y="1268413"/>
            <a:ext cx="3505200" cy="381000"/>
            <a:chOff x="0" y="799"/>
            <a:chExt cx="2208" cy="240"/>
          </a:xfrm>
        </p:grpSpPr>
        <p:grpSp>
          <p:nvGrpSpPr>
            <p:cNvPr id="606253" name="Group 45"/>
            <p:cNvGrpSpPr>
              <a:grpSpLocks/>
            </p:cNvGrpSpPr>
            <p:nvPr/>
          </p:nvGrpSpPr>
          <p:grpSpPr bwMode="auto">
            <a:xfrm>
              <a:off x="1338" y="799"/>
              <a:ext cx="590" cy="203"/>
              <a:chOff x="4603" y="210"/>
              <a:chExt cx="912" cy="384"/>
            </a:xfrm>
          </p:grpSpPr>
          <p:sp>
            <p:nvSpPr>
              <p:cNvPr id="606254" name="Rectangle 46"/>
              <p:cNvSpPr>
                <a:spLocks noChangeArrowheads="1"/>
              </p:cNvSpPr>
              <p:nvPr/>
            </p:nvSpPr>
            <p:spPr bwMode="auto">
              <a:xfrm>
                <a:off x="4694" y="210"/>
                <a:ext cx="672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342900" indent="-342900" algn="l">
                  <a:spcBef>
                    <a:spcPct val="20000"/>
                  </a:spcBef>
                </a:pPr>
                <a:r>
                  <a:rPr lang="en-GB" sz="1600" b="1" i="1">
                    <a:solidFill>
                      <a:schemeClr val="tx1"/>
                    </a:solidFill>
                  </a:rPr>
                  <a:t>    x</a:t>
                </a:r>
              </a:p>
            </p:txBody>
          </p:sp>
          <p:grpSp>
            <p:nvGrpSpPr>
              <p:cNvPr id="606255" name="Group 47"/>
              <p:cNvGrpSpPr>
                <a:grpSpLocks/>
              </p:cNvGrpSpPr>
              <p:nvPr/>
            </p:nvGrpSpPr>
            <p:grpSpPr bwMode="auto">
              <a:xfrm>
                <a:off x="4603" y="256"/>
                <a:ext cx="912" cy="313"/>
                <a:chOff x="528" y="96"/>
                <a:chExt cx="912" cy="313"/>
              </a:xfrm>
            </p:grpSpPr>
            <p:pic>
              <p:nvPicPr>
                <p:cNvPr id="606256" name="Picture 48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104" y="104"/>
                  <a:ext cx="336" cy="305"/>
                </a:xfrm>
                <a:prstGeom prst="rect">
                  <a:avLst/>
                </a:prstGeom>
                <a:noFill/>
                <a:ln w="952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06257" name="Picture 49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28" y="96"/>
                  <a:ext cx="336" cy="310"/>
                </a:xfrm>
                <a:prstGeom prst="rect">
                  <a:avLst/>
                </a:prstGeom>
                <a:noFill/>
                <a:ln w="952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</p:spPr>
            </p:pic>
          </p:grpSp>
        </p:grpSp>
        <p:sp>
          <p:nvSpPr>
            <p:cNvPr id="606258" name="Rectangle 50"/>
            <p:cNvSpPr>
              <a:spLocks noChangeArrowheads="1"/>
            </p:cNvSpPr>
            <p:nvPr/>
          </p:nvSpPr>
          <p:spPr bwMode="auto">
            <a:xfrm>
              <a:off x="0" y="799"/>
              <a:ext cx="220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l"/>
              <a:r>
                <a:rPr lang="es-E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Cross Table:</a:t>
              </a:r>
              <a:endParaRPr lang="en-GB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606259" name="Group 51"/>
          <p:cNvGrpSpPr>
            <a:grpSpLocks/>
          </p:cNvGrpSpPr>
          <p:nvPr/>
        </p:nvGrpSpPr>
        <p:grpSpPr bwMode="auto">
          <a:xfrm>
            <a:off x="3962400" y="1219200"/>
            <a:ext cx="4972050" cy="685800"/>
            <a:chOff x="2496" y="768"/>
            <a:chExt cx="3132" cy="432"/>
          </a:xfrm>
        </p:grpSpPr>
        <p:sp>
          <p:nvSpPr>
            <p:cNvPr id="606260" name="Rectangle 52"/>
            <p:cNvSpPr>
              <a:spLocks noChangeArrowheads="1"/>
            </p:cNvSpPr>
            <p:nvPr/>
          </p:nvSpPr>
          <p:spPr bwMode="auto">
            <a:xfrm>
              <a:off x="2496" y="768"/>
              <a:ext cx="2448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l"/>
              <a:r>
                <a:rPr lang="es-ES" sz="22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Conditioned distributions</a:t>
              </a:r>
              <a:endParaRPr lang="en-GB"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06261" name="Line 53"/>
            <p:cNvSpPr>
              <a:spLocks noChangeShapeType="1"/>
            </p:cNvSpPr>
            <p:nvPr/>
          </p:nvSpPr>
          <p:spPr bwMode="auto">
            <a:xfrm>
              <a:off x="4992" y="8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s-ES"/>
            </a:p>
          </p:txBody>
        </p:sp>
        <p:grpSp>
          <p:nvGrpSpPr>
            <p:cNvPr id="606262" name="Group 54"/>
            <p:cNvGrpSpPr>
              <a:grpSpLocks/>
            </p:cNvGrpSpPr>
            <p:nvPr/>
          </p:nvGrpSpPr>
          <p:grpSpPr bwMode="auto">
            <a:xfrm>
              <a:off x="4752" y="864"/>
              <a:ext cx="876" cy="234"/>
              <a:chOff x="3888" y="720"/>
              <a:chExt cx="876" cy="234"/>
            </a:xfrm>
          </p:grpSpPr>
          <p:pic>
            <p:nvPicPr>
              <p:cNvPr id="606263" name="Picture 5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176" y="768"/>
                <a:ext cx="192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06264" name="Picture 5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888" y="768"/>
                <a:ext cx="19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06265" name="Text Box 57"/>
              <p:cNvSpPr txBox="1">
                <a:spLocks noChangeArrowheads="1"/>
              </p:cNvSpPr>
              <p:nvPr/>
            </p:nvSpPr>
            <p:spPr bwMode="auto">
              <a:xfrm>
                <a:off x="4416" y="720"/>
                <a:ext cx="1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s-ES" sz="1800">
                    <a:solidFill>
                      <a:schemeClr val="tx1"/>
                    </a:solidFill>
                  </a:rPr>
                  <a:t>=</a:t>
                </a:r>
                <a:endParaRPr lang="en-GB" sz="1800">
                  <a:solidFill>
                    <a:schemeClr val="tx1"/>
                  </a:solidFill>
                </a:endParaRPr>
              </a:p>
            </p:txBody>
          </p:sp>
          <p:pic>
            <p:nvPicPr>
              <p:cNvPr id="606266" name="Picture 58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608" y="768"/>
                <a:ext cx="156" cy="1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606267" name="Group 59"/>
          <p:cNvGrpSpPr>
            <a:grpSpLocks/>
          </p:cNvGrpSpPr>
          <p:nvPr/>
        </p:nvGrpSpPr>
        <p:grpSpPr bwMode="auto">
          <a:xfrm>
            <a:off x="228600" y="4876800"/>
            <a:ext cx="8915400" cy="1817688"/>
            <a:chOff x="144" y="2928"/>
            <a:chExt cx="5616" cy="1145"/>
          </a:xfrm>
        </p:grpSpPr>
        <p:pic>
          <p:nvPicPr>
            <p:cNvPr id="606268" name="Picture 6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456" y="3744"/>
              <a:ext cx="1872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06269" name="Rectangle 61"/>
            <p:cNvSpPr>
              <a:spLocks noChangeArrowheads="1"/>
            </p:cNvSpPr>
            <p:nvPr/>
          </p:nvSpPr>
          <p:spPr bwMode="auto">
            <a:xfrm>
              <a:off x="144" y="3216"/>
              <a:ext cx="220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algn="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s-ES" b="1">
                  <a:solidFill>
                    <a:srgbClr val="CCECFF"/>
                  </a:solidFill>
                </a:rPr>
                <a:t>Rules Induction</a:t>
              </a:r>
              <a:endParaRPr lang="en-GB" b="1">
                <a:solidFill>
                  <a:srgbClr val="CCECFF"/>
                </a:solidFill>
              </a:endParaRPr>
            </a:p>
          </p:txBody>
        </p:sp>
        <p:grpSp>
          <p:nvGrpSpPr>
            <p:cNvPr id="606270" name="Group 62"/>
            <p:cNvGrpSpPr>
              <a:grpSpLocks/>
            </p:cNvGrpSpPr>
            <p:nvPr/>
          </p:nvGrpSpPr>
          <p:grpSpPr bwMode="auto">
            <a:xfrm>
              <a:off x="2592" y="2928"/>
              <a:ext cx="3168" cy="634"/>
              <a:chOff x="0" y="3744"/>
              <a:chExt cx="2976" cy="634"/>
            </a:xfrm>
          </p:grpSpPr>
          <p:sp>
            <p:nvSpPr>
              <p:cNvPr id="606271" name="Text Box 63"/>
              <p:cNvSpPr txBox="1">
                <a:spLocks noChangeArrowheads="1"/>
              </p:cNvSpPr>
              <p:nvPr/>
            </p:nvSpPr>
            <p:spPr bwMode="auto">
              <a:xfrm>
                <a:off x="0" y="3744"/>
                <a:ext cx="297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n-US" sz="1200" b="1">
                    <a:solidFill>
                      <a:schemeClr val="tx1"/>
                    </a:solidFill>
                    <a:latin typeface="Tahoma" pitchFamily="34" charset="0"/>
                  </a:rPr>
                  <a:t>                 </a:t>
                </a:r>
              </a:p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n-US" sz="2000" b="1">
                    <a:solidFill>
                      <a:schemeClr val="tx1"/>
                    </a:solidFill>
                    <a:latin typeface="Tahoma" pitchFamily="34" charset="0"/>
                  </a:rPr>
                  <a:t>X</a:t>
                </a:r>
                <a:r>
                  <a:rPr kumimoji="1" lang="en-US" sz="2000" b="1" baseline="-25000">
                    <a:solidFill>
                      <a:schemeClr val="tx1"/>
                    </a:solidFill>
                    <a:latin typeface="Tahoma" pitchFamily="34" charset="0"/>
                  </a:rPr>
                  <a:t>i</a:t>
                </a:r>
                <a:r>
                  <a:rPr kumimoji="1" lang="en-US" sz="2000" b="1" baseline="-25000">
                    <a:solidFill>
                      <a:schemeClr val="tx1"/>
                    </a:solidFill>
                    <a:latin typeface="Symbol" pitchFamily="18" charset="2"/>
                  </a:rPr>
                  <a:t> </a:t>
                </a:r>
                <a:r>
                  <a:rPr kumimoji="1" lang="en-US" sz="2000" b="1">
                    <a:solidFill>
                      <a:schemeClr val="tx1"/>
                    </a:solidFill>
                    <a:latin typeface="Tahoma" pitchFamily="34" charset="0"/>
                  </a:rPr>
                  <a:t>en</a:t>
                </a:r>
                <a:r>
                  <a:rPr kumimoji="1" lang="en-US" sz="2000" b="1" baseline="-25000">
                    <a:solidFill>
                      <a:schemeClr val="tx1"/>
                    </a:solidFill>
                    <a:latin typeface="Symbol" pitchFamily="18" charset="2"/>
                  </a:rPr>
                  <a:t> </a:t>
                </a:r>
                <a:r>
                  <a:rPr kumimoji="1" lang="en-US" sz="2000" b="1">
                    <a:solidFill>
                      <a:schemeClr val="tx1"/>
                    </a:solidFill>
                    <a:latin typeface="Tahoma" pitchFamily="34" charset="0"/>
                  </a:rPr>
                  <a:t>I2 </a:t>
                </a:r>
                <a:r>
                  <a:rPr kumimoji="1" lang="en-US" sz="2000" b="1" i="1">
                    <a:solidFill>
                      <a:schemeClr val="tx1"/>
                    </a:solidFill>
                    <a:latin typeface="Tahoma" pitchFamily="34" charset="0"/>
                  </a:rPr>
                  <a:t>m</a:t>
                </a:r>
                <a:r>
                  <a:rPr kumimoji="1" lang="en-US" sz="2000" b="1" i="1" baseline="30000">
                    <a:solidFill>
                      <a:schemeClr val="tx1"/>
                    </a:solidFill>
                    <a:latin typeface="Tahoma" pitchFamily="34" charset="0"/>
                  </a:rPr>
                  <a:t>3</a:t>
                </a:r>
                <a:r>
                  <a:rPr kumimoji="1" lang="en-US" sz="2000" b="1" i="1">
                    <a:solidFill>
                      <a:schemeClr val="tx1"/>
                    </a:solidFill>
                    <a:latin typeface="Tahoma" pitchFamily="34" charset="0"/>
                  </a:rPr>
                  <a:t>/day                    i</a:t>
                </a:r>
                <a:r>
                  <a:rPr kumimoji="1" lang="en-US" sz="2000" b="1">
                    <a:solidFill>
                      <a:schemeClr val="tx1"/>
                    </a:solidFill>
                    <a:latin typeface="Tahoma" pitchFamily="34" charset="0"/>
                  </a:rPr>
                  <a:t> is of C393</a:t>
                </a:r>
              </a:p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n-US" sz="1200" b="1">
                    <a:solidFill>
                      <a:schemeClr val="tx1"/>
                    </a:solidFill>
                    <a:latin typeface="Tahoma" pitchFamily="34" charset="0"/>
                  </a:rPr>
                  <a:t>     </a:t>
                </a:r>
              </a:p>
            </p:txBody>
          </p:sp>
          <p:sp>
            <p:nvSpPr>
              <p:cNvPr id="606272" name="Line 64"/>
              <p:cNvSpPr>
                <a:spLocks noChangeShapeType="1"/>
              </p:cNvSpPr>
              <p:nvPr/>
            </p:nvSpPr>
            <p:spPr bwMode="auto">
              <a:xfrm>
                <a:off x="1392" y="4128"/>
                <a:ext cx="672" cy="0"/>
              </a:xfrm>
              <a:prstGeom prst="line">
                <a:avLst/>
              </a:prstGeom>
              <a:noFill/>
              <a:ln w="317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es-ES"/>
              </a:p>
            </p:txBody>
          </p:sp>
        </p:grpSp>
      </p:grpSp>
      <p:grpSp>
        <p:nvGrpSpPr>
          <p:cNvPr id="606273" name="Group 65"/>
          <p:cNvGrpSpPr>
            <a:grpSpLocks/>
          </p:cNvGrpSpPr>
          <p:nvPr/>
        </p:nvGrpSpPr>
        <p:grpSpPr bwMode="auto">
          <a:xfrm>
            <a:off x="6248400" y="2743200"/>
            <a:ext cx="906463" cy="2214563"/>
            <a:chOff x="3936" y="1584"/>
            <a:chExt cx="571" cy="1395"/>
          </a:xfrm>
        </p:grpSpPr>
        <p:sp>
          <p:nvSpPr>
            <p:cNvPr id="606274" name="AutoShape 66"/>
            <p:cNvSpPr>
              <a:spLocks noChangeArrowheads="1"/>
            </p:cNvSpPr>
            <p:nvPr/>
          </p:nvSpPr>
          <p:spPr bwMode="auto">
            <a:xfrm rot="21000000">
              <a:off x="4272" y="2064"/>
              <a:ext cx="235" cy="915"/>
            </a:xfrm>
            <a:prstGeom prst="downArrow">
              <a:avLst>
                <a:gd name="adj1" fmla="val 50000"/>
                <a:gd name="adj2" fmla="val 97340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s-ES"/>
            </a:p>
          </p:txBody>
        </p:sp>
        <p:sp>
          <p:nvSpPr>
            <p:cNvPr id="606275" name="Oval 67"/>
            <p:cNvSpPr>
              <a:spLocks noChangeArrowheads="1"/>
            </p:cNvSpPr>
            <p:nvPr/>
          </p:nvSpPr>
          <p:spPr bwMode="auto">
            <a:xfrm>
              <a:off x="3936" y="1584"/>
              <a:ext cx="480" cy="480"/>
            </a:xfrm>
            <a:prstGeom prst="ellipse">
              <a:avLst/>
            </a:prstGeom>
            <a:noFill/>
            <a:ln w="28575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606276" name="Rectangle 68"/>
          <p:cNvSpPr>
            <a:spLocks noChangeArrowheads="1"/>
          </p:cNvSpPr>
          <p:nvPr/>
        </p:nvSpPr>
        <p:spPr bwMode="auto">
          <a:xfrm>
            <a:off x="179388" y="188913"/>
            <a:ext cx="89646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CCECFF"/>
                </a:solidFill>
              </a:rPr>
              <a:t>Boxplot-based Induction Rules (BbIR)     </a:t>
            </a:r>
          </a:p>
          <a:p>
            <a:r>
              <a:rPr lang="en-US" sz="3200" b="1">
                <a:solidFill>
                  <a:srgbClr val="CCECFF"/>
                </a:solidFill>
              </a:rPr>
              <a:t>							</a:t>
            </a:r>
            <a:endParaRPr lang="en-GB" sz="3200" b="1">
              <a:solidFill>
                <a:srgbClr val="CCEC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6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6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0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60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6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6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60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0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4" dur="500"/>
                                        <p:tgtEl>
                                          <p:spTgt spid="60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125538"/>
            <a:ext cx="8713787" cy="5410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6853" name="Oval 5"/>
          <p:cNvSpPr>
            <a:spLocks noChangeArrowheads="1"/>
          </p:cNvSpPr>
          <p:nvPr/>
        </p:nvSpPr>
        <p:spPr bwMode="auto">
          <a:xfrm>
            <a:off x="1619250" y="981075"/>
            <a:ext cx="1511300" cy="1368425"/>
          </a:xfrm>
          <a:prstGeom prst="ellipse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 sz="1800" b="0"/>
          </a:p>
        </p:txBody>
      </p:sp>
      <p:sp>
        <p:nvSpPr>
          <p:cNvPr id="206883" name="Rectangle 35"/>
          <p:cNvSpPr>
            <a:spLocks noChangeArrowheads="1"/>
          </p:cNvSpPr>
          <p:nvPr/>
        </p:nvSpPr>
        <p:spPr bwMode="auto">
          <a:xfrm>
            <a:off x="179388" y="2420938"/>
            <a:ext cx="8785225" cy="424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 sz="1800" b="0"/>
          </a:p>
        </p:txBody>
      </p:sp>
      <p:sp>
        <p:nvSpPr>
          <p:cNvPr id="38917" name="Text Box 51"/>
          <p:cNvSpPr txBox="1">
            <a:spLocks noChangeArrowheads="1"/>
          </p:cNvSpPr>
          <p:nvPr/>
        </p:nvSpPr>
        <p:spPr bwMode="auto">
          <a:xfrm>
            <a:off x="6384925" y="2627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 sz="1800" b="0"/>
          </a:p>
        </p:txBody>
      </p:sp>
      <p:sp>
        <p:nvSpPr>
          <p:cNvPr id="25640" name="Line 40"/>
          <p:cNvSpPr>
            <a:spLocks noChangeShapeType="1"/>
          </p:cNvSpPr>
          <p:nvPr/>
        </p:nvSpPr>
        <p:spPr bwMode="auto">
          <a:xfrm flipH="1">
            <a:off x="2195513" y="2349500"/>
            <a:ext cx="73025" cy="287338"/>
          </a:xfrm>
          <a:prstGeom prst="line">
            <a:avLst/>
          </a:prstGeom>
          <a:noFill/>
          <a:ln w="76200">
            <a:solidFill>
              <a:srgbClr val="FF0066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s-ES"/>
          </a:p>
        </p:txBody>
      </p:sp>
      <p:pic>
        <p:nvPicPr>
          <p:cNvPr id="25643" name="Picture 4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750" y="3717033"/>
            <a:ext cx="7777163" cy="182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250824" y="2636838"/>
            <a:ext cx="83536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2000" b="1">
                <a:solidFill>
                  <a:srgbClr val="FF99CC"/>
                </a:solidFill>
              </a:rPr>
              <a:t>If X</a:t>
            </a:r>
            <a:r>
              <a:rPr lang="es-ES" sz="2000" b="1" baseline="-25000">
                <a:solidFill>
                  <a:srgbClr val="FF99CC"/>
                </a:solidFill>
              </a:rPr>
              <a:t>k</a:t>
            </a:r>
            <a:r>
              <a:rPr lang="es-ES" sz="2000" b="1">
                <a:solidFill>
                  <a:srgbClr val="FF99CC"/>
                </a:solidFill>
              </a:rPr>
              <a:t> is totally characterizing </a:t>
            </a:r>
            <a:r>
              <a:rPr lang="es-ES" b="1">
                <a:solidFill>
                  <a:srgbClr val="FF99CC"/>
                </a:solidFill>
                <a:latin typeface="Monotype Corsiva" pitchFamily="66" charset="0"/>
              </a:rPr>
              <a:t>P</a:t>
            </a:r>
            <a:r>
              <a:rPr lang="es-ES" sz="2000" b="1">
                <a:solidFill>
                  <a:srgbClr val="FF99CC"/>
                </a:solidFill>
              </a:rPr>
              <a:t> </a:t>
            </a:r>
          </a:p>
          <a:p>
            <a:pPr algn="ctr">
              <a:defRPr/>
            </a:pPr>
            <a:r>
              <a:rPr lang="es-ES" sz="2000" b="1">
                <a:solidFill>
                  <a:srgbClr val="FF99CC"/>
                </a:solidFill>
              </a:rPr>
              <a:t>inducted Knowledge Base contains only certain rules</a:t>
            </a:r>
            <a:endParaRPr lang="en-GB" sz="2000" b="1">
              <a:solidFill>
                <a:srgbClr val="FF99CC"/>
              </a:solidFill>
            </a:endParaRPr>
          </a:p>
        </p:txBody>
      </p:sp>
      <p:sp>
        <p:nvSpPr>
          <p:cNvPr id="208903" name="Rectangle 7"/>
          <p:cNvSpPr>
            <a:spLocks noChangeArrowheads="1"/>
          </p:cNvSpPr>
          <p:nvPr/>
        </p:nvSpPr>
        <p:spPr bwMode="auto">
          <a:xfrm>
            <a:off x="323850" y="404813"/>
            <a:ext cx="8964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defRPr/>
            </a:pPr>
            <a:r>
              <a:rPr lang="en-US" sz="2400" b="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Totally characterizing variable. </a:t>
            </a:r>
            <a:r>
              <a:rPr kumimoji="1" lang="en-GB" sz="2400" b="0" i="1">
                <a:solidFill>
                  <a:srgbClr val="FFFF99"/>
                </a:solidFill>
              </a:rPr>
              <a:t>LNAI [Gib98] </a:t>
            </a:r>
            <a:endParaRPr lang="en-GB" sz="2400">
              <a:solidFill>
                <a:srgbClr val="FFFF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372225" y="5130800"/>
            <a:ext cx="1657350" cy="1727200"/>
            <a:chOff x="4196" y="2432"/>
            <a:chExt cx="1407" cy="1678"/>
          </a:xfrm>
          <a:solidFill>
            <a:srgbClr val="FF66CC"/>
          </a:solidFill>
        </p:grpSpPr>
        <p:sp>
          <p:nvSpPr>
            <p:cNvPr id="38928" name="Oval 50"/>
            <p:cNvSpPr>
              <a:spLocks noChangeArrowheads="1"/>
            </p:cNvSpPr>
            <p:nvPr/>
          </p:nvSpPr>
          <p:spPr bwMode="auto">
            <a:xfrm>
              <a:off x="4196" y="3475"/>
              <a:ext cx="1407" cy="635"/>
            </a:xfrm>
            <a:prstGeom prst="ellipse">
              <a:avLst/>
            </a:prstGeom>
            <a:grpFill/>
            <a:ln w="9525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929" name="Rectangle 51"/>
            <p:cNvSpPr>
              <a:spLocks noChangeArrowheads="1"/>
            </p:cNvSpPr>
            <p:nvPr/>
          </p:nvSpPr>
          <p:spPr bwMode="auto">
            <a:xfrm>
              <a:off x="4417" y="3706"/>
              <a:ext cx="1086" cy="2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 dirty="0" err="1">
                  <a:solidFill>
                    <a:schemeClr val="tx1"/>
                  </a:solidFill>
                </a:rPr>
                <a:t>Certain</a:t>
              </a:r>
              <a:r>
                <a:rPr lang="es-ES" sz="1400" b="1" dirty="0">
                  <a:solidFill>
                    <a:schemeClr val="tx1"/>
                  </a:solidFill>
                </a:rPr>
                <a:t> rules</a:t>
              </a:r>
            </a:p>
          </p:txBody>
        </p:sp>
        <p:sp>
          <p:nvSpPr>
            <p:cNvPr id="38930" name="Line 52"/>
            <p:cNvSpPr>
              <a:spLocks noChangeShapeType="1"/>
            </p:cNvSpPr>
            <p:nvPr/>
          </p:nvSpPr>
          <p:spPr bwMode="auto">
            <a:xfrm flipH="1" flipV="1">
              <a:off x="4604" y="2432"/>
              <a:ext cx="136" cy="1043"/>
            </a:xfrm>
            <a:prstGeom prst="line">
              <a:avLst/>
            </a:prstGeom>
            <a:grpFill/>
            <a:ln w="38100">
              <a:solidFill>
                <a:srgbClr val="FF0066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s-ES"/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3563938" y="5408613"/>
            <a:ext cx="2951162" cy="1397123"/>
            <a:chOff x="2109" y="2659"/>
            <a:chExt cx="2268" cy="1497"/>
          </a:xfrm>
          <a:solidFill>
            <a:srgbClr val="FF66CC"/>
          </a:solidFill>
        </p:grpSpPr>
        <p:sp>
          <p:nvSpPr>
            <p:cNvPr id="38925" name="Oval 54"/>
            <p:cNvSpPr>
              <a:spLocks noChangeArrowheads="1"/>
            </p:cNvSpPr>
            <p:nvPr/>
          </p:nvSpPr>
          <p:spPr bwMode="auto">
            <a:xfrm>
              <a:off x="2109" y="3521"/>
              <a:ext cx="1660" cy="635"/>
            </a:xfrm>
            <a:prstGeom prst="ellipse">
              <a:avLst/>
            </a:prstGeom>
            <a:grpFill/>
            <a:ln w="9525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926" name="Rectangle 55"/>
            <p:cNvSpPr>
              <a:spLocks noChangeArrowheads="1"/>
            </p:cNvSpPr>
            <p:nvPr/>
          </p:nvSpPr>
          <p:spPr bwMode="auto">
            <a:xfrm>
              <a:off x="2335" y="3658"/>
              <a:ext cx="1268" cy="3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sz="1400" b="1" dirty="0" smtClean="0">
                  <a:solidFill>
                    <a:schemeClr val="tx1"/>
                  </a:solidFill>
                </a:rPr>
                <a:t>Imposible rules</a:t>
              </a:r>
              <a:endParaRPr lang="es-E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8927" name="Line 56"/>
            <p:cNvSpPr>
              <a:spLocks noChangeShapeType="1"/>
            </p:cNvSpPr>
            <p:nvPr/>
          </p:nvSpPr>
          <p:spPr bwMode="auto">
            <a:xfrm flipV="1">
              <a:off x="2744" y="2659"/>
              <a:ext cx="1633" cy="907"/>
            </a:xfrm>
            <a:prstGeom prst="line">
              <a:avLst/>
            </a:prstGeom>
            <a:grpFill/>
            <a:ln w="38100">
              <a:solidFill>
                <a:srgbClr val="FF0066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s-ES"/>
            </a:p>
          </p:txBody>
        </p:sp>
      </p:grp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7453188" y="1133475"/>
            <a:ext cx="1511300" cy="1368425"/>
          </a:xfrm>
          <a:prstGeom prst="ellipse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 sz="1800" b="0"/>
          </a:p>
        </p:txBody>
      </p:sp>
      <p:sp>
        <p:nvSpPr>
          <p:cNvPr id="20" name="Line 40"/>
          <p:cNvSpPr>
            <a:spLocks noChangeShapeType="1"/>
          </p:cNvSpPr>
          <p:nvPr/>
        </p:nvSpPr>
        <p:spPr bwMode="auto">
          <a:xfrm>
            <a:off x="8604447" y="2420888"/>
            <a:ext cx="539551" cy="360040"/>
          </a:xfrm>
          <a:prstGeom prst="line">
            <a:avLst/>
          </a:prstGeom>
          <a:noFill/>
          <a:ln w="76200">
            <a:solidFill>
              <a:srgbClr val="FF0066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3" grpId="0" animBg="1"/>
      <p:bldP spid="206883" grpId="0" animBg="1"/>
      <p:bldP spid="25640" grpId="0" animBg="1"/>
      <p:bldP spid="207876" grpId="0" build="p" autoUpdateAnimBg="0" advAuto="0"/>
      <p:bldP spid="207876" grpId="1" build="allAtOnce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Text Box 2"/>
          <p:cNvSpPr txBox="1">
            <a:spLocks noChangeArrowheads="1"/>
          </p:cNvSpPr>
          <p:nvPr/>
        </p:nvSpPr>
        <p:spPr bwMode="auto">
          <a:xfrm>
            <a:off x="900113" y="908050"/>
            <a:ext cx="73152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s-E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Knowledge Base for Q-AG</a:t>
            </a:r>
            <a:endParaRPr lang="en-GB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6082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492375"/>
            <a:ext cx="875347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8260" name="Text Box 4"/>
          <p:cNvSpPr txBox="1">
            <a:spLocks noChangeArrowheads="1"/>
          </p:cNvSpPr>
          <p:nvPr/>
        </p:nvSpPr>
        <p:spPr bwMode="auto">
          <a:xfrm>
            <a:off x="468313" y="1412875"/>
            <a:ext cx="8207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s-ES" b="1">
                <a:solidFill>
                  <a:srgbClr val="FF6699"/>
                </a:solidFill>
              </a:rPr>
              <a:t>When </a:t>
            </a:r>
            <a:r>
              <a:rPr lang="es-ES" b="1" i="1">
                <a:solidFill>
                  <a:srgbClr val="FF6699"/>
                </a:solidFill>
              </a:rPr>
              <a:t>X</a:t>
            </a:r>
            <a:r>
              <a:rPr lang="es-ES" b="1" i="1" baseline="-25000">
                <a:solidFill>
                  <a:srgbClr val="FF6699"/>
                </a:solidFill>
              </a:rPr>
              <a:t>k</a:t>
            </a:r>
            <a:r>
              <a:rPr lang="es-ES" sz="3200" b="1" baseline="-25000">
                <a:solidFill>
                  <a:srgbClr val="FF6699"/>
                </a:solidFill>
              </a:rPr>
              <a:t> </a:t>
            </a:r>
            <a:r>
              <a:rPr lang="es-ES" b="1">
                <a:solidFill>
                  <a:srgbClr val="FF6699"/>
                </a:solidFill>
              </a:rPr>
              <a:t>is not totally characterizing P, the induced knwowledge base contains probabilistic rules</a:t>
            </a:r>
            <a:endParaRPr lang="en-GB" b="1">
              <a:solidFill>
                <a:srgbClr val="FF6699"/>
              </a:solidFill>
            </a:endParaRPr>
          </a:p>
        </p:txBody>
      </p:sp>
      <p:grpSp>
        <p:nvGrpSpPr>
          <p:cNvPr id="608261" name="Group 5"/>
          <p:cNvGrpSpPr>
            <a:grpSpLocks/>
          </p:cNvGrpSpPr>
          <p:nvPr/>
        </p:nvGrpSpPr>
        <p:grpSpPr bwMode="auto">
          <a:xfrm>
            <a:off x="250825" y="2708275"/>
            <a:ext cx="7129463" cy="3786188"/>
            <a:chOff x="113" y="1570"/>
            <a:chExt cx="4626" cy="2523"/>
          </a:xfrm>
        </p:grpSpPr>
        <p:sp>
          <p:nvSpPr>
            <p:cNvPr id="608262" name="Oval 6"/>
            <p:cNvSpPr>
              <a:spLocks noChangeArrowheads="1"/>
            </p:cNvSpPr>
            <p:nvPr/>
          </p:nvSpPr>
          <p:spPr bwMode="auto">
            <a:xfrm>
              <a:off x="113" y="3430"/>
              <a:ext cx="1815" cy="663"/>
            </a:xfrm>
            <a:prstGeom prst="ellipse">
              <a:avLst/>
            </a:prstGeom>
            <a:solidFill>
              <a:srgbClr val="FF66CC"/>
            </a:solidFill>
            <a:ln w="9525" algn="ctr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608263" name="Group 7"/>
            <p:cNvGrpSpPr>
              <a:grpSpLocks/>
            </p:cNvGrpSpPr>
            <p:nvPr/>
          </p:nvGrpSpPr>
          <p:grpSpPr bwMode="auto">
            <a:xfrm>
              <a:off x="385" y="1570"/>
              <a:ext cx="4354" cy="2428"/>
              <a:chOff x="204" y="1888"/>
              <a:chExt cx="4218" cy="2247"/>
            </a:xfrm>
          </p:grpSpPr>
          <p:sp>
            <p:nvSpPr>
              <p:cNvPr id="608264" name="Line 8"/>
              <p:cNvSpPr>
                <a:spLocks noChangeShapeType="1"/>
              </p:cNvSpPr>
              <p:nvPr/>
            </p:nvSpPr>
            <p:spPr bwMode="auto">
              <a:xfrm flipV="1">
                <a:off x="930" y="1888"/>
                <a:ext cx="3402" cy="1814"/>
              </a:xfrm>
              <a:prstGeom prst="line">
                <a:avLst/>
              </a:prstGeom>
              <a:noFill/>
              <a:ln w="57150">
                <a:solidFill>
                  <a:srgbClr val="FF66CC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s-ES"/>
              </a:p>
            </p:txBody>
          </p:sp>
          <p:sp>
            <p:nvSpPr>
              <p:cNvPr id="608265" name="Line 9"/>
              <p:cNvSpPr>
                <a:spLocks noChangeShapeType="1"/>
              </p:cNvSpPr>
              <p:nvPr/>
            </p:nvSpPr>
            <p:spPr bwMode="auto">
              <a:xfrm flipV="1">
                <a:off x="975" y="2704"/>
                <a:ext cx="3447" cy="998"/>
              </a:xfrm>
              <a:prstGeom prst="line">
                <a:avLst/>
              </a:prstGeom>
              <a:noFill/>
              <a:ln w="57150">
                <a:solidFill>
                  <a:srgbClr val="FF66CC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s-ES"/>
              </a:p>
            </p:txBody>
          </p:sp>
          <p:sp>
            <p:nvSpPr>
              <p:cNvPr id="608266" name="Text Box 10"/>
              <p:cNvSpPr txBox="1">
                <a:spLocks noChangeArrowheads="1"/>
              </p:cNvSpPr>
              <p:nvPr/>
            </p:nvSpPr>
            <p:spPr bwMode="auto">
              <a:xfrm>
                <a:off x="204" y="3702"/>
                <a:ext cx="1315" cy="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s-ES" sz="2000">
                    <a:solidFill>
                      <a:schemeClr val="tx1"/>
                    </a:solidFill>
                  </a:rPr>
                  <a:t>Complementary</a:t>
                </a:r>
              </a:p>
              <a:p>
                <a:r>
                  <a:rPr lang="es-ES" sz="2000">
                    <a:solidFill>
                      <a:schemeClr val="tx1"/>
                    </a:solidFill>
                  </a:rPr>
                  <a:t>rules</a:t>
                </a:r>
              </a:p>
            </p:txBody>
          </p:sp>
        </p:grpSp>
      </p:grpSp>
      <p:grpSp>
        <p:nvGrpSpPr>
          <p:cNvPr id="608267" name="Group 11"/>
          <p:cNvGrpSpPr>
            <a:grpSpLocks/>
          </p:cNvGrpSpPr>
          <p:nvPr/>
        </p:nvGrpSpPr>
        <p:grpSpPr bwMode="auto">
          <a:xfrm>
            <a:off x="3492500" y="3573463"/>
            <a:ext cx="3816350" cy="3068637"/>
            <a:chOff x="2200" y="2251"/>
            <a:chExt cx="2404" cy="1933"/>
          </a:xfrm>
        </p:grpSpPr>
        <p:sp>
          <p:nvSpPr>
            <p:cNvPr id="608268" name="Oval 12"/>
            <p:cNvSpPr>
              <a:spLocks noChangeArrowheads="1"/>
            </p:cNvSpPr>
            <p:nvPr/>
          </p:nvSpPr>
          <p:spPr bwMode="auto">
            <a:xfrm>
              <a:off x="2200" y="3521"/>
              <a:ext cx="1815" cy="663"/>
            </a:xfrm>
            <a:prstGeom prst="ellipse">
              <a:avLst/>
            </a:prstGeom>
            <a:solidFill>
              <a:srgbClr val="FF66CC"/>
            </a:solidFill>
            <a:ln w="9525" algn="ctr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608269" name="Group 13"/>
            <p:cNvGrpSpPr>
              <a:grpSpLocks/>
            </p:cNvGrpSpPr>
            <p:nvPr/>
          </p:nvGrpSpPr>
          <p:grpSpPr bwMode="auto">
            <a:xfrm>
              <a:off x="2562" y="2251"/>
              <a:ext cx="2042" cy="1809"/>
              <a:chOff x="2562" y="2251"/>
              <a:chExt cx="2042" cy="1809"/>
            </a:xfrm>
          </p:grpSpPr>
          <p:sp>
            <p:nvSpPr>
              <p:cNvPr id="608270" name="Line 14"/>
              <p:cNvSpPr>
                <a:spLocks noChangeShapeType="1"/>
              </p:cNvSpPr>
              <p:nvPr/>
            </p:nvSpPr>
            <p:spPr bwMode="auto">
              <a:xfrm flipV="1">
                <a:off x="3243" y="2251"/>
                <a:ext cx="1361" cy="1406"/>
              </a:xfrm>
              <a:prstGeom prst="line">
                <a:avLst/>
              </a:prstGeom>
              <a:noFill/>
              <a:ln w="57150">
                <a:solidFill>
                  <a:srgbClr val="FF66CC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s-ES"/>
              </a:p>
            </p:txBody>
          </p:sp>
          <p:sp>
            <p:nvSpPr>
              <p:cNvPr id="608271" name="Text Box 15"/>
              <p:cNvSpPr txBox="1">
                <a:spLocks noChangeArrowheads="1"/>
              </p:cNvSpPr>
              <p:nvPr/>
            </p:nvSpPr>
            <p:spPr bwMode="auto">
              <a:xfrm>
                <a:off x="2562" y="3612"/>
                <a:ext cx="1225" cy="448"/>
              </a:xfrm>
              <a:prstGeom prst="rect">
                <a:avLst/>
              </a:prstGeom>
              <a:noFill/>
              <a:ln w="9525">
                <a:solidFill>
                  <a:srgbClr val="FF66CC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s-ES" sz="2000">
                    <a:solidFill>
                      <a:schemeClr val="tx1"/>
                    </a:solidFill>
                  </a:rPr>
                  <a:t>Impossible </a:t>
                </a:r>
              </a:p>
              <a:p>
                <a:r>
                  <a:rPr lang="es-ES" sz="2000">
                    <a:solidFill>
                      <a:schemeClr val="tx1"/>
                    </a:solidFill>
                  </a:rPr>
                  <a:t>rules</a:t>
                </a:r>
              </a:p>
            </p:txBody>
          </p:sp>
        </p:grpSp>
      </p:grpSp>
      <p:grpSp>
        <p:nvGrpSpPr>
          <p:cNvPr id="608272" name="Group 16"/>
          <p:cNvGrpSpPr>
            <a:grpSpLocks/>
          </p:cNvGrpSpPr>
          <p:nvPr/>
        </p:nvGrpSpPr>
        <p:grpSpPr bwMode="auto">
          <a:xfrm>
            <a:off x="6877050" y="5157788"/>
            <a:ext cx="2266950" cy="1484312"/>
            <a:chOff x="4332" y="3249"/>
            <a:chExt cx="1428" cy="935"/>
          </a:xfrm>
        </p:grpSpPr>
        <p:sp>
          <p:nvSpPr>
            <p:cNvPr id="608273" name="Line 17"/>
            <p:cNvSpPr>
              <a:spLocks noChangeShapeType="1"/>
            </p:cNvSpPr>
            <p:nvPr/>
          </p:nvSpPr>
          <p:spPr bwMode="auto">
            <a:xfrm flipH="1" flipV="1">
              <a:off x="4740" y="3249"/>
              <a:ext cx="408" cy="272"/>
            </a:xfrm>
            <a:prstGeom prst="line">
              <a:avLst/>
            </a:prstGeom>
            <a:noFill/>
            <a:ln w="57150">
              <a:solidFill>
                <a:srgbClr val="FF66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s-ES"/>
            </a:p>
          </p:txBody>
        </p:sp>
        <p:grpSp>
          <p:nvGrpSpPr>
            <p:cNvPr id="608274" name="Group 18"/>
            <p:cNvGrpSpPr>
              <a:grpSpLocks/>
            </p:cNvGrpSpPr>
            <p:nvPr/>
          </p:nvGrpSpPr>
          <p:grpSpPr bwMode="auto">
            <a:xfrm>
              <a:off x="4332" y="3521"/>
              <a:ext cx="1428" cy="663"/>
              <a:chOff x="4332" y="3521"/>
              <a:chExt cx="1428" cy="663"/>
            </a:xfrm>
          </p:grpSpPr>
          <p:sp>
            <p:nvSpPr>
              <p:cNvPr id="608275" name="Oval 19"/>
              <p:cNvSpPr>
                <a:spLocks noChangeArrowheads="1"/>
              </p:cNvSpPr>
              <p:nvPr/>
            </p:nvSpPr>
            <p:spPr bwMode="auto">
              <a:xfrm>
                <a:off x="4332" y="3521"/>
                <a:ext cx="1428" cy="663"/>
              </a:xfrm>
              <a:prstGeom prst="ellipse">
                <a:avLst/>
              </a:prstGeom>
              <a:solidFill>
                <a:srgbClr val="FF66CC"/>
              </a:solidFill>
              <a:ln w="9525" algn="ctr">
                <a:solidFill>
                  <a:srgbClr val="FF99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08276" name="Text Box 20"/>
              <p:cNvSpPr txBox="1">
                <a:spLocks noChangeArrowheads="1"/>
              </p:cNvSpPr>
              <p:nvPr/>
            </p:nvSpPr>
            <p:spPr bwMode="auto">
              <a:xfrm>
                <a:off x="4513" y="3612"/>
                <a:ext cx="998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2000">
                    <a:solidFill>
                      <a:schemeClr val="tx1"/>
                    </a:solidFill>
                  </a:rPr>
                  <a:t>Certain rules</a:t>
                </a:r>
              </a:p>
            </p:txBody>
          </p:sp>
        </p:grpSp>
      </p:grpSp>
      <p:sp>
        <p:nvSpPr>
          <p:cNvPr id="608277" name="Rectangle 21"/>
          <p:cNvSpPr>
            <a:spLocks noChangeArrowheads="1"/>
          </p:cNvSpPr>
          <p:nvPr/>
        </p:nvSpPr>
        <p:spPr bwMode="auto">
          <a:xfrm>
            <a:off x="152400" y="179388"/>
            <a:ext cx="8667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GB" sz="3200" b="1">
              <a:solidFill>
                <a:srgbClr val="CCEC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8278" name="Rectangle 22"/>
          <p:cNvSpPr>
            <a:spLocks noChangeArrowheads="1"/>
          </p:cNvSpPr>
          <p:nvPr/>
        </p:nvSpPr>
        <p:spPr bwMode="auto">
          <a:xfrm>
            <a:off x="1331913" y="188913"/>
            <a:ext cx="61547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3200" b="1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Boxplot-based Induction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8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0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60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3000"/>
                                        <p:tgtEl>
                                          <p:spTgt spid="60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3000"/>
                                        <p:tgtEl>
                                          <p:spTgt spid="60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0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Marcador de número de diapositiva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5002FEDA-BB0B-4FAE-BEE7-916966D26432}" type="slidenum">
              <a:rPr lang="es-ES" sz="1200">
                <a:solidFill>
                  <a:schemeClr val="tx1">
                    <a:tint val="75000"/>
                  </a:schemeClr>
                </a:solidFill>
                <a:latin typeface="Tahoma" pitchFamily="34" charset="0"/>
              </a:rPr>
              <a:pPr algn="r">
                <a:defRPr/>
              </a:pPr>
              <a:t>6</a:t>
            </a:fld>
            <a:endParaRPr lang="es-ES" sz="1200">
              <a:solidFill>
                <a:schemeClr val="tx1">
                  <a:tint val="75000"/>
                </a:schemeClr>
              </a:solidFill>
              <a:latin typeface="Tahoma" pitchFamily="34" charset="0"/>
            </a:endParaRPr>
          </a:p>
        </p:txBody>
      </p:sp>
      <p:sp>
        <p:nvSpPr>
          <p:cNvPr id="356372" name="Rectangle 20"/>
          <p:cNvSpPr>
            <a:spLocks noChangeArrowheads="1"/>
          </p:cNvSpPr>
          <p:nvPr/>
        </p:nvSpPr>
        <p:spPr bwMode="auto">
          <a:xfrm>
            <a:off x="683568" y="620688"/>
            <a:ext cx="7035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2800" b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Boxplot</a:t>
            </a:r>
            <a:r>
              <a:rPr lang="en-GB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-based induction rules (</a:t>
            </a:r>
            <a:r>
              <a:rPr lang="en-GB" sz="2800" b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BPbIR</a:t>
            </a:r>
            <a:r>
              <a:rPr lang="en-GB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en-GB" sz="2800" b="1" dirty="0">
              <a:solidFill>
                <a:srgbClr val="0F6EE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611560" y="1412776"/>
            <a:ext cx="82089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_tradnl" sz="2000" dirty="0" err="1" smtClean="0">
                <a:solidFill>
                  <a:schemeClr val="tx1"/>
                </a:solidFill>
              </a:rPr>
              <a:t>Create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dirty="0" err="1" smtClean="0">
                <a:solidFill>
                  <a:schemeClr val="tx1"/>
                </a:solidFill>
              </a:rPr>
              <a:t>discrete</a:t>
            </a:r>
            <a:r>
              <a:rPr lang="es-ES_tradnl" sz="2000" dirty="0" smtClean="0">
                <a:solidFill>
                  <a:schemeClr val="tx1"/>
                </a:solidFill>
              </a:rPr>
              <a:t> variable </a:t>
            </a:r>
            <a:r>
              <a:rPr lang="es-ES_tradnl" sz="2000" dirty="0" err="1" smtClean="0">
                <a:solidFill>
                  <a:schemeClr val="tx1"/>
                </a:solidFill>
              </a:rPr>
              <a:t>Ik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dirty="0" err="1" smtClean="0">
                <a:solidFill>
                  <a:schemeClr val="tx1"/>
                </a:solidFill>
              </a:rPr>
              <a:t>associated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dirty="0" err="1" smtClean="0">
                <a:solidFill>
                  <a:schemeClr val="tx1"/>
                </a:solidFill>
              </a:rPr>
              <a:t>to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dirty="0" err="1" smtClean="0">
                <a:solidFill>
                  <a:schemeClr val="tx1"/>
                </a:solidFill>
              </a:rPr>
              <a:t>the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dirty="0" err="1" smtClean="0">
                <a:solidFill>
                  <a:schemeClr val="tx1"/>
                </a:solidFill>
              </a:rPr>
              <a:t>numerical</a:t>
            </a:r>
            <a:r>
              <a:rPr lang="es-ES_tradnl" sz="2000" dirty="0" smtClean="0">
                <a:solidFill>
                  <a:schemeClr val="tx1"/>
                </a:solidFill>
              </a:rPr>
              <a:t> variable </a:t>
            </a:r>
            <a:r>
              <a:rPr lang="es-ES_tradnl" sz="2000" dirty="0" err="1" smtClean="0">
                <a:solidFill>
                  <a:schemeClr val="tx1"/>
                </a:solidFill>
              </a:rPr>
              <a:t>Xk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dirty="0" err="1" smtClean="0">
                <a:solidFill>
                  <a:schemeClr val="tx1"/>
                </a:solidFill>
              </a:rPr>
              <a:t>by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dirty="0" err="1" smtClean="0">
                <a:solidFill>
                  <a:schemeClr val="tx1"/>
                </a:solidFill>
              </a:rPr>
              <a:t>Boxplot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dirty="0" err="1" smtClean="0">
                <a:solidFill>
                  <a:schemeClr val="tx1"/>
                </a:solidFill>
              </a:rPr>
              <a:t>based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dirty="0" err="1" smtClean="0">
                <a:solidFill>
                  <a:schemeClr val="tx1"/>
                </a:solidFill>
              </a:rPr>
              <a:t>discretization</a:t>
            </a:r>
            <a:endParaRPr lang="es-ES_tradnl" sz="2000" dirty="0" smtClean="0">
              <a:solidFill>
                <a:schemeClr val="tx1"/>
              </a:solidFill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endParaRPr lang="es-ES_tradnl" sz="2000" dirty="0">
              <a:solidFill>
                <a:schemeClr val="tx1"/>
              </a:solidFill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_tradnl" sz="2000" dirty="0" err="1" smtClean="0">
                <a:solidFill>
                  <a:schemeClr val="tx1"/>
                </a:solidFill>
              </a:rPr>
              <a:t>Build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dirty="0" err="1" smtClean="0">
                <a:solidFill>
                  <a:schemeClr val="tx1"/>
                </a:solidFill>
              </a:rPr>
              <a:t>cross-table</a:t>
            </a:r>
            <a:r>
              <a:rPr lang="es-ES_tradnl" sz="2000" dirty="0" smtClean="0">
                <a:solidFill>
                  <a:schemeClr val="tx1"/>
                </a:solidFill>
              </a:rPr>
              <a:t>  </a:t>
            </a:r>
            <a:r>
              <a:rPr lang="es-ES_tradnl" sz="2000" dirty="0" err="1" smtClean="0">
                <a:solidFill>
                  <a:schemeClr val="tx1"/>
                </a:solidFill>
              </a:rPr>
              <a:t>Ik</a:t>
            </a:r>
            <a:r>
              <a:rPr lang="es-ES_tradnl" sz="2000" dirty="0" smtClean="0">
                <a:solidFill>
                  <a:schemeClr val="tx1"/>
                </a:solidFill>
              </a:rPr>
              <a:t> x P (</a:t>
            </a:r>
            <a:r>
              <a:rPr lang="es-ES_tradnl" sz="2000" dirty="0" err="1" smtClean="0">
                <a:solidFill>
                  <a:schemeClr val="tx1"/>
                </a:solidFill>
              </a:rPr>
              <a:t>also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dirty="0" err="1" smtClean="0">
                <a:solidFill>
                  <a:schemeClr val="tx1"/>
                </a:solidFill>
              </a:rPr>
              <a:t>valid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dirty="0" err="1" smtClean="0">
                <a:solidFill>
                  <a:schemeClr val="tx1"/>
                </a:solidFill>
              </a:rPr>
              <a:t>for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dirty="0" err="1" smtClean="0">
                <a:solidFill>
                  <a:schemeClr val="tx1"/>
                </a:solidFill>
              </a:rPr>
              <a:t>all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dirty="0" err="1" smtClean="0">
                <a:solidFill>
                  <a:schemeClr val="tx1"/>
                </a:solidFill>
              </a:rPr>
              <a:t>Xk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dirty="0" err="1" smtClean="0">
                <a:solidFill>
                  <a:schemeClr val="tx1"/>
                </a:solidFill>
              </a:rPr>
              <a:t>originally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dirty="0" err="1" smtClean="0">
                <a:solidFill>
                  <a:schemeClr val="tx1"/>
                </a:solidFill>
              </a:rPr>
              <a:t>qualitative</a:t>
            </a:r>
            <a:r>
              <a:rPr lang="es-ES_tradnl" sz="20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endParaRPr lang="es-ES_tradnl" sz="2000" dirty="0">
              <a:solidFill>
                <a:schemeClr val="tx1"/>
              </a:solidFill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_tradnl" sz="2000" dirty="0" smtClean="0">
                <a:solidFill>
                  <a:schemeClr val="tx1"/>
                </a:solidFill>
              </a:rPr>
              <a:t>Induce </a:t>
            </a:r>
            <a:r>
              <a:rPr lang="es-ES_tradnl" sz="2000" dirty="0" err="1" smtClean="0">
                <a:solidFill>
                  <a:schemeClr val="tx1"/>
                </a:solidFill>
              </a:rPr>
              <a:t>probabilistic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dirty="0" err="1" smtClean="0">
                <a:solidFill>
                  <a:schemeClr val="tx1"/>
                </a:solidFill>
              </a:rPr>
              <a:t>knowledge</a:t>
            </a:r>
            <a:r>
              <a:rPr lang="es-ES_tradnl" sz="2000" dirty="0" smtClean="0">
                <a:solidFill>
                  <a:schemeClr val="tx1"/>
                </a:solidFill>
              </a:rPr>
              <a:t> base </a:t>
            </a:r>
            <a:r>
              <a:rPr lang="es-ES_tradnl" sz="2000" dirty="0" err="1" smtClean="0">
                <a:solidFill>
                  <a:schemeClr val="tx1"/>
                </a:solidFill>
              </a:rPr>
              <a:t>associated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dirty="0" err="1" smtClean="0">
                <a:solidFill>
                  <a:schemeClr val="tx1"/>
                </a:solidFill>
              </a:rPr>
              <a:t>to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dirty="0" err="1" smtClean="0">
                <a:solidFill>
                  <a:schemeClr val="tx1"/>
                </a:solidFill>
              </a:rPr>
              <a:t>Ik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dirty="0" err="1" smtClean="0">
                <a:solidFill>
                  <a:schemeClr val="tx1"/>
                </a:solidFill>
              </a:rPr>
              <a:t>according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dirty="0" err="1" smtClean="0">
                <a:solidFill>
                  <a:schemeClr val="tx1"/>
                </a:solidFill>
              </a:rPr>
              <a:t>to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dirty="0" err="1" smtClean="0">
                <a:solidFill>
                  <a:schemeClr val="tx1"/>
                </a:solidFill>
              </a:rPr>
              <a:t>the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dirty="0" err="1" smtClean="0">
                <a:solidFill>
                  <a:schemeClr val="tx1"/>
                </a:solidFill>
              </a:rPr>
              <a:t>cells</a:t>
            </a:r>
            <a:r>
              <a:rPr lang="es-ES_tradnl" sz="2000" dirty="0" smtClean="0">
                <a:solidFill>
                  <a:schemeClr val="tx1"/>
                </a:solidFill>
              </a:rPr>
              <a:t> of </a:t>
            </a:r>
            <a:r>
              <a:rPr lang="es-ES_tradnl" sz="2000" dirty="0" err="1" smtClean="0">
                <a:solidFill>
                  <a:schemeClr val="tx1"/>
                </a:solidFill>
              </a:rPr>
              <a:t>cross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dirty="0" err="1" smtClean="0">
                <a:solidFill>
                  <a:schemeClr val="tx1"/>
                </a:solidFill>
              </a:rPr>
              <a:t>table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5" name="4 Explosión 1"/>
          <p:cNvSpPr/>
          <p:nvPr/>
        </p:nvSpPr>
        <p:spPr bwMode="auto">
          <a:xfrm rot="768606">
            <a:off x="-266606" y="4476789"/>
            <a:ext cx="7022296" cy="3134481"/>
          </a:xfrm>
          <a:prstGeom prst="irregularSeal1">
            <a:avLst/>
          </a:prstGeom>
          <a:solidFill>
            <a:srgbClr val="FF99CC"/>
          </a:solidFill>
          <a:ln w="9525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dirty="0" err="1" smtClean="0">
                <a:solidFill>
                  <a:schemeClr val="bg1"/>
                </a:solidFill>
              </a:rPr>
              <a:t>When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repeated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for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every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Ik</a:t>
            </a:r>
            <a:endParaRPr lang="es-ES_tradnl" dirty="0" smtClean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dirty="0" err="1" smtClean="0">
                <a:solidFill>
                  <a:schemeClr val="bg1"/>
                </a:solidFill>
              </a:rPr>
              <a:t>Inconsistencies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might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dirty="0" err="1" smtClean="0">
                <a:solidFill>
                  <a:schemeClr val="bg1"/>
                </a:solidFill>
              </a:rPr>
              <a:t>appear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" name="5 Explosión 1"/>
          <p:cNvSpPr/>
          <p:nvPr/>
        </p:nvSpPr>
        <p:spPr bwMode="auto">
          <a:xfrm rot="21095622">
            <a:off x="4945160" y="4313909"/>
            <a:ext cx="4441636" cy="2476135"/>
          </a:xfrm>
          <a:prstGeom prst="irregularSeal1">
            <a:avLst/>
          </a:prstGeom>
          <a:solidFill>
            <a:srgbClr val="FF66CC"/>
          </a:solidFill>
          <a:ln w="9525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dirty="0" err="1" smtClean="0">
                <a:solidFill>
                  <a:schemeClr val="bg1"/>
                </a:solidFill>
              </a:rPr>
              <a:t>Desambiguation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dirty="0" err="1" smtClean="0">
                <a:solidFill>
                  <a:schemeClr val="bg1"/>
                </a:solidFill>
              </a:rPr>
              <a:t>required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ECFF"/>
        </a:solidFill>
        <a:ln w="9525" cap="flat" cmpd="sng" algn="ctr">
          <a:solidFill>
            <a:srgbClr val="FF99C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rgbClr val="FFCCFF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ECFF"/>
        </a:solidFill>
        <a:ln w="9525" cap="flat" cmpd="sng" algn="ctr">
          <a:solidFill>
            <a:srgbClr val="FF99C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rgbClr val="FFCCFF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5714</TotalTime>
  <Words>275</Words>
  <Application>Microsoft Office PowerPoint</Application>
  <PresentationFormat>Presentación en pantalla (4:3)</PresentationFormat>
  <Paragraphs>72</Paragraphs>
  <Slides>6</Slides>
  <Notes>4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8" baseType="lpstr">
      <vt:lpstr>Times New Roman</vt:lpstr>
      <vt:lpstr>Arial</vt:lpstr>
      <vt:lpstr>Verdana</vt:lpstr>
      <vt:lpstr>Tahoma</vt:lpstr>
      <vt:lpstr>Symbol</vt:lpstr>
      <vt:lpstr>Wingdings</vt:lpstr>
      <vt:lpstr>Symath</vt:lpstr>
      <vt:lpstr>GreekS</vt:lpstr>
      <vt:lpstr>French Script MT</vt:lpstr>
      <vt:lpstr>CMR10</vt:lpstr>
      <vt:lpstr>Diseño predeterminado</vt:lpstr>
      <vt:lpstr>Bitmap Image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  Llicenciatura en Ciències i Tècniques Estadístiques</dc:title>
  <dc:creator>.</dc:creator>
  <cp:lastModifiedBy>karina</cp:lastModifiedBy>
  <cp:revision>719</cp:revision>
  <dcterms:created xsi:type="dcterms:W3CDTF">2004-07-04T08:11:03Z</dcterms:created>
  <dcterms:modified xsi:type="dcterms:W3CDTF">2011-10-17T21:22:30Z</dcterms:modified>
</cp:coreProperties>
</file>