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11"/>
  </p:notesMasterIdLst>
  <p:handoutMasterIdLst>
    <p:handoutMasterId r:id="rId12"/>
  </p:handoutMasterIdLst>
  <p:sldIdLst>
    <p:sldId id="472" r:id="rId2"/>
    <p:sldId id="454" r:id="rId3"/>
    <p:sldId id="490" r:id="rId4"/>
    <p:sldId id="493" r:id="rId5"/>
    <p:sldId id="494" r:id="rId6"/>
    <p:sldId id="495" r:id="rId7"/>
    <p:sldId id="364" r:id="rId8"/>
    <p:sldId id="481" r:id="rId9"/>
    <p:sldId id="483" r:id="rId10"/>
  </p:sldIdLst>
  <p:sldSz cx="9144000" cy="6858000" type="screen4x3"/>
  <p:notesSz cx="6797675" cy="987425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otx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3399"/>
    <a:srgbClr val="9900CC"/>
    <a:srgbClr val="CC0099"/>
    <a:srgbClr val="CC66FF"/>
    <a:srgbClr val="CC00FF"/>
    <a:srgbClr val="9966FF"/>
    <a:srgbClr val="CC0066"/>
    <a:srgbClr val="FF3399"/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2299" autoAdjust="0"/>
    <p:restoredTop sz="97064" autoAdjust="0"/>
  </p:normalViewPr>
  <p:slideViewPr>
    <p:cSldViewPr>
      <p:cViewPr>
        <p:scale>
          <a:sx n="66" d="100"/>
          <a:sy n="66" d="100"/>
        </p:scale>
        <p:origin x="-1482" y="-246"/>
      </p:cViewPr>
      <p:guideLst>
        <p:guide orient="horz" pos="211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8" y="-6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59B925BE-D7E9-427C-A89A-D119D9D4F609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1063" y="704850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93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91063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93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321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83713"/>
            <a:ext cx="2932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21A52FAF-A2EC-43F4-A109-E1D8E6EEB275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218DF-7010-4F6E-A094-ED71C7648A98}" type="slidenum">
              <a:rPr lang="en-GB"/>
              <a:pPr/>
              <a:t>1</a:t>
            </a:fld>
            <a:endParaRPr lang="en-GB"/>
          </a:p>
        </p:txBody>
      </p:sp>
      <p:sp>
        <p:nvSpPr>
          <p:cNvPr id="521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El soporte de una regla mide la frecuencia con que una regla se activa (que tal popular es el antecedente en el conjunto total de objetos)</a:t>
            </a:r>
          </a:p>
          <a:p>
            <a:r>
              <a:rPr lang="es-ES" smtClean="0"/>
              <a:t>No tiene en cuenta si la regla se activa correcta o incorrectamente.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El soporte de una regla mide la frecuencia con que una regla se activa (que tal popular es el antecedente en el conjunto total de objetos)</a:t>
            </a:r>
          </a:p>
          <a:p>
            <a:r>
              <a:rPr lang="es-ES" smtClean="0"/>
              <a:t>No tiene en cuenta si la regla se activa correcta o incorrectamente.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El soporte de una regla mide la frecuencia con que una regla se activa (que tal popular es el antecedente en el conjunto total de objetos)</a:t>
            </a:r>
          </a:p>
          <a:p>
            <a:r>
              <a:rPr lang="es-ES" smtClean="0"/>
              <a:t>No tiene en cuenta si la regla se activa correcta o incorrectamente.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El soporte de una regla mide la frecuencia con que una regla se activa (que tal popular es el antecedente en el conjunto total de objetos)</a:t>
            </a:r>
          </a:p>
          <a:p>
            <a:r>
              <a:rPr lang="es-ES" smtClean="0"/>
              <a:t>No tiene en cuenta si la regla se activa correcta o incorrectamente.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13634-32FE-4A98-9E9B-55808EAB824A}" type="slidenum">
              <a:rPr lang="en-GB"/>
              <a:pPr/>
              <a:t>7</a:t>
            </a:fld>
            <a:endParaRPr lang="en-GB"/>
          </a:p>
        </p:txBody>
      </p:sp>
      <p:sp>
        <p:nvSpPr>
          <p:cNvPr id="344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E4C6E2-3BC7-4C26-A086-ECAD8BA5B55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9AAA1D-1DAD-4835-ACEE-61C3A360562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BFB22-4A05-4259-A02C-C587FFF9E7B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1A0A8A-D160-439A-9865-959156A4081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8DA41-E7A7-472C-95D2-CAFD0FA7D4E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938A68-37C3-431E-9DC7-0EC8158B338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E83CE3-395A-490A-AC09-3806442CC3A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42D0B7-16D1-418A-9224-8A67575289B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F2385A-FA33-42E2-8EAB-1D58D0708C5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E8E334-08AF-482E-83C1-10623F54C2C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313DC3-F776-47C4-8B3A-B62D9C3815E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25E57-A488-4C4F-B123-38EA49244FF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CC"/>
            </a:gs>
            <a:gs pos="50000">
              <a:srgbClr val="333399"/>
            </a:gs>
            <a:gs pos="100000">
              <a:srgbClr val="0066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486A24F-E6BA-4BAF-A64B-543C900EC428}" type="slidenum">
              <a:rPr lang="es-ES"/>
              <a:pPr/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2127245" y="188913"/>
            <a:ext cx="456567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s-ES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Inconsistency</a:t>
            </a:r>
            <a:r>
              <a:rPr lang="es-E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b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analysis</a:t>
            </a:r>
            <a:endParaRPr lang="es-ES" sz="28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3570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Inconsistency: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Rules induced from different variables assign different classes 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20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247900"/>
            <a:ext cx="8135938" cy="168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67544" y="5157192"/>
            <a:ext cx="1655763" cy="792163"/>
          </a:xfrm>
          <a:prstGeom prst="wedgeEllipseCallout">
            <a:avLst>
              <a:gd name="adj1" fmla="val -32233"/>
              <a:gd name="adj2" fmla="val -234197"/>
            </a:avLst>
          </a:prstGeom>
          <a:solidFill>
            <a:srgbClr val="FF66CC"/>
          </a:solidFill>
          <a:ln w="9525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Objects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644008" y="4653136"/>
            <a:ext cx="2845122" cy="792162"/>
          </a:xfrm>
          <a:prstGeom prst="wedgeEllipseCallout">
            <a:avLst>
              <a:gd name="adj1" fmla="val -13102"/>
              <a:gd name="adj2" fmla="val -145220"/>
            </a:avLst>
          </a:prstGeom>
          <a:solidFill>
            <a:srgbClr val="FF66CC"/>
          </a:solidFill>
          <a:ln w="9525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2000" dirty="0" err="1" smtClean="0">
                <a:solidFill>
                  <a:schemeClr val="bg1"/>
                </a:solidFill>
              </a:rPr>
              <a:t>Most</a:t>
            </a:r>
            <a:r>
              <a:rPr lang="es-ES" sz="2000" dirty="0" smtClean="0">
                <a:solidFill>
                  <a:schemeClr val="bg1"/>
                </a:solidFill>
              </a:rPr>
              <a:t> probable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class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upon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Xk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699792" y="4797152"/>
            <a:ext cx="1655762" cy="792163"/>
          </a:xfrm>
          <a:prstGeom prst="wedgeEllipseCallout">
            <a:avLst>
              <a:gd name="adj1" fmla="val 73584"/>
              <a:gd name="adj2" fmla="val -158902"/>
            </a:avLst>
          </a:prstGeom>
          <a:solidFill>
            <a:srgbClr val="FF66CC"/>
          </a:solidFill>
          <a:ln w="9525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>
                <a:solidFill>
                  <a:schemeClr val="bg1"/>
                </a:solidFill>
              </a:rPr>
              <a:t>p</a:t>
            </a:r>
            <a:r>
              <a:rPr lang="es-ES" baseline="-25000">
                <a:solidFill>
                  <a:schemeClr val="bg1"/>
                </a:solidFill>
              </a:rPr>
              <a:t>sc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0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539750" y="188913"/>
            <a:ext cx="7416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s-ES" sz="3600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Desambiguation</a:t>
            </a:r>
            <a:r>
              <a:rPr lang="es-ES" sz="36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3600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criteria</a:t>
            </a:r>
            <a:endParaRPr lang="es-ES" sz="3600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0" y="917912"/>
            <a:ext cx="8748713" cy="5940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/>
            <a:r>
              <a:rPr lang="es-ES" sz="2000" dirty="0"/>
              <a:t>    </a:t>
            </a:r>
            <a:endParaRPr lang="es-ES" sz="2000" dirty="0" smtClean="0"/>
          </a:p>
          <a:p>
            <a:pPr lvl="1" algn="l">
              <a:buFontTx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>
                <a:solidFill>
                  <a:srgbClr val="99CCFF"/>
                </a:solidFill>
              </a:rPr>
              <a:t>Voting</a:t>
            </a:r>
            <a:r>
              <a:rPr lang="es-ES" sz="2000" dirty="0" smtClean="0">
                <a:solidFill>
                  <a:srgbClr val="99CCFF"/>
                </a:solidFill>
              </a:rPr>
              <a:t> (</a:t>
            </a:r>
            <a:r>
              <a:rPr lang="es-ES" sz="2000" dirty="0" err="1" smtClean="0">
                <a:solidFill>
                  <a:srgbClr val="99CCFF"/>
                </a:solidFill>
              </a:rPr>
              <a:t>voting</a:t>
            </a:r>
            <a:r>
              <a:rPr lang="es-ES" sz="2000" dirty="0" smtClean="0">
                <a:solidFill>
                  <a:srgbClr val="99CCFF"/>
                </a:solidFill>
              </a:rPr>
              <a:t>)</a:t>
            </a:r>
          </a:p>
          <a:p>
            <a:pPr lvl="1" algn="l">
              <a:buFontTx/>
              <a:buChar char="•"/>
            </a:pPr>
            <a:endParaRPr lang="es-ES" sz="2000" dirty="0" smtClean="0">
              <a:solidFill>
                <a:srgbClr val="99CCFF"/>
              </a:solidFill>
            </a:endParaRPr>
          </a:p>
          <a:p>
            <a:pPr lvl="1" algn="l"/>
            <a:r>
              <a:rPr lang="es-ES" sz="1800" dirty="0" smtClean="0">
                <a:solidFill>
                  <a:schemeClr val="tx1"/>
                </a:solidFill>
              </a:rPr>
              <a:t>	 	</a:t>
            </a:r>
            <a:r>
              <a:rPr lang="es-ES" sz="1800" dirty="0" err="1" smtClean="0">
                <a:solidFill>
                  <a:schemeClr val="tx1"/>
                </a:solidFill>
              </a:rPr>
              <a:t>Assign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the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class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recommended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for</a:t>
            </a:r>
            <a:r>
              <a:rPr lang="es-ES" sz="1800" dirty="0" smtClean="0">
                <a:solidFill>
                  <a:schemeClr val="tx1"/>
                </a:solidFill>
              </a:rPr>
              <a:t> more variables</a:t>
            </a:r>
          </a:p>
          <a:p>
            <a:pPr lvl="1" algn="l"/>
            <a:endParaRPr lang="es-ES" sz="2000" dirty="0"/>
          </a:p>
          <a:p>
            <a:pPr lvl="1" algn="l">
              <a:buFontTx/>
              <a:buChar char="•"/>
            </a:pPr>
            <a:r>
              <a:rPr lang="es-ES" sz="2000" dirty="0">
                <a:solidFill>
                  <a:srgbClr val="99CCFF"/>
                </a:solidFill>
              </a:rPr>
              <a:t>   </a:t>
            </a:r>
            <a:r>
              <a:rPr lang="es-ES" sz="2000" dirty="0" err="1" smtClean="0">
                <a:solidFill>
                  <a:srgbClr val="99CCFF"/>
                </a:solidFill>
              </a:rPr>
              <a:t>Maximize</a:t>
            </a:r>
            <a:r>
              <a:rPr lang="es-ES" sz="2000" dirty="0" smtClean="0">
                <a:solidFill>
                  <a:srgbClr val="99CCFF"/>
                </a:solidFill>
              </a:rPr>
              <a:t> </a:t>
            </a:r>
            <a:r>
              <a:rPr lang="es-ES" sz="2000" dirty="0" err="1" smtClean="0">
                <a:solidFill>
                  <a:srgbClr val="99CCFF"/>
                </a:solidFill>
              </a:rPr>
              <a:t>probability</a:t>
            </a:r>
            <a:r>
              <a:rPr lang="es-ES" sz="2000" dirty="0" smtClean="0">
                <a:solidFill>
                  <a:srgbClr val="99CCFF"/>
                </a:solidFill>
              </a:rPr>
              <a:t> (</a:t>
            </a:r>
            <a:r>
              <a:rPr lang="es-ES" sz="2000" dirty="0" err="1" smtClean="0">
                <a:solidFill>
                  <a:srgbClr val="99CCFF"/>
                </a:solidFill>
              </a:rPr>
              <a:t>Pmax</a:t>
            </a:r>
            <a:r>
              <a:rPr lang="es-ES" sz="2000" dirty="0" smtClean="0">
                <a:solidFill>
                  <a:srgbClr val="99CCFF"/>
                </a:solidFill>
              </a:rPr>
              <a:t>)</a:t>
            </a:r>
          </a:p>
          <a:p>
            <a:pPr lvl="1" algn="l">
              <a:buFontTx/>
              <a:buChar char="•"/>
            </a:pPr>
            <a:endParaRPr lang="es-ES" sz="2000" dirty="0">
              <a:solidFill>
                <a:srgbClr val="99CCFF"/>
              </a:solidFill>
            </a:endParaRPr>
          </a:p>
          <a:p>
            <a:pPr lvl="1" algn="l"/>
            <a:r>
              <a:rPr lang="es-ES" sz="2000" dirty="0"/>
              <a:t>		</a:t>
            </a:r>
            <a:r>
              <a:rPr lang="es-ES" sz="1800" dirty="0" err="1" smtClean="0">
                <a:solidFill>
                  <a:schemeClr val="tx1"/>
                </a:solidFill>
              </a:rPr>
              <a:t>Assign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the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class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recommended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with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maximum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probability</a:t>
            </a:r>
            <a:endParaRPr lang="es-ES" sz="1800" dirty="0" smtClean="0">
              <a:solidFill>
                <a:schemeClr val="tx1"/>
              </a:solidFill>
            </a:endParaRPr>
          </a:p>
          <a:p>
            <a:pPr lvl="1" algn="l"/>
            <a:endParaRPr lang="es-ES" sz="2000" dirty="0"/>
          </a:p>
          <a:p>
            <a:pPr lvl="1" algn="l">
              <a:buFontTx/>
              <a:buChar char="•"/>
            </a:pPr>
            <a:r>
              <a:rPr lang="es-ES" sz="2000" dirty="0"/>
              <a:t>   </a:t>
            </a:r>
            <a:r>
              <a:rPr lang="es-ES" sz="2000" dirty="0" err="1" smtClean="0">
                <a:solidFill>
                  <a:srgbClr val="99CCFF"/>
                </a:solidFill>
              </a:rPr>
              <a:t>Sum</a:t>
            </a:r>
            <a:r>
              <a:rPr lang="es-ES" sz="2000" dirty="0" smtClean="0">
                <a:solidFill>
                  <a:srgbClr val="99CCFF"/>
                </a:solidFill>
              </a:rPr>
              <a:t> of </a:t>
            </a:r>
            <a:r>
              <a:rPr lang="es-ES" sz="2000" dirty="0" err="1" smtClean="0">
                <a:solidFill>
                  <a:srgbClr val="99CCFF"/>
                </a:solidFill>
              </a:rPr>
              <a:t>probabilities</a:t>
            </a:r>
            <a:r>
              <a:rPr lang="es-ES" sz="2000" dirty="0" smtClean="0">
                <a:solidFill>
                  <a:srgbClr val="99CCFF"/>
                </a:solidFill>
              </a:rPr>
              <a:t>  </a:t>
            </a:r>
            <a:r>
              <a:rPr lang="es-ES" sz="2000" dirty="0">
                <a:solidFill>
                  <a:srgbClr val="99CCFF"/>
                </a:solidFill>
              </a:rPr>
              <a:t>(</a:t>
            </a:r>
            <a:r>
              <a:rPr lang="es-ES" sz="2000" dirty="0" err="1">
                <a:solidFill>
                  <a:srgbClr val="99CCFF"/>
                </a:solidFill>
              </a:rPr>
              <a:t>Sump</a:t>
            </a:r>
            <a:r>
              <a:rPr lang="es-ES" sz="2000" dirty="0" smtClean="0">
                <a:solidFill>
                  <a:srgbClr val="99CCFF"/>
                </a:solidFill>
              </a:rPr>
              <a:t>)</a:t>
            </a:r>
          </a:p>
          <a:p>
            <a:pPr lvl="1" algn="l">
              <a:buFontTx/>
              <a:buChar char="•"/>
            </a:pPr>
            <a:endParaRPr lang="es-ES" sz="2000" dirty="0">
              <a:solidFill>
                <a:srgbClr val="99CCFF"/>
              </a:solidFill>
            </a:endParaRPr>
          </a:p>
          <a:p>
            <a:pPr lvl="2" algn="l"/>
            <a:r>
              <a:rPr lang="es-ES" sz="1800" dirty="0">
                <a:solidFill>
                  <a:schemeClr val="tx1"/>
                </a:solidFill>
              </a:rPr>
              <a:t>	</a:t>
            </a:r>
            <a:r>
              <a:rPr lang="es-ES" sz="1800" dirty="0" err="1" smtClean="0">
                <a:solidFill>
                  <a:schemeClr val="tx1"/>
                </a:solidFill>
              </a:rPr>
              <a:t>Assing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the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class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that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accumulates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maximum</a:t>
            </a:r>
            <a:r>
              <a:rPr lang="es-ES" sz="1800" dirty="0" smtClean="0">
                <a:solidFill>
                  <a:schemeClr val="tx1"/>
                </a:solidFill>
              </a:rPr>
              <a:t>  total  </a:t>
            </a:r>
            <a:r>
              <a:rPr lang="es-ES" sz="1800" dirty="0" err="1" smtClean="0">
                <a:solidFill>
                  <a:schemeClr val="tx1"/>
                </a:solidFill>
              </a:rPr>
              <a:t>probability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</a:p>
          <a:p>
            <a:pPr lvl="2" algn="l"/>
            <a:endParaRPr lang="es-ES" sz="2000" dirty="0"/>
          </a:p>
          <a:p>
            <a:pPr lvl="1" algn="l">
              <a:buFontTx/>
              <a:buChar char="•"/>
            </a:pPr>
            <a:r>
              <a:rPr lang="es-ES" sz="2000" dirty="0" smtClean="0">
                <a:solidFill>
                  <a:srgbClr val="99CCFF"/>
                </a:solidFill>
              </a:rPr>
              <a:t>   CCEC</a:t>
            </a:r>
          </a:p>
          <a:p>
            <a:pPr lvl="1" algn="l">
              <a:buFontTx/>
              <a:buChar char="•"/>
            </a:pPr>
            <a:endParaRPr lang="es-ES" sz="2000" dirty="0">
              <a:solidFill>
                <a:srgbClr val="99CCFF"/>
              </a:solidFill>
            </a:endParaRPr>
          </a:p>
          <a:p>
            <a:pPr lvl="2" algn="l"/>
            <a:r>
              <a:rPr lang="es-ES" sz="1800" dirty="0">
                <a:solidFill>
                  <a:schemeClr val="tx1"/>
                </a:solidFill>
              </a:rPr>
              <a:t>	</a:t>
            </a:r>
            <a:r>
              <a:rPr lang="es-ES" sz="1800" dirty="0" smtClean="0">
                <a:solidFill>
                  <a:schemeClr val="tx1"/>
                </a:solidFill>
              </a:rPr>
              <a:t>Use </a:t>
            </a:r>
            <a:r>
              <a:rPr lang="es-ES" sz="1800" dirty="0" err="1" smtClean="0">
                <a:solidFill>
                  <a:schemeClr val="tx1"/>
                </a:solidFill>
              </a:rPr>
              <a:t>quality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criteria</a:t>
            </a:r>
            <a:r>
              <a:rPr lang="es-ES" sz="1800" dirty="0" smtClean="0">
                <a:solidFill>
                  <a:schemeClr val="tx1"/>
                </a:solidFill>
              </a:rPr>
              <a:t> of </a:t>
            </a:r>
            <a:r>
              <a:rPr lang="es-ES" sz="1800" dirty="0" err="1" smtClean="0">
                <a:solidFill>
                  <a:schemeClr val="tx1"/>
                </a:solidFill>
              </a:rPr>
              <a:t>the</a:t>
            </a:r>
            <a:r>
              <a:rPr lang="es-ES" sz="1800" dirty="0" smtClean="0">
                <a:solidFill>
                  <a:schemeClr val="tx1"/>
                </a:solidFill>
              </a:rPr>
              <a:t> rules and </a:t>
            </a:r>
            <a:r>
              <a:rPr lang="es-ES" sz="1800" dirty="0" err="1" smtClean="0">
                <a:solidFill>
                  <a:schemeClr val="tx1"/>
                </a:solidFill>
              </a:rPr>
              <a:t>consider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the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most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discriminant</a:t>
            </a:r>
            <a:endParaRPr lang="es-ES" sz="1800" dirty="0">
              <a:solidFill>
                <a:schemeClr val="tx1"/>
              </a:solidFill>
            </a:endParaRPr>
          </a:p>
          <a:p>
            <a:pPr lvl="2" algn="l"/>
            <a:r>
              <a:rPr lang="es-ES_tradnl" sz="1800" i="1" dirty="0" smtClean="0">
                <a:solidFill>
                  <a:schemeClr val="tx1"/>
                </a:solidFill>
              </a:rPr>
              <a:t>	</a:t>
            </a:r>
            <a:r>
              <a:rPr lang="es-ES_tradnl" sz="1800" dirty="0" smtClean="0">
                <a:solidFill>
                  <a:schemeClr val="tx1"/>
                </a:solidFill>
              </a:rPr>
              <a:t>rules </a:t>
            </a:r>
            <a:r>
              <a:rPr lang="es-ES_tradnl" sz="1800" dirty="0" err="1" smtClean="0">
                <a:solidFill>
                  <a:schemeClr val="tx1"/>
                </a:solidFill>
              </a:rPr>
              <a:t>according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to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the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underlying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dendrogramm</a:t>
            </a:r>
            <a:endParaRPr lang="es-ES" i="1" dirty="0">
              <a:solidFill>
                <a:schemeClr val="tx1"/>
              </a:solidFill>
            </a:endParaRPr>
          </a:p>
          <a:p>
            <a:pPr algn="l"/>
            <a:endParaRPr lang="es-ES" sz="2800" i="1" dirty="0"/>
          </a:p>
          <a:p>
            <a:pPr algn="l">
              <a:buFontTx/>
              <a:buChar char="•"/>
            </a:pP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7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7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7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74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323850" y="476250"/>
            <a:ext cx="36718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Quality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criteria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rules</a:t>
            </a:r>
            <a:r>
              <a:rPr lang="es-ES" sz="2400" b="0" dirty="0" smtClean="0">
                <a:solidFill>
                  <a:srgbClr val="FFFFCC"/>
                </a:solidFill>
              </a:rPr>
              <a:t> </a:t>
            </a:r>
            <a:endParaRPr lang="es-ES" sz="2400" b="0" dirty="0">
              <a:solidFill>
                <a:srgbClr val="FFFFCC"/>
              </a:solidFill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857750" y="1557338"/>
            <a:ext cx="4286250" cy="4176712"/>
            <a:chOff x="3060" y="981"/>
            <a:chExt cx="2700" cy="2631"/>
          </a:xfrm>
          <a:solidFill>
            <a:srgbClr val="FFCCFF"/>
          </a:solidFill>
        </p:grpSpPr>
        <p:sp>
          <p:nvSpPr>
            <p:cNvPr id="43040" name="Oval 28"/>
            <p:cNvSpPr>
              <a:spLocks noChangeArrowheads="1"/>
            </p:cNvSpPr>
            <p:nvPr/>
          </p:nvSpPr>
          <p:spPr bwMode="auto">
            <a:xfrm>
              <a:off x="3060" y="981"/>
              <a:ext cx="2700" cy="263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41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2" y="1071"/>
              <a:ext cx="159" cy="17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</p:pic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5867400" y="3429000"/>
            <a:ext cx="1512888" cy="1439863"/>
            <a:chOff x="3696" y="2160"/>
            <a:chExt cx="953" cy="907"/>
          </a:xfrm>
        </p:grpSpPr>
        <p:sp>
          <p:nvSpPr>
            <p:cNvPr id="43038" name="Oval 31"/>
            <p:cNvSpPr>
              <a:spLocks noChangeArrowheads="1"/>
            </p:cNvSpPr>
            <p:nvPr/>
          </p:nvSpPr>
          <p:spPr bwMode="auto">
            <a:xfrm>
              <a:off x="3696" y="2160"/>
              <a:ext cx="953" cy="907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9" name="Picture 3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2" y="2863"/>
              <a:ext cx="91" cy="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932363" y="836613"/>
            <a:ext cx="3816350" cy="366712"/>
            <a:chOff x="2699" y="572"/>
            <a:chExt cx="2404" cy="231"/>
          </a:xfrm>
        </p:grpSpPr>
        <p:pic>
          <p:nvPicPr>
            <p:cNvPr id="43036" name="Picture 3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78" y="572"/>
              <a:ext cx="122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7" name="Text Box 36"/>
            <p:cNvSpPr txBox="1">
              <a:spLocks noChangeArrowheads="1"/>
            </p:cNvSpPr>
            <p:nvPr/>
          </p:nvSpPr>
          <p:spPr bwMode="auto">
            <a:xfrm>
              <a:off x="2699" y="5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dirty="0" err="1" smtClean="0"/>
                <a:t>Given</a:t>
              </a:r>
              <a:r>
                <a:rPr lang="es-ES" sz="1800" dirty="0" smtClean="0"/>
                <a:t> a rule</a:t>
              </a:r>
              <a:endParaRPr lang="es-ES" sz="1800" dirty="0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804025" y="2205038"/>
            <a:ext cx="2160588" cy="2376487"/>
            <a:chOff x="4286" y="1389"/>
            <a:chExt cx="1361" cy="1497"/>
          </a:xfrm>
        </p:grpSpPr>
        <p:sp>
          <p:nvSpPr>
            <p:cNvPr id="43034" name="Oval 38"/>
            <p:cNvSpPr>
              <a:spLocks noChangeArrowheads="1"/>
            </p:cNvSpPr>
            <p:nvPr/>
          </p:nvSpPr>
          <p:spPr bwMode="auto">
            <a:xfrm>
              <a:off x="4286" y="1389"/>
              <a:ext cx="1361" cy="149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5" name="Picture 3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93" y="2205"/>
              <a:ext cx="181" cy="1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123826" y="981075"/>
            <a:ext cx="4592638" cy="1892300"/>
            <a:chOff x="78" y="618"/>
            <a:chExt cx="2893" cy="1192"/>
          </a:xfrm>
        </p:grpSpPr>
        <p:sp>
          <p:nvSpPr>
            <p:cNvPr id="43029" name="Rectangle 33"/>
            <p:cNvSpPr>
              <a:spLocks noChangeArrowheads="1"/>
            </p:cNvSpPr>
            <p:nvPr/>
          </p:nvSpPr>
          <p:spPr bwMode="auto">
            <a:xfrm>
              <a:off x="1088" y="618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800100" lvl="1" indent="-34290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None/>
              </a:pPr>
              <a:r>
                <a:rPr kumimoji="1" lang="en-GB" sz="1800" b="0" i="1" dirty="0">
                  <a:solidFill>
                    <a:srgbClr val="FFFFCC"/>
                  </a:solidFill>
                </a:rPr>
                <a:t>Liu [2000]</a:t>
              </a:r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78" y="618"/>
              <a:ext cx="2893" cy="1192"/>
              <a:chOff x="-35" y="1842"/>
              <a:chExt cx="2893" cy="1192"/>
            </a:xfrm>
          </p:grpSpPr>
          <p:sp>
            <p:nvSpPr>
              <p:cNvPr id="186409" name="Rectangle 41"/>
              <p:cNvSpPr>
                <a:spLocks noChangeArrowheads="1"/>
              </p:cNvSpPr>
              <p:nvPr/>
            </p:nvSpPr>
            <p:spPr bwMode="auto">
              <a:xfrm>
                <a:off x="-35" y="1842"/>
                <a:ext cx="7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b="1" dirty="0">
                    <a:solidFill>
                      <a:srgbClr val="FF99CC"/>
                    </a:solidFill>
                  </a:rPr>
                  <a:t>Support</a:t>
                </a:r>
                <a:r>
                  <a:rPr lang="tr-TR" sz="2000" b="1" dirty="0">
                    <a:solidFill>
                      <a:srgbClr val="FF99CC"/>
                    </a:solidFill>
                  </a:rPr>
                  <a:t>:</a:t>
                </a:r>
                <a:endParaRPr lang="es-ES" sz="2000" b="1" dirty="0">
                  <a:solidFill>
                    <a:srgbClr val="FF99CC"/>
                  </a:solidFill>
                </a:endParaRPr>
              </a:p>
            </p:txBody>
          </p:sp>
          <p:sp>
            <p:nvSpPr>
              <p:cNvPr id="43032" name="Text Box 42"/>
              <p:cNvSpPr txBox="1">
                <a:spLocks noChangeArrowheads="1"/>
              </p:cNvSpPr>
              <p:nvPr/>
            </p:nvSpPr>
            <p:spPr bwMode="auto">
              <a:xfrm>
                <a:off x="0" y="2704"/>
                <a:ext cx="285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Given a rule, the support of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r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is the proportion of objects in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that satisfy the antecedent of the rule</a:t>
                </a:r>
                <a:endParaRPr lang="es-E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43033" name="Picture 4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0" y="2205"/>
                <a:ext cx="2812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300788" y="2276475"/>
            <a:ext cx="1008062" cy="1081088"/>
            <a:chOff x="3969" y="1434"/>
            <a:chExt cx="635" cy="681"/>
          </a:xfrm>
        </p:grpSpPr>
        <p:sp>
          <p:nvSpPr>
            <p:cNvPr id="43027" name="Oval 53"/>
            <p:cNvSpPr>
              <a:spLocks noChangeArrowheads="1"/>
            </p:cNvSpPr>
            <p:nvPr/>
          </p:nvSpPr>
          <p:spPr bwMode="auto">
            <a:xfrm>
              <a:off x="3969" y="1434"/>
              <a:ext cx="635" cy="681"/>
            </a:xfrm>
            <a:prstGeom prst="ellipse">
              <a:avLst/>
            </a:prstGeom>
            <a:noFill/>
            <a:ln w="381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8" name="Picture 5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05" y="1814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7812088" y="4149725"/>
            <a:ext cx="863600" cy="935038"/>
            <a:chOff x="4921" y="2614"/>
            <a:chExt cx="544" cy="589"/>
          </a:xfrm>
        </p:grpSpPr>
        <p:sp>
          <p:nvSpPr>
            <p:cNvPr id="43025" name="Oval 56"/>
            <p:cNvSpPr>
              <a:spLocks noChangeArrowheads="1"/>
            </p:cNvSpPr>
            <p:nvPr/>
          </p:nvSpPr>
          <p:spPr bwMode="auto">
            <a:xfrm>
              <a:off x="4921" y="2614"/>
              <a:ext cx="544" cy="589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6" name="Picture 5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57" y="2976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1295400" y="1556549"/>
            <a:ext cx="7848600" cy="4176712"/>
            <a:chOff x="816" y="1570"/>
            <a:chExt cx="4944" cy="2631"/>
          </a:xfrm>
          <a:solidFill>
            <a:srgbClr val="CC0066">
              <a:alpha val="57000"/>
            </a:srgbClr>
          </a:solidFill>
        </p:grpSpPr>
        <p:sp>
          <p:nvSpPr>
            <p:cNvPr id="43023" name="Rectangle 52" descr="Diagonal hacia arriba ancha"/>
            <p:cNvSpPr>
              <a:spLocks noChangeArrowheads="1"/>
            </p:cNvSpPr>
            <p:nvPr/>
          </p:nvSpPr>
          <p:spPr bwMode="auto">
            <a:xfrm>
              <a:off x="816" y="1751"/>
              <a:ext cx="2086" cy="1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24" name="Oval 64" descr="Diagonal hacia arriba ancha"/>
            <p:cNvSpPr>
              <a:spLocks noChangeArrowheads="1"/>
            </p:cNvSpPr>
            <p:nvPr/>
          </p:nvSpPr>
          <p:spPr bwMode="auto">
            <a:xfrm>
              <a:off x="3061" y="1570"/>
              <a:ext cx="2699" cy="263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1222375" y="1557338"/>
            <a:ext cx="7742239" cy="3024188"/>
            <a:chOff x="770" y="981"/>
            <a:chExt cx="4877" cy="1905"/>
          </a:xfrm>
        </p:grpSpPr>
        <p:sp>
          <p:nvSpPr>
            <p:cNvPr id="43021" name="Rectangle 51" descr="Diagonal hacia arriba ancha"/>
            <p:cNvSpPr>
              <a:spLocks noChangeArrowheads="1"/>
            </p:cNvSpPr>
            <p:nvPr/>
          </p:nvSpPr>
          <p:spPr bwMode="auto">
            <a:xfrm>
              <a:off x="770" y="981"/>
              <a:ext cx="2086" cy="227"/>
            </a:xfrm>
            <a:prstGeom prst="rect">
              <a:avLst/>
            </a:prstGeom>
            <a:solidFill>
              <a:srgbClr val="9966FF">
                <a:alpha val="5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22" name="Oval 67" descr="Diagonal hacia arriba ancha"/>
            <p:cNvSpPr>
              <a:spLocks noChangeArrowheads="1"/>
            </p:cNvSpPr>
            <p:nvPr/>
          </p:nvSpPr>
          <p:spPr bwMode="auto">
            <a:xfrm>
              <a:off x="4286" y="1389"/>
              <a:ext cx="1361" cy="1497"/>
            </a:xfrm>
            <a:prstGeom prst="ellipse">
              <a:avLst/>
            </a:prstGeom>
            <a:solidFill>
              <a:srgbClr val="9966FF">
                <a:alpha val="54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73"/>
          <p:cNvGrpSpPr>
            <a:grpSpLocks/>
          </p:cNvGrpSpPr>
          <p:nvPr/>
        </p:nvGrpSpPr>
        <p:grpSpPr bwMode="auto">
          <a:xfrm>
            <a:off x="122238" y="2997200"/>
            <a:ext cx="4629150" cy="1752600"/>
            <a:chOff x="-36" y="572"/>
            <a:chExt cx="2916" cy="1104"/>
          </a:xfrm>
        </p:grpSpPr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-36" y="572"/>
              <a:ext cx="10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 b="1" dirty="0">
                  <a:solidFill>
                    <a:srgbClr val="FF99CC"/>
                  </a:solidFill>
                </a:rPr>
                <a:t>Confidence</a:t>
              </a:r>
              <a:r>
                <a:rPr lang="tr-TR" sz="2000" b="0" dirty="0">
                  <a:solidFill>
                    <a:srgbClr val="1033E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  <a:endParaRPr lang="es-ES" sz="2000" b="0" dirty="0">
                <a:solidFill>
                  <a:srgbClr val="1033E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0" y="1344"/>
              <a:ext cx="288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Given a rule, the confidence of 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sz="1400" dirty="0">
                  <a:solidFill>
                    <a:schemeClr val="tx1"/>
                  </a:solidFill>
                </a:rPr>
                <a:t> is the proportion of objects in the antecedent 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C(</a:t>
              </a:r>
              <a:r>
                <a:rPr lang="en-US" sz="1400" i="1" baseline="-25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=true</a:t>
              </a:r>
              <a:r>
                <a:rPr lang="en-US" sz="1400" dirty="0">
                  <a:solidFill>
                    <a:schemeClr val="tx1"/>
                  </a:solidFill>
                </a:rPr>
                <a:t> that belong to 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7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845"/>
              <a:ext cx="280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323850" y="476250"/>
            <a:ext cx="36718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Quality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criteria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rules</a:t>
            </a:r>
            <a:r>
              <a:rPr lang="es-ES" sz="2400" b="0" dirty="0" smtClean="0">
                <a:solidFill>
                  <a:srgbClr val="FFFFCC"/>
                </a:solidFill>
              </a:rPr>
              <a:t> </a:t>
            </a:r>
            <a:endParaRPr lang="es-ES" sz="2400" b="0" dirty="0">
              <a:solidFill>
                <a:srgbClr val="FFFFCC"/>
              </a:solidFill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857750" y="1557338"/>
            <a:ext cx="4286250" cy="4176712"/>
            <a:chOff x="3060" y="981"/>
            <a:chExt cx="2700" cy="2631"/>
          </a:xfrm>
          <a:solidFill>
            <a:srgbClr val="FFCCFF"/>
          </a:solidFill>
        </p:grpSpPr>
        <p:sp>
          <p:nvSpPr>
            <p:cNvPr id="43040" name="Oval 28"/>
            <p:cNvSpPr>
              <a:spLocks noChangeArrowheads="1"/>
            </p:cNvSpPr>
            <p:nvPr/>
          </p:nvSpPr>
          <p:spPr bwMode="auto">
            <a:xfrm>
              <a:off x="3060" y="981"/>
              <a:ext cx="2700" cy="263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41" name="Picture 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2" y="1071"/>
              <a:ext cx="159" cy="17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</p:pic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5867400" y="3429000"/>
            <a:ext cx="1512888" cy="1439863"/>
            <a:chOff x="3696" y="2160"/>
            <a:chExt cx="953" cy="907"/>
          </a:xfrm>
        </p:grpSpPr>
        <p:sp>
          <p:nvSpPr>
            <p:cNvPr id="43038" name="Oval 31"/>
            <p:cNvSpPr>
              <a:spLocks noChangeArrowheads="1"/>
            </p:cNvSpPr>
            <p:nvPr/>
          </p:nvSpPr>
          <p:spPr bwMode="auto">
            <a:xfrm>
              <a:off x="3696" y="2160"/>
              <a:ext cx="953" cy="907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9" name="Picture 3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2" y="2863"/>
              <a:ext cx="91" cy="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932363" y="836613"/>
            <a:ext cx="3816350" cy="366712"/>
            <a:chOff x="2699" y="572"/>
            <a:chExt cx="2404" cy="231"/>
          </a:xfrm>
        </p:grpSpPr>
        <p:pic>
          <p:nvPicPr>
            <p:cNvPr id="43036" name="Picture 3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78" y="572"/>
              <a:ext cx="122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7" name="Text Box 36"/>
            <p:cNvSpPr txBox="1">
              <a:spLocks noChangeArrowheads="1"/>
            </p:cNvSpPr>
            <p:nvPr/>
          </p:nvSpPr>
          <p:spPr bwMode="auto">
            <a:xfrm>
              <a:off x="2699" y="5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dirty="0" err="1" smtClean="0"/>
                <a:t>Given</a:t>
              </a:r>
              <a:r>
                <a:rPr lang="es-ES" sz="1800" dirty="0" smtClean="0"/>
                <a:t> a rule</a:t>
              </a:r>
              <a:endParaRPr lang="es-ES" sz="1800" dirty="0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804025" y="2205038"/>
            <a:ext cx="2160588" cy="2376487"/>
            <a:chOff x="4286" y="1389"/>
            <a:chExt cx="1361" cy="1497"/>
          </a:xfrm>
        </p:grpSpPr>
        <p:sp>
          <p:nvSpPr>
            <p:cNvPr id="43034" name="Oval 38"/>
            <p:cNvSpPr>
              <a:spLocks noChangeArrowheads="1"/>
            </p:cNvSpPr>
            <p:nvPr/>
          </p:nvSpPr>
          <p:spPr bwMode="auto">
            <a:xfrm>
              <a:off x="4286" y="1389"/>
              <a:ext cx="1361" cy="149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5" name="Picture 3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93" y="2205"/>
              <a:ext cx="181" cy="1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123826" y="981075"/>
            <a:ext cx="4592638" cy="1892300"/>
            <a:chOff x="78" y="618"/>
            <a:chExt cx="2893" cy="1192"/>
          </a:xfrm>
        </p:grpSpPr>
        <p:sp>
          <p:nvSpPr>
            <p:cNvPr id="43029" name="Rectangle 33"/>
            <p:cNvSpPr>
              <a:spLocks noChangeArrowheads="1"/>
            </p:cNvSpPr>
            <p:nvPr/>
          </p:nvSpPr>
          <p:spPr bwMode="auto">
            <a:xfrm>
              <a:off x="1088" y="618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800100" lvl="1" indent="-34290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None/>
              </a:pPr>
              <a:r>
                <a:rPr kumimoji="1" lang="en-GB" sz="1800" b="0" i="1" dirty="0">
                  <a:solidFill>
                    <a:srgbClr val="FFFFCC"/>
                  </a:solidFill>
                </a:rPr>
                <a:t>Liu [2000]</a:t>
              </a:r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78" y="618"/>
              <a:ext cx="2893" cy="1192"/>
              <a:chOff x="-35" y="1842"/>
              <a:chExt cx="2893" cy="1192"/>
            </a:xfrm>
          </p:grpSpPr>
          <p:sp>
            <p:nvSpPr>
              <p:cNvPr id="186409" name="Rectangle 41"/>
              <p:cNvSpPr>
                <a:spLocks noChangeArrowheads="1"/>
              </p:cNvSpPr>
              <p:nvPr/>
            </p:nvSpPr>
            <p:spPr bwMode="auto">
              <a:xfrm>
                <a:off x="-35" y="1842"/>
                <a:ext cx="7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b="1" dirty="0">
                    <a:solidFill>
                      <a:srgbClr val="FF99CC"/>
                    </a:solidFill>
                  </a:rPr>
                  <a:t>Support</a:t>
                </a:r>
                <a:r>
                  <a:rPr lang="tr-TR" sz="2000" b="1" dirty="0">
                    <a:solidFill>
                      <a:srgbClr val="FF99CC"/>
                    </a:solidFill>
                  </a:rPr>
                  <a:t>:</a:t>
                </a:r>
                <a:endParaRPr lang="es-ES" sz="2000" b="1" dirty="0">
                  <a:solidFill>
                    <a:srgbClr val="FF99CC"/>
                  </a:solidFill>
                </a:endParaRPr>
              </a:p>
            </p:txBody>
          </p:sp>
          <p:sp>
            <p:nvSpPr>
              <p:cNvPr id="43032" name="Text Box 42"/>
              <p:cNvSpPr txBox="1">
                <a:spLocks noChangeArrowheads="1"/>
              </p:cNvSpPr>
              <p:nvPr/>
            </p:nvSpPr>
            <p:spPr bwMode="auto">
              <a:xfrm>
                <a:off x="0" y="2704"/>
                <a:ext cx="285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Given a rule, the support of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r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is the proportion of objects in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that satisfy the antecedent of the rule</a:t>
                </a:r>
                <a:endParaRPr lang="es-E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43033" name="Picture 43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0" y="2205"/>
                <a:ext cx="2812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300788" y="2276475"/>
            <a:ext cx="1008062" cy="1081088"/>
            <a:chOff x="3969" y="1434"/>
            <a:chExt cx="635" cy="681"/>
          </a:xfrm>
        </p:grpSpPr>
        <p:sp>
          <p:nvSpPr>
            <p:cNvPr id="43027" name="Oval 53"/>
            <p:cNvSpPr>
              <a:spLocks noChangeArrowheads="1"/>
            </p:cNvSpPr>
            <p:nvPr/>
          </p:nvSpPr>
          <p:spPr bwMode="auto">
            <a:xfrm>
              <a:off x="3969" y="1434"/>
              <a:ext cx="635" cy="681"/>
            </a:xfrm>
            <a:prstGeom prst="ellipse">
              <a:avLst/>
            </a:prstGeom>
            <a:noFill/>
            <a:ln w="381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8" name="Picture 5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05" y="1814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7812088" y="4149725"/>
            <a:ext cx="863600" cy="935038"/>
            <a:chOff x="4921" y="2614"/>
            <a:chExt cx="544" cy="589"/>
          </a:xfrm>
        </p:grpSpPr>
        <p:sp>
          <p:nvSpPr>
            <p:cNvPr id="43025" name="Oval 56"/>
            <p:cNvSpPr>
              <a:spLocks noChangeArrowheads="1"/>
            </p:cNvSpPr>
            <p:nvPr/>
          </p:nvSpPr>
          <p:spPr bwMode="auto">
            <a:xfrm>
              <a:off x="4921" y="2614"/>
              <a:ext cx="544" cy="589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6" name="Picture 5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57" y="2976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1295400" y="2204250"/>
            <a:ext cx="7669213" cy="2376488"/>
            <a:chOff x="816" y="1978"/>
            <a:chExt cx="4831" cy="1497"/>
          </a:xfrm>
          <a:solidFill>
            <a:srgbClr val="CC0066">
              <a:alpha val="57000"/>
            </a:srgbClr>
          </a:solidFill>
        </p:grpSpPr>
        <p:sp>
          <p:nvSpPr>
            <p:cNvPr id="43023" name="Rectangle 52" descr="Diagonal hacia arriba ancha"/>
            <p:cNvSpPr>
              <a:spLocks noChangeArrowheads="1"/>
            </p:cNvSpPr>
            <p:nvPr/>
          </p:nvSpPr>
          <p:spPr bwMode="auto">
            <a:xfrm>
              <a:off x="816" y="2976"/>
              <a:ext cx="2086" cy="1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24" name="Oval 64" descr="Diagonal hacia arriba ancha"/>
            <p:cNvSpPr>
              <a:spLocks noChangeArrowheads="1"/>
            </p:cNvSpPr>
            <p:nvPr/>
          </p:nvSpPr>
          <p:spPr bwMode="auto">
            <a:xfrm>
              <a:off x="4286" y="1978"/>
              <a:ext cx="1361" cy="1497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899592" y="3387726"/>
            <a:ext cx="6450535" cy="1081088"/>
            <a:chOff x="770" y="2134"/>
            <a:chExt cx="3860" cy="681"/>
          </a:xfrm>
        </p:grpSpPr>
        <p:sp>
          <p:nvSpPr>
            <p:cNvPr id="43021" name="Rectangle 51" descr="Diagonal hacia arriba ancha"/>
            <p:cNvSpPr>
              <a:spLocks noChangeArrowheads="1"/>
            </p:cNvSpPr>
            <p:nvPr/>
          </p:nvSpPr>
          <p:spPr bwMode="auto">
            <a:xfrm>
              <a:off x="770" y="2142"/>
              <a:ext cx="2241" cy="227"/>
            </a:xfrm>
            <a:prstGeom prst="rect">
              <a:avLst/>
            </a:prstGeom>
            <a:solidFill>
              <a:srgbClr val="9966FF">
                <a:alpha val="5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22" name="Oval 67" descr="Diagonal hacia arriba ancha"/>
            <p:cNvSpPr>
              <a:spLocks noChangeArrowheads="1"/>
            </p:cNvSpPr>
            <p:nvPr/>
          </p:nvSpPr>
          <p:spPr bwMode="auto">
            <a:xfrm rot="19775300">
              <a:off x="4389" y="2134"/>
              <a:ext cx="241" cy="681"/>
            </a:xfrm>
            <a:prstGeom prst="ellipse">
              <a:avLst/>
            </a:prstGeom>
            <a:solidFill>
              <a:srgbClr val="9966FF">
                <a:alpha val="54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-180975" y="4868863"/>
            <a:ext cx="5111750" cy="1751012"/>
            <a:chOff x="-204" y="3113"/>
            <a:chExt cx="3220" cy="1103"/>
          </a:xfrm>
        </p:grpSpPr>
        <p:grpSp>
          <p:nvGrpSpPr>
            <p:cNvPr id="38" name="Group 41"/>
            <p:cNvGrpSpPr>
              <a:grpSpLocks/>
            </p:cNvGrpSpPr>
            <p:nvPr/>
          </p:nvGrpSpPr>
          <p:grpSpPr bwMode="auto">
            <a:xfrm>
              <a:off x="-204" y="3113"/>
              <a:ext cx="3162" cy="726"/>
              <a:chOff x="-204" y="3113"/>
              <a:chExt cx="3162" cy="726"/>
            </a:xfrm>
          </p:grpSpPr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-204" y="3113"/>
                <a:ext cx="20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00025" lvl="1" indent="163513" defTabSz="261938">
                  <a:defRPr/>
                </a:pPr>
                <a:r>
                  <a:rPr lang="en-GB" sz="2000" b="1" dirty="0">
                    <a:solidFill>
                      <a:srgbClr val="FF99CC"/>
                    </a:solidFill>
                  </a:rPr>
                  <a:t>Relative</a:t>
                </a:r>
                <a:r>
                  <a:rPr lang="en-GB" sz="2000" b="0" dirty="0">
                    <a:solidFill>
                      <a:srgbClr val="1033E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GB" sz="2000" b="1" dirty="0" err="1">
                    <a:solidFill>
                      <a:srgbClr val="FF99CC"/>
                    </a:solidFill>
                  </a:rPr>
                  <a:t>Coverin</a:t>
                </a:r>
                <a:r>
                  <a:rPr lang="tr-TR" sz="2000" b="1" dirty="0">
                    <a:solidFill>
                      <a:srgbClr val="FF99CC"/>
                    </a:solidFill>
                  </a:rPr>
                  <a:t>g:	</a:t>
                </a:r>
              </a:p>
            </p:txBody>
          </p:sp>
          <p:pic>
            <p:nvPicPr>
              <p:cNvPr id="41" name="Picture 4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430"/>
                <a:ext cx="2958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0" y="3884"/>
              <a:ext cx="3016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Given a rule, the relative covering is the proportion of objects in class C that satisfy the antecedent of rule</a:t>
              </a:r>
              <a:endParaRPr lang="es-E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22238" y="2997200"/>
            <a:ext cx="4629150" cy="1752600"/>
            <a:chOff x="-36" y="572"/>
            <a:chExt cx="2916" cy="1104"/>
          </a:xfrm>
        </p:grpSpPr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-36" y="572"/>
              <a:ext cx="10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 b="1" dirty="0">
                  <a:solidFill>
                    <a:srgbClr val="FF99CC"/>
                  </a:solidFill>
                </a:rPr>
                <a:t>Confidence</a:t>
              </a:r>
              <a:r>
                <a:rPr lang="tr-TR" sz="2000" b="0" dirty="0">
                  <a:solidFill>
                    <a:srgbClr val="1033E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  <a:endParaRPr lang="es-ES" sz="2000" b="0" dirty="0">
                <a:solidFill>
                  <a:srgbClr val="1033E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0" y="1344"/>
              <a:ext cx="288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Given a rule, the confidence of 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sz="1400" dirty="0">
                  <a:solidFill>
                    <a:schemeClr val="tx1"/>
                  </a:solidFill>
                </a:rPr>
                <a:t> is the proportion of objects in the antecedent 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C(</a:t>
              </a:r>
              <a:r>
                <a:rPr lang="en-US" sz="1400" i="1" baseline="-25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=true</a:t>
              </a:r>
              <a:r>
                <a:rPr lang="en-US" sz="1400" dirty="0">
                  <a:solidFill>
                    <a:schemeClr val="tx1"/>
                  </a:solidFill>
                </a:rPr>
                <a:t> that belong to 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7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845"/>
              <a:ext cx="280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323850" y="476250"/>
            <a:ext cx="36718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Quality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criteria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rules</a:t>
            </a:r>
            <a:r>
              <a:rPr lang="es-ES" sz="2400" b="0" dirty="0" smtClean="0">
                <a:solidFill>
                  <a:srgbClr val="FFFFCC"/>
                </a:solidFill>
              </a:rPr>
              <a:t> </a:t>
            </a:r>
            <a:endParaRPr lang="es-ES" sz="2400" b="0" dirty="0">
              <a:solidFill>
                <a:srgbClr val="FFFFCC"/>
              </a:solidFill>
            </a:endParaRP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857750" y="1557338"/>
            <a:ext cx="4286250" cy="4176712"/>
            <a:chOff x="3060" y="981"/>
            <a:chExt cx="2700" cy="2631"/>
          </a:xfrm>
          <a:solidFill>
            <a:srgbClr val="FFCCFF"/>
          </a:solidFill>
        </p:grpSpPr>
        <p:sp>
          <p:nvSpPr>
            <p:cNvPr id="43040" name="Oval 28"/>
            <p:cNvSpPr>
              <a:spLocks noChangeArrowheads="1"/>
            </p:cNvSpPr>
            <p:nvPr/>
          </p:nvSpPr>
          <p:spPr bwMode="auto">
            <a:xfrm>
              <a:off x="3060" y="981"/>
              <a:ext cx="2700" cy="263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41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22" y="1071"/>
              <a:ext cx="159" cy="17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</p:pic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867400" y="3429000"/>
            <a:ext cx="1512888" cy="1439863"/>
            <a:chOff x="3696" y="2160"/>
            <a:chExt cx="953" cy="907"/>
          </a:xfrm>
        </p:grpSpPr>
        <p:sp>
          <p:nvSpPr>
            <p:cNvPr id="43038" name="Oval 31"/>
            <p:cNvSpPr>
              <a:spLocks noChangeArrowheads="1"/>
            </p:cNvSpPr>
            <p:nvPr/>
          </p:nvSpPr>
          <p:spPr bwMode="auto">
            <a:xfrm>
              <a:off x="3696" y="2160"/>
              <a:ext cx="953" cy="907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9" name="Picture 3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" y="2863"/>
              <a:ext cx="91" cy="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932363" y="836613"/>
            <a:ext cx="3816350" cy="366712"/>
            <a:chOff x="2699" y="572"/>
            <a:chExt cx="2404" cy="231"/>
          </a:xfrm>
        </p:grpSpPr>
        <p:pic>
          <p:nvPicPr>
            <p:cNvPr id="43036" name="Picture 3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78" y="572"/>
              <a:ext cx="122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7" name="Text Box 36"/>
            <p:cNvSpPr txBox="1">
              <a:spLocks noChangeArrowheads="1"/>
            </p:cNvSpPr>
            <p:nvPr/>
          </p:nvSpPr>
          <p:spPr bwMode="auto">
            <a:xfrm>
              <a:off x="2699" y="5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dirty="0" err="1" smtClean="0"/>
                <a:t>Given</a:t>
              </a:r>
              <a:r>
                <a:rPr lang="es-ES" sz="1800" dirty="0" smtClean="0"/>
                <a:t> a rule</a:t>
              </a:r>
              <a:endParaRPr lang="es-ES" sz="1800" dirty="0"/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804025" y="2205038"/>
            <a:ext cx="2160588" cy="2376487"/>
            <a:chOff x="4286" y="1389"/>
            <a:chExt cx="1361" cy="1497"/>
          </a:xfrm>
        </p:grpSpPr>
        <p:sp>
          <p:nvSpPr>
            <p:cNvPr id="43034" name="Oval 38"/>
            <p:cNvSpPr>
              <a:spLocks noChangeArrowheads="1"/>
            </p:cNvSpPr>
            <p:nvPr/>
          </p:nvSpPr>
          <p:spPr bwMode="auto">
            <a:xfrm>
              <a:off x="4286" y="1389"/>
              <a:ext cx="1361" cy="149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5" name="Picture 3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93" y="2205"/>
              <a:ext cx="181" cy="1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123826" y="981075"/>
            <a:ext cx="4592638" cy="1892300"/>
            <a:chOff x="78" y="618"/>
            <a:chExt cx="2893" cy="1192"/>
          </a:xfrm>
        </p:grpSpPr>
        <p:sp>
          <p:nvSpPr>
            <p:cNvPr id="43029" name="Rectangle 33"/>
            <p:cNvSpPr>
              <a:spLocks noChangeArrowheads="1"/>
            </p:cNvSpPr>
            <p:nvPr/>
          </p:nvSpPr>
          <p:spPr bwMode="auto">
            <a:xfrm>
              <a:off x="1088" y="618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800100" lvl="1" indent="-34290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None/>
              </a:pPr>
              <a:r>
                <a:rPr kumimoji="1" lang="en-GB" sz="1800" b="0" i="1" dirty="0">
                  <a:solidFill>
                    <a:srgbClr val="FFFFCC"/>
                  </a:solidFill>
                </a:rPr>
                <a:t>Liu [2000]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78" y="618"/>
              <a:ext cx="2893" cy="1192"/>
              <a:chOff x="-35" y="1842"/>
              <a:chExt cx="2893" cy="1192"/>
            </a:xfrm>
          </p:grpSpPr>
          <p:sp>
            <p:nvSpPr>
              <p:cNvPr id="186409" name="Rectangle 41"/>
              <p:cNvSpPr>
                <a:spLocks noChangeArrowheads="1"/>
              </p:cNvSpPr>
              <p:nvPr/>
            </p:nvSpPr>
            <p:spPr bwMode="auto">
              <a:xfrm>
                <a:off x="-35" y="1842"/>
                <a:ext cx="7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b="1" dirty="0">
                    <a:solidFill>
                      <a:srgbClr val="FF99CC"/>
                    </a:solidFill>
                  </a:rPr>
                  <a:t>Support</a:t>
                </a:r>
                <a:r>
                  <a:rPr lang="tr-TR" sz="2000" b="1" dirty="0">
                    <a:solidFill>
                      <a:srgbClr val="FF99CC"/>
                    </a:solidFill>
                  </a:rPr>
                  <a:t>:</a:t>
                </a:r>
                <a:endParaRPr lang="es-ES" sz="2000" b="1" dirty="0">
                  <a:solidFill>
                    <a:srgbClr val="FF99CC"/>
                  </a:solidFill>
                </a:endParaRPr>
              </a:p>
            </p:txBody>
          </p:sp>
          <p:sp>
            <p:nvSpPr>
              <p:cNvPr id="43032" name="Text Box 42"/>
              <p:cNvSpPr txBox="1">
                <a:spLocks noChangeArrowheads="1"/>
              </p:cNvSpPr>
              <p:nvPr/>
            </p:nvSpPr>
            <p:spPr bwMode="auto">
              <a:xfrm>
                <a:off x="0" y="2704"/>
                <a:ext cx="285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Given a rule, the support of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r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is the proportion of objects in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that satisfy the antecedent of the rule</a:t>
                </a:r>
                <a:endParaRPr lang="es-E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43033" name="Picture 43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0" y="2205"/>
                <a:ext cx="2812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300788" y="2276475"/>
            <a:ext cx="1008062" cy="1081088"/>
            <a:chOff x="3969" y="1434"/>
            <a:chExt cx="635" cy="681"/>
          </a:xfrm>
        </p:grpSpPr>
        <p:sp>
          <p:nvSpPr>
            <p:cNvPr id="43027" name="Oval 53"/>
            <p:cNvSpPr>
              <a:spLocks noChangeArrowheads="1"/>
            </p:cNvSpPr>
            <p:nvPr/>
          </p:nvSpPr>
          <p:spPr bwMode="auto">
            <a:xfrm>
              <a:off x="3969" y="1434"/>
              <a:ext cx="635" cy="681"/>
            </a:xfrm>
            <a:prstGeom prst="ellipse">
              <a:avLst/>
            </a:prstGeom>
            <a:noFill/>
            <a:ln w="381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8" name="Picture 5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05" y="1814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812088" y="4149725"/>
            <a:ext cx="863600" cy="935038"/>
            <a:chOff x="4921" y="2614"/>
            <a:chExt cx="544" cy="589"/>
          </a:xfrm>
        </p:grpSpPr>
        <p:sp>
          <p:nvSpPr>
            <p:cNvPr id="43025" name="Oval 56"/>
            <p:cNvSpPr>
              <a:spLocks noChangeArrowheads="1"/>
            </p:cNvSpPr>
            <p:nvPr/>
          </p:nvSpPr>
          <p:spPr bwMode="auto">
            <a:xfrm>
              <a:off x="4921" y="2614"/>
              <a:ext cx="544" cy="589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6" name="Picture 5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57" y="2976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1295400" y="3428220"/>
            <a:ext cx="6011863" cy="2593980"/>
            <a:chOff x="816" y="2749"/>
            <a:chExt cx="3787" cy="1634"/>
          </a:xfrm>
          <a:solidFill>
            <a:srgbClr val="CC0066">
              <a:alpha val="57000"/>
            </a:srgbClr>
          </a:solidFill>
        </p:grpSpPr>
        <p:sp>
          <p:nvSpPr>
            <p:cNvPr id="43024" name="Oval 64" descr="Diagonal hacia arriba ancha"/>
            <p:cNvSpPr>
              <a:spLocks noChangeArrowheads="1"/>
            </p:cNvSpPr>
            <p:nvPr/>
          </p:nvSpPr>
          <p:spPr bwMode="auto">
            <a:xfrm>
              <a:off x="3696" y="2749"/>
              <a:ext cx="907" cy="907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23" name="Rectangle 52" descr="Diagonal hacia arriba ancha"/>
            <p:cNvSpPr>
              <a:spLocks noChangeArrowheads="1"/>
            </p:cNvSpPr>
            <p:nvPr/>
          </p:nvSpPr>
          <p:spPr bwMode="auto">
            <a:xfrm>
              <a:off x="816" y="4156"/>
              <a:ext cx="2200" cy="227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1187025" y="3387736"/>
            <a:ext cx="6163102" cy="2273306"/>
            <a:chOff x="942" y="2134"/>
            <a:chExt cx="3688" cy="1432"/>
          </a:xfrm>
        </p:grpSpPr>
        <p:sp>
          <p:nvSpPr>
            <p:cNvPr id="43021" name="Rectangle 51" descr="Diagonal hacia arriba ancha"/>
            <p:cNvSpPr>
              <a:spLocks noChangeArrowheads="1"/>
            </p:cNvSpPr>
            <p:nvPr/>
          </p:nvSpPr>
          <p:spPr bwMode="auto">
            <a:xfrm>
              <a:off x="942" y="3339"/>
              <a:ext cx="2154" cy="227"/>
            </a:xfrm>
            <a:prstGeom prst="rect">
              <a:avLst/>
            </a:prstGeom>
            <a:solidFill>
              <a:srgbClr val="9966FF">
                <a:alpha val="5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22" name="Oval 67" descr="Diagonal hacia arriba ancha"/>
            <p:cNvSpPr>
              <a:spLocks noChangeArrowheads="1"/>
            </p:cNvSpPr>
            <p:nvPr/>
          </p:nvSpPr>
          <p:spPr bwMode="auto">
            <a:xfrm rot="19775300">
              <a:off x="4389" y="2134"/>
              <a:ext cx="241" cy="681"/>
            </a:xfrm>
            <a:prstGeom prst="ellipse">
              <a:avLst/>
            </a:prstGeom>
            <a:solidFill>
              <a:srgbClr val="9966FF">
                <a:alpha val="54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-180975" y="4868863"/>
            <a:ext cx="5111750" cy="1751012"/>
            <a:chOff x="-204" y="3113"/>
            <a:chExt cx="3220" cy="1103"/>
          </a:xfrm>
        </p:grpSpPr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-204" y="3113"/>
              <a:ext cx="3162" cy="726"/>
              <a:chOff x="-204" y="3113"/>
              <a:chExt cx="3162" cy="726"/>
            </a:xfrm>
          </p:grpSpPr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-204" y="3113"/>
                <a:ext cx="20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200025" lvl="1" indent="163513" defTabSz="261938">
                  <a:defRPr/>
                </a:pPr>
                <a:r>
                  <a:rPr lang="en-GB" sz="2000" b="1" dirty="0">
                    <a:solidFill>
                      <a:srgbClr val="FF99CC"/>
                    </a:solidFill>
                  </a:rPr>
                  <a:t>Relative</a:t>
                </a:r>
                <a:r>
                  <a:rPr lang="en-GB" sz="2000" b="0" dirty="0">
                    <a:solidFill>
                      <a:srgbClr val="1033E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GB" sz="2000" b="1" dirty="0" err="1">
                    <a:solidFill>
                      <a:srgbClr val="FF99CC"/>
                    </a:solidFill>
                  </a:rPr>
                  <a:t>Coverin</a:t>
                </a:r>
                <a:r>
                  <a:rPr lang="tr-TR" sz="2000" b="1" dirty="0">
                    <a:solidFill>
                      <a:srgbClr val="FF99CC"/>
                    </a:solidFill>
                  </a:rPr>
                  <a:t>g:	</a:t>
                </a:r>
              </a:p>
            </p:txBody>
          </p:sp>
          <p:pic>
            <p:nvPicPr>
              <p:cNvPr id="41" name="Picture 4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430"/>
                <a:ext cx="2958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0" y="3884"/>
              <a:ext cx="3016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Given a rule, the relative covering is the proportion of objects in class C that satisfy the antecedent of rule</a:t>
              </a:r>
              <a:endParaRPr lang="es-E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22238" y="2997200"/>
            <a:ext cx="4629150" cy="1752600"/>
            <a:chOff x="-36" y="572"/>
            <a:chExt cx="2916" cy="1104"/>
          </a:xfrm>
        </p:grpSpPr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-36" y="572"/>
              <a:ext cx="10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 b="1" dirty="0">
                  <a:solidFill>
                    <a:srgbClr val="FF99CC"/>
                  </a:solidFill>
                </a:rPr>
                <a:t>Confidence</a:t>
              </a:r>
              <a:r>
                <a:rPr lang="tr-TR" sz="2000" b="0" dirty="0">
                  <a:solidFill>
                    <a:srgbClr val="1033E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  <a:endParaRPr lang="es-ES" sz="2000" b="0" dirty="0">
                <a:solidFill>
                  <a:srgbClr val="1033E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0" y="1344"/>
              <a:ext cx="288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</a:rPr>
                <a:t>Given a rule, the confidence of 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sz="1400" dirty="0">
                  <a:solidFill>
                    <a:schemeClr val="tx1"/>
                  </a:solidFill>
                </a:rPr>
                <a:t> is the proportion of objects in the antecedent 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C(</a:t>
              </a:r>
              <a:r>
                <a:rPr lang="en-US" sz="1400" i="1" baseline="-25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=true</a:t>
              </a:r>
              <a:r>
                <a:rPr lang="en-US" sz="1400" dirty="0">
                  <a:solidFill>
                    <a:schemeClr val="tx1"/>
                  </a:solidFill>
                </a:rPr>
                <a:t> that belong to 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7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845"/>
              <a:ext cx="280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323850" y="476250"/>
            <a:ext cx="36718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Quality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criteria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240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es-E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rules</a:t>
            </a:r>
            <a:r>
              <a:rPr lang="es-ES" sz="2400" b="0" dirty="0" smtClean="0">
                <a:solidFill>
                  <a:srgbClr val="FFFFCC"/>
                </a:solidFill>
              </a:rPr>
              <a:t> </a:t>
            </a:r>
            <a:endParaRPr lang="es-ES" sz="2400" b="0" dirty="0">
              <a:solidFill>
                <a:srgbClr val="FFFFCC"/>
              </a:solidFill>
            </a:endParaRP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4857750" y="1557338"/>
            <a:ext cx="4286250" cy="4176712"/>
            <a:chOff x="3060" y="981"/>
            <a:chExt cx="2700" cy="2631"/>
          </a:xfrm>
          <a:solidFill>
            <a:srgbClr val="FFCCFF"/>
          </a:solidFill>
        </p:grpSpPr>
        <p:sp>
          <p:nvSpPr>
            <p:cNvPr id="43040" name="Oval 28"/>
            <p:cNvSpPr>
              <a:spLocks noChangeArrowheads="1"/>
            </p:cNvSpPr>
            <p:nvPr/>
          </p:nvSpPr>
          <p:spPr bwMode="auto">
            <a:xfrm>
              <a:off x="3060" y="981"/>
              <a:ext cx="2700" cy="2631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41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22" y="1071"/>
              <a:ext cx="159" cy="17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</p:pic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867400" y="3429000"/>
            <a:ext cx="1512888" cy="1439863"/>
            <a:chOff x="3696" y="2160"/>
            <a:chExt cx="953" cy="907"/>
          </a:xfrm>
        </p:grpSpPr>
        <p:sp>
          <p:nvSpPr>
            <p:cNvPr id="43038" name="Oval 31"/>
            <p:cNvSpPr>
              <a:spLocks noChangeArrowheads="1"/>
            </p:cNvSpPr>
            <p:nvPr/>
          </p:nvSpPr>
          <p:spPr bwMode="auto">
            <a:xfrm>
              <a:off x="3696" y="2160"/>
              <a:ext cx="953" cy="907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9" name="Picture 3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" y="2863"/>
              <a:ext cx="91" cy="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932363" y="836613"/>
            <a:ext cx="3816350" cy="366712"/>
            <a:chOff x="2699" y="572"/>
            <a:chExt cx="2404" cy="231"/>
          </a:xfrm>
        </p:grpSpPr>
        <p:pic>
          <p:nvPicPr>
            <p:cNvPr id="43036" name="Picture 3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78" y="572"/>
              <a:ext cx="122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7" name="Text Box 36"/>
            <p:cNvSpPr txBox="1">
              <a:spLocks noChangeArrowheads="1"/>
            </p:cNvSpPr>
            <p:nvPr/>
          </p:nvSpPr>
          <p:spPr bwMode="auto">
            <a:xfrm>
              <a:off x="2699" y="5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dirty="0" err="1" smtClean="0"/>
                <a:t>Given</a:t>
              </a:r>
              <a:r>
                <a:rPr lang="es-ES" sz="1800" dirty="0" smtClean="0"/>
                <a:t> a rule</a:t>
              </a:r>
              <a:endParaRPr lang="es-ES" sz="1800" dirty="0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804025" y="2205038"/>
            <a:ext cx="2160588" cy="2376487"/>
            <a:chOff x="4286" y="1389"/>
            <a:chExt cx="1361" cy="1497"/>
          </a:xfrm>
        </p:grpSpPr>
        <p:sp>
          <p:nvSpPr>
            <p:cNvPr id="43034" name="Oval 38"/>
            <p:cNvSpPr>
              <a:spLocks noChangeArrowheads="1"/>
            </p:cNvSpPr>
            <p:nvPr/>
          </p:nvSpPr>
          <p:spPr bwMode="auto">
            <a:xfrm>
              <a:off x="4286" y="1389"/>
              <a:ext cx="1361" cy="149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pic>
          <p:nvPicPr>
            <p:cNvPr id="43035" name="Picture 3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93" y="2205"/>
              <a:ext cx="181" cy="1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23826" y="981075"/>
            <a:ext cx="4592638" cy="1892300"/>
            <a:chOff x="78" y="618"/>
            <a:chExt cx="2893" cy="1192"/>
          </a:xfrm>
        </p:grpSpPr>
        <p:sp>
          <p:nvSpPr>
            <p:cNvPr id="43029" name="Rectangle 33"/>
            <p:cNvSpPr>
              <a:spLocks noChangeArrowheads="1"/>
            </p:cNvSpPr>
            <p:nvPr/>
          </p:nvSpPr>
          <p:spPr bwMode="auto">
            <a:xfrm>
              <a:off x="1088" y="618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800100" lvl="1" indent="-34290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None/>
              </a:pPr>
              <a:r>
                <a:rPr kumimoji="1" lang="en-GB" sz="1800" b="0" i="1" dirty="0">
                  <a:solidFill>
                    <a:srgbClr val="FFFFCC"/>
                  </a:solidFill>
                </a:rPr>
                <a:t>Liu [2000]</a:t>
              </a:r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78" y="618"/>
              <a:ext cx="2893" cy="1192"/>
              <a:chOff x="-35" y="1842"/>
              <a:chExt cx="2893" cy="1192"/>
            </a:xfrm>
          </p:grpSpPr>
          <p:sp>
            <p:nvSpPr>
              <p:cNvPr id="186409" name="Rectangle 41"/>
              <p:cNvSpPr>
                <a:spLocks noChangeArrowheads="1"/>
              </p:cNvSpPr>
              <p:nvPr/>
            </p:nvSpPr>
            <p:spPr bwMode="auto">
              <a:xfrm>
                <a:off x="-35" y="1842"/>
                <a:ext cx="7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b="1" dirty="0">
                    <a:solidFill>
                      <a:srgbClr val="FF99CC"/>
                    </a:solidFill>
                  </a:rPr>
                  <a:t>Support</a:t>
                </a:r>
                <a:r>
                  <a:rPr lang="tr-TR" sz="2000" b="1" dirty="0">
                    <a:solidFill>
                      <a:srgbClr val="FF99CC"/>
                    </a:solidFill>
                  </a:rPr>
                  <a:t>:</a:t>
                </a:r>
                <a:endParaRPr lang="es-ES" sz="2000" b="1" dirty="0">
                  <a:solidFill>
                    <a:srgbClr val="FF99CC"/>
                  </a:solidFill>
                </a:endParaRPr>
              </a:p>
            </p:txBody>
          </p:sp>
          <p:sp>
            <p:nvSpPr>
              <p:cNvPr id="43032" name="Text Box 42"/>
              <p:cNvSpPr txBox="1">
                <a:spLocks noChangeArrowheads="1"/>
              </p:cNvSpPr>
              <p:nvPr/>
            </p:nvSpPr>
            <p:spPr bwMode="auto">
              <a:xfrm>
                <a:off x="0" y="2704"/>
                <a:ext cx="285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Given a rule, the support of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r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is the proportion of objects in </a:t>
                </a:r>
                <a:r>
                  <a:rPr lang="en-US" sz="1400" i="1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that satisfy the antecedent of the rule</a:t>
                </a:r>
                <a:endParaRPr lang="es-E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43033" name="Picture 43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0" y="2205"/>
                <a:ext cx="2812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6300788" y="2276475"/>
            <a:ext cx="1008062" cy="1081088"/>
            <a:chOff x="3969" y="1434"/>
            <a:chExt cx="635" cy="681"/>
          </a:xfrm>
        </p:grpSpPr>
        <p:sp>
          <p:nvSpPr>
            <p:cNvPr id="43027" name="Oval 53"/>
            <p:cNvSpPr>
              <a:spLocks noChangeArrowheads="1"/>
            </p:cNvSpPr>
            <p:nvPr/>
          </p:nvSpPr>
          <p:spPr bwMode="auto">
            <a:xfrm>
              <a:off x="3969" y="1434"/>
              <a:ext cx="635" cy="681"/>
            </a:xfrm>
            <a:prstGeom prst="ellipse">
              <a:avLst/>
            </a:prstGeom>
            <a:noFill/>
            <a:ln w="381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8" name="Picture 5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05" y="1814"/>
              <a:ext cx="9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7812088" y="4149725"/>
            <a:ext cx="863600" cy="935038"/>
            <a:chOff x="4921" y="2614"/>
            <a:chExt cx="544" cy="589"/>
          </a:xfrm>
        </p:grpSpPr>
        <p:sp>
          <p:nvSpPr>
            <p:cNvPr id="43025" name="Oval 56"/>
            <p:cNvSpPr>
              <a:spLocks noChangeArrowheads="1"/>
            </p:cNvSpPr>
            <p:nvPr/>
          </p:nvSpPr>
          <p:spPr bwMode="auto">
            <a:xfrm>
              <a:off x="4921" y="2614"/>
              <a:ext cx="544" cy="589"/>
            </a:xfrm>
            <a:prstGeom prst="ellipse">
              <a:avLst/>
            </a:prstGeom>
            <a:noFill/>
            <a:ln w="38100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_tradnl"/>
            </a:p>
          </p:txBody>
        </p:sp>
        <p:pic>
          <p:nvPicPr>
            <p:cNvPr id="43026" name="Picture 5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57" y="2976"/>
              <a:ext cx="1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24" name="Oval 64" descr="Diagonal hacia arriba ancha"/>
          <p:cNvSpPr>
            <a:spLocks noChangeArrowheads="1"/>
          </p:cNvSpPr>
          <p:nvPr/>
        </p:nvSpPr>
        <p:spPr bwMode="auto">
          <a:xfrm>
            <a:off x="5867400" y="3428220"/>
            <a:ext cx="1439863" cy="1439865"/>
          </a:xfrm>
          <a:prstGeom prst="ellipse">
            <a:avLst/>
          </a:prstGeom>
          <a:solidFill>
            <a:srgbClr val="CC0066">
              <a:alpha val="57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3022" name="Oval 67" descr="Diagonal hacia arriba ancha"/>
          <p:cNvSpPr>
            <a:spLocks noChangeArrowheads="1"/>
          </p:cNvSpPr>
          <p:nvPr/>
        </p:nvSpPr>
        <p:spPr bwMode="auto">
          <a:xfrm rot="19775300">
            <a:off x="6947386" y="3387736"/>
            <a:ext cx="402741" cy="1081090"/>
          </a:xfrm>
          <a:prstGeom prst="ellipse">
            <a:avLst/>
          </a:prstGeom>
          <a:solidFill>
            <a:srgbClr val="9966FF">
              <a:alpha val="54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2" name="41 Explosión 1"/>
          <p:cNvSpPr/>
          <p:nvPr/>
        </p:nvSpPr>
        <p:spPr bwMode="auto">
          <a:xfrm rot="20670115">
            <a:off x="4048466" y="1711925"/>
            <a:ext cx="2376264" cy="1008112"/>
          </a:xfrm>
          <a:prstGeom prst="irregularSeal1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Popularity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42 Explosión 1"/>
          <p:cNvSpPr/>
          <p:nvPr/>
        </p:nvSpPr>
        <p:spPr bwMode="auto">
          <a:xfrm rot="202284">
            <a:off x="4040357" y="4146072"/>
            <a:ext cx="2376264" cy="1008112"/>
          </a:xfrm>
          <a:prstGeom prst="irregularSeal1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Error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43 Explosión 1"/>
          <p:cNvSpPr/>
          <p:nvPr/>
        </p:nvSpPr>
        <p:spPr bwMode="auto">
          <a:xfrm rot="550132">
            <a:off x="4383291" y="5722347"/>
            <a:ext cx="2688661" cy="1462222"/>
          </a:xfrm>
          <a:prstGeom prst="irregularSeal1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b="1" dirty="0" err="1" smtClean="0">
                <a:solidFill>
                  <a:schemeClr val="tx1"/>
                </a:solidFill>
              </a:rPr>
              <a:t>Diagnostic</a:t>
            </a:r>
            <a:r>
              <a:rPr lang="es-ES_tradnl" sz="2000" b="1" dirty="0" smtClean="0">
                <a:solidFill>
                  <a:schemeClr val="tx1"/>
                </a:solidFill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b="1" dirty="0" err="1" smtClean="0">
                <a:solidFill>
                  <a:schemeClr val="tx1"/>
                </a:solidFill>
              </a:rPr>
              <a:t>Power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25" name="Group 5"/>
          <p:cNvGrpSpPr>
            <a:grpSpLocks/>
          </p:cNvGrpSpPr>
          <p:nvPr/>
        </p:nvGrpSpPr>
        <p:grpSpPr bwMode="auto">
          <a:xfrm>
            <a:off x="395288" y="3141663"/>
            <a:ext cx="4887044" cy="3124200"/>
            <a:chOff x="192" y="1680"/>
            <a:chExt cx="3143" cy="2448"/>
          </a:xfrm>
        </p:grpSpPr>
        <p:graphicFrame>
          <p:nvGraphicFramePr>
            <p:cNvPr id="209926" name="Object 6"/>
            <p:cNvGraphicFramePr>
              <a:graphicFrameLocks noChangeAspect="1"/>
            </p:cNvGraphicFramePr>
            <p:nvPr/>
          </p:nvGraphicFramePr>
          <p:xfrm>
            <a:off x="192" y="1680"/>
            <a:ext cx="1135" cy="2448"/>
          </p:xfrm>
          <a:graphic>
            <a:graphicData uri="http://schemas.openxmlformats.org/presentationml/2006/ole">
              <p:oleObj spid="_x0000_s209926" name="Clip" r:id="rId4" imgW="1857600" imgH="3995640" progId="MS_ClipArt_Gallery.5">
                <p:embed/>
              </p:oleObj>
            </a:graphicData>
          </a:graphic>
        </p:graphicFrame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110" y="2928"/>
              <a:ext cx="2225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s-ES_tradnl" b="1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Thanks</a:t>
              </a:r>
              <a:r>
                <a:rPr lang="es-ES_tradnl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s-ES_tradnl" b="1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for</a:t>
              </a:r>
              <a:r>
                <a:rPr lang="es-ES_tradnl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s-ES_tradnl" b="1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your</a:t>
              </a:r>
              <a:r>
                <a:rPr lang="es-ES_tradnl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s-ES_tradnl" b="1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attention</a:t>
              </a:r>
              <a:endParaRPr lang="es-ES_tradnl" b="1" i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/>
              <a:r>
                <a:rPr lang="es-ES_tradnl" b="1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questions</a:t>
              </a:r>
              <a:r>
                <a:rPr lang="es-ES_tradnl" b="1" i="1" dirty="0" smtClean="0">
                  <a:solidFill>
                    <a:schemeClr val="tx1"/>
                  </a:solidFill>
                  <a:latin typeface="Times New Roman" pitchFamily="18" charset="0"/>
                </a:rPr>
                <a:t>?...</a:t>
              </a:r>
              <a:endParaRPr lang="es-ES" b="1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105000"/>
              </a:spcBef>
              <a:spcAft>
                <a:spcPct val="60000"/>
              </a:spcAft>
            </a:pPr>
            <a:r>
              <a:rPr lang="es-ES" sz="3600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Inconsistency</a:t>
            </a:r>
            <a:r>
              <a:rPr lang="es-ES" sz="36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3600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analysis</a:t>
            </a:r>
            <a:r>
              <a:rPr lang="es-ES" sz="36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s-ES" sz="3600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s-ES" sz="36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3600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criteria</a:t>
            </a:r>
            <a:endParaRPr lang="en-GB" sz="3600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1692275" y="2349500"/>
            <a:ext cx="8001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2800" b="1" i="1" dirty="0">
                <a:solidFill>
                  <a:schemeClr val="tx2"/>
                </a:solidFill>
              </a:rPr>
              <a:t> </a:t>
            </a:r>
            <a:r>
              <a:rPr lang="en-GB" sz="2000" b="1" i="1" dirty="0" smtClean="0">
                <a:solidFill>
                  <a:srgbClr val="FFFF99"/>
                </a:solidFill>
              </a:rPr>
              <a:t>Karina </a:t>
            </a:r>
            <a:r>
              <a:rPr lang="en-GB" sz="2000" b="1" i="1" dirty="0" err="1">
                <a:solidFill>
                  <a:srgbClr val="FFFF99"/>
                </a:solidFill>
              </a:rPr>
              <a:t>Gibert</a:t>
            </a:r>
            <a:endParaRPr lang="en-GB" sz="2000" b="1" i="1" dirty="0">
              <a:solidFill>
                <a:srgbClr val="CCEC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GB" sz="2000" b="1" i="1" dirty="0">
              <a:solidFill>
                <a:srgbClr val="CCEC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600" i="1" dirty="0" err="1">
                <a:solidFill>
                  <a:schemeClr val="hlink"/>
                </a:solidFill>
              </a:rPr>
              <a:t>Departamento</a:t>
            </a:r>
            <a:r>
              <a:rPr lang="en-GB" sz="1600" i="1" dirty="0">
                <a:solidFill>
                  <a:schemeClr val="hlink"/>
                </a:solidFill>
              </a:rPr>
              <a:t> de </a:t>
            </a:r>
            <a:r>
              <a:rPr lang="en-GB" sz="1600" i="1" dirty="0" err="1">
                <a:solidFill>
                  <a:schemeClr val="hlink"/>
                </a:solidFill>
              </a:rPr>
              <a:t>Estadística</a:t>
            </a:r>
            <a:r>
              <a:rPr lang="en-GB" sz="1600" i="1" dirty="0">
                <a:solidFill>
                  <a:schemeClr val="hlink"/>
                </a:solidFill>
              </a:rPr>
              <a:t> e </a:t>
            </a:r>
            <a:r>
              <a:rPr lang="en-GB" sz="1600" i="1" dirty="0" err="1">
                <a:solidFill>
                  <a:schemeClr val="hlink"/>
                </a:solidFill>
              </a:rPr>
              <a:t>Investigación</a:t>
            </a:r>
            <a:r>
              <a:rPr lang="en-GB" sz="1600" i="1" dirty="0">
                <a:solidFill>
                  <a:schemeClr val="hlink"/>
                </a:solidFill>
              </a:rPr>
              <a:t> </a:t>
            </a:r>
            <a:r>
              <a:rPr lang="en-GB" sz="1600" i="1" dirty="0" err="1">
                <a:solidFill>
                  <a:schemeClr val="hlink"/>
                </a:solidFill>
              </a:rPr>
              <a:t>Operativa</a:t>
            </a:r>
            <a:r>
              <a:rPr lang="en-GB" sz="1600" i="1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GB" sz="1600" i="1" dirty="0" err="1">
                <a:solidFill>
                  <a:schemeClr val="hlink"/>
                </a:solidFill>
              </a:rPr>
              <a:t>Universitat</a:t>
            </a:r>
            <a:r>
              <a:rPr lang="en-GB" sz="1600" i="1" dirty="0">
                <a:solidFill>
                  <a:schemeClr val="hlink"/>
                </a:solidFill>
              </a:rPr>
              <a:t> </a:t>
            </a:r>
            <a:r>
              <a:rPr lang="en-GB" sz="1600" i="1" dirty="0" err="1">
                <a:solidFill>
                  <a:schemeClr val="hlink"/>
                </a:solidFill>
              </a:rPr>
              <a:t>Politècnica</a:t>
            </a:r>
            <a:r>
              <a:rPr lang="en-GB" sz="1600" i="1" dirty="0">
                <a:solidFill>
                  <a:schemeClr val="hlink"/>
                </a:solidFill>
              </a:rPr>
              <a:t> de </a:t>
            </a:r>
            <a:r>
              <a:rPr lang="en-GB" sz="1600" i="1" dirty="0" err="1">
                <a:solidFill>
                  <a:schemeClr val="hlink"/>
                </a:solidFill>
              </a:rPr>
              <a:t>Catalunya</a:t>
            </a:r>
            <a:endParaRPr lang="en-GB" sz="1600" i="1" dirty="0">
              <a:solidFill>
                <a:schemeClr val="hlink"/>
              </a:solidFill>
            </a:endParaRP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779912" y="6217567"/>
            <a:ext cx="5113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400" i="1" dirty="0" smtClean="0">
                <a:solidFill>
                  <a:srgbClr val="CCECFF"/>
                </a:solidFill>
              </a:rPr>
              <a:t>Oct 2011</a:t>
            </a:r>
            <a:endParaRPr lang="en-GB" sz="1400" i="1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209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209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0" grpId="0"/>
      <p:bldP spid="209931" grpId="0" build="p"/>
      <p:bldP spid="2099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 smtClean="0">
                <a:solidFill>
                  <a:srgbClr val="CCECFF"/>
                </a:solidFill>
              </a:rPr>
              <a:t>Results</a:t>
            </a:r>
            <a:r>
              <a:rPr lang="es-ES" sz="4000" dirty="0" smtClean="0">
                <a:solidFill>
                  <a:srgbClr val="CCECFF"/>
                </a:solidFill>
              </a:rPr>
              <a:t> and </a:t>
            </a:r>
            <a:r>
              <a:rPr lang="es-ES" sz="4000" dirty="0" err="1" smtClean="0">
                <a:solidFill>
                  <a:srgbClr val="CCECFF"/>
                </a:solidFill>
              </a:rPr>
              <a:t>comparisons</a:t>
            </a:r>
            <a:endParaRPr lang="es-ES" sz="4000" dirty="0">
              <a:solidFill>
                <a:srgbClr val="CCECFF"/>
              </a:solidFill>
            </a:endParaRPr>
          </a:p>
        </p:txBody>
      </p:sp>
      <p:pic>
        <p:nvPicPr>
          <p:cNvPr id="546819" name="Picture 3"/>
          <p:cNvPicPr>
            <a:picLocks noChangeAspect="1" noChangeArrowheads="1"/>
          </p:cNvPicPr>
          <p:nvPr/>
        </p:nvPicPr>
        <p:blipFill>
          <a:blip r:embed="rId2" cstate="print"/>
          <a:srcRect b="75842"/>
          <a:stretch>
            <a:fillRect/>
          </a:stretch>
        </p:blipFill>
        <p:spPr bwMode="auto">
          <a:xfrm>
            <a:off x="179388" y="1700213"/>
            <a:ext cx="8640762" cy="2601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0" y="1196975"/>
            <a:ext cx="87487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Catalunya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waste</a:t>
            </a: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water</a:t>
            </a: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treatment</a:t>
            </a: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plant</a:t>
            </a: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None/>
            </a:pPr>
            <a:endParaRPr lang="es-ES" sz="2800" dirty="0">
              <a:solidFill>
                <a:schemeClr val="folHlink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 and  </a:t>
            </a:r>
            <a:r>
              <a:rPr lang="es-ES" sz="2000" dirty="0" err="1">
                <a:solidFill>
                  <a:srgbClr val="CCECFF"/>
                </a:solidFill>
              </a:rPr>
              <a:t>SumP</a:t>
            </a:r>
            <a:r>
              <a:rPr lang="es-ES" sz="2000" dirty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slightly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better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than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Pmax</a:t>
            </a:r>
            <a:r>
              <a:rPr lang="es-ES" sz="2000" dirty="0" smtClean="0">
                <a:solidFill>
                  <a:srgbClr val="CCECFF"/>
                </a:solidFill>
              </a:rPr>
              <a:t> and </a:t>
            </a:r>
            <a:r>
              <a:rPr lang="es-ES" sz="2000" dirty="0" err="1">
                <a:solidFill>
                  <a:srgbClr val="CCECFF"/>
                </a:solidFill>
              </a:rPr>
              <a:t>Voting</a:t>
            </a:r>
            <a:endParaRPr lang="es-ES" sz="2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CCEC: </a:t>
            </a:r>
            <a:r>
              <a:rPr lang="es-ES" sz="2000" dirty="0">
                <a:solidFill>
                  <a:srgbClr val="CCECFF"/>
                </a:solidFill>
              </a:rPr>
              <a:t>78% </a:t>
            </a:r>
            <a:r>
              <a:rPr lang="es-ES" sz="2000" dirty="0" smtClean="0">
                <a:solidFill>
                  <a:srgbClr val="CCECFF"/>
                </a:solidFill>
              </a:rPr>
              <a:t>of </a:t>
            </a:r>
            <a:r>
              <a:rPr lang="es-ES" sz="2000" dirty="0" err="1" smtClean="0">
                <a:solidFill>
                  <a:srgbClr val="CCECFF"/>
                </a:solidFill>
              </a:rPr>
              <a:t>objects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with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inconsistencies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correctly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assigned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endParaRPr lang="es-ES" sz="2000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None/>
            </a:pPr>
            <a:r>
              <a:rPr lang="es-ES" sz="20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s-ES" sz="1800" dirty="0">
                <a:solidFill>
                  <a:srgbClr val="CCECFF"/>
                </a:solidFill>
              </a:rPr>
              <a:t>(</a:t>
            </a:r>
            <a:r>
              <a:rPr lang="es-ES" sz="1800" dirty="0" err="1">
                <a:solidFill>
                  <a:srgbClr val="CCECFF"/>
                </a:solidFill>
              </a:rPr>
              <a:t>pmax</a:t>
            </a:r>
            <a:r>
              <a:rPr lang="es-ES" sz="1800" dirty="0">
                <a:solidFill>
                  <a:srgbClr val="CCECFF"/>
                </a:solidFill>
              </a:rPr>
              <a:t> y </a:t>
            </a:r>
            <a:r>
              <a:rPr lang="es-ES" sz="1800" dirty="0" err="1">
                <a:solidFill>
                  <a:srgbClr val="CCECFF"/>
                </a:solidFill>
              </a:rPr>
              <a:t>voting</a:t>
            </a:r>
            <a:r>
              <a:rPr lang="es-ES" sz="1800" dirty="0">
                <a:solidFill>
                  <a:srgbClr val="CCECFF"/>
                </a:solidFill>
              </a:rPr>
              <a:t> </a:t>
            </a:r>
            <a:r>
              <a:rPr lang="es-ES" sz="1800" dirty="0" err="1" smtClean="0">
                <a:solidFill>
                  <a:srgbClr val="CCECFF"/>
                </a:solidFill>
              </a:rPr>
              <a:t>smaller</a:t>
            </a:r>
            <a:r>
              <a:rPr lang="es-ES" sz="1800" dirty="0" smtClean="0">
                <a:solidFill>
                  <a:srgbClr val="CCECFF"/>
                </a:solidFill>
              </a:rPr>
              <a:t>)</a:t>
            </a:r>
            <a:endParaRPr lang="es-ES" sz="18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CCEC: </a:t>
            </a:r>
            <a:r>
              <a:rPr lang="es-ES" sz="2000" dirty="0">
                <a:solidFill>
                  <a:srgbClr val="CCECFF"/>
                </a:solidFill>
              </a:rPr>
              <a:t>94% </a:t>
            </a:r>
            <a:r>
              <a:rPr lang="es-ES" sz="2000" dirty="0" smtClean="0">
                <a:solidFill>
                  <a:srgbClr val="CCECFF"/>
                </a:solidFill>
              </a:rPr>
              <a:t>of </a:t>
            </a:r>
            <a:r>
              <a:rPr lang="es-ES" sz="2000" dirty="0" err="1" smtClean="0">
                <a:solidFill>
                  <a:srgbClr val="CCECFF"/>
                </a:solidFill>
              </a:rPr>
              <a:t>objects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without</a:t>
            </a:r>
            <a:r>
              <a:rPr lang="es-ES" sz="2000" dirty="0" smtClean="0">
                <a:solidFill>
                  <a:srgbClr val="CCECFF"/>
                </a:solidFill>
              </a:rPr>
              <a:t>  </a:t>
            </a:r>
            <a:r>
              <a:rPr lang="es-ES" sz="2000" dirty="0" err="1" smtClean="0">
                <a:solidFill>
                  <a:srgbClr val="CCECFF"/>
                </a:solidFill>
              </a:rPr>
              <a:t>inconsistencies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correctly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assigned</a:t>
            </a:r>
            <a:r>
              <a:rPr lang="es-ES" sz="2800" dirty="0" smtClean="0">
                <a:solidFill>
                  <a:srgbClr val="CCECFF"/>
                </a:solidFill>
              </a:rPr>
              <a:t> </a:t>
            </a:r>
            <a:endParaRPr lang="es-ES" sz="2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CCEC: </a:t>
            </a:r>
            <a:r>
              <a:rPr lang="es-ES" sz="2000" dirty="0">
                <a:solidFill>
                  <a:srgbClr val="CCECFF"/>
                </a:solidFill>
              </a:rPr>
              <a:t>88, 94% </a:t>
            </a:r>
            <a:r>
              <a:rPr lang="es-ES" sz="2000" dirty="0" smtClean="0">
                <a:solidFill>
                  <a:srgbClr val="CCECFF"/>
                </a:solidFill>
              </a:rPr>
              <a:t>of </a:t>
            </a:r>
            <a:r>
              <a:rPr lang="es-ES" sz="2000" dirty="0" err="1" smtClean="0">
                <a:solidFill>
                  <a:srgbClr val="CCECFF"/>
                </a:solidFill>
              </a:rPr>
              <a:t>objects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assigned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with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certain</a:t>
            </a:r>
            <a:r>
              <a:rPr lang="es-ES" sz="2000" dirty="0" smtClean="0">
                <a:solidFill>
                  <a:srgbClr val="CCECFF"/>
                </a:solidFill>
              </a:rPr>
              <a:t> rules</a:t>
            </a:r>
            <a:endParaRPr lang="es-ES" sz="2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None/>
            </a:pPr>
            <a:r>
              <a:rPr lang="es-ES" sz="2000" dirty="0">
                <a:solidFill>
                  <a:srgbClr val="CCECFF"/>
                </a:solidFill>
              </a:rPr>
              <a:t>	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1800" dirty="0" err="1">
                <a:solidFill>
                  <a:srgbClr val="CCECFF"/>
                </a:solidFill>
              </a:rPr>
              <a:t>A</a:t>
            </a:r>
            <a:r>
              <a:rPr lang="es-ES" sz="1800" dirty="0" err="1" smtClean="0">
                <a:solidFill>
                  <a:srgbClr val="CCECFF"/>
                </a:solidFill>
              </a:rPr>
              <a:t>ll</a:t>
            </a:r>
            <a:r>
              <a:rPr lang="es-ES" sz="1800" dirty="0" smtClean="0">
                <a:solidFill>
                  <a:srgbClr val="CCECFF"/>
                </a:solidFill>
              </a:rPr>
              <a:t> </a:t>
            </a:r>
            <a:r>
              <a:rPr lang="es-ES" sz="1800" dirty="0" err="1" smtClean="0">
                <a:solidFill>
                  <a:srgbClr val="CCECFF"/>
                </a:solidFill>
              </a:rPr>
              <a:t>inconsistencies</a:t>
            </a:r>
            <a:r>
              <a:rPr lang="es-ES" sz="1800" dirty="0" smtClean="0">
                <a:solidFill>
                  <a:srgbClr val="CCECFF"/>
                </a:solidFill>
              </a:rPr>
              <a:t> </a:t>
            </a:r>
            <a:r>
              <a:rPr lang="es-ES" sz="1800" dirty="0" err="1" smtClean="0">
                <a:solidFill>
                  <a:srgbClr val="CCECFF"/>
                </a:solidFill>
              </a:rPr>
              <a:t>well</a:t>
            </a:r>
            <a:r>
              <a:rPr lang="es-ES" sz="1800" dirty="0" smtClean="0">
                <a:solidFill>
                  <a:srgbClr val="CCECFF"/>
                </a:solidFill>
              </a:rPr>
              <a:t>  </a:t>
            </a:r>
            <a:r>
              <a:rPr lang="es-ES" sz="1800" dirty="0" err="1" smtClean="0">
                <a:solidFill>
                  <a:srgbClr val="CCECFF"/>
                </a:solidFill>
              </a:rPr>
              <a:t>desambiguated</a:t>
            </a:r>
            <a:endParaRPr lang="es-ES" sz="18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None/>
            </a:pPr>
            <a:endParaRPr lang="es-ES" sz="18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2000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6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6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6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6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6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6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uiExpand="1" build="p" bldLvl="5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250825" y="677863"/>
            <a:ext cx="87137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Ljubljana</a:t>
            </a: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waste</a:t>
            </a: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water</a:t>
            </a: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treatment</a:t>
            </a:r>
            <a:r>
              <a:rPr lang="es-E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800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plant</a:t>
            </a: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Clr>
                <a:srgbClr val="00FFFF"/>
              </a:buClr>
              <a:buFont typeface="Wingdings" pitchFamily="2" charset="2"/>
              <a:buChar char="n"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Clr>
                <a:srgbClr val="00FFFF"/>
              </a:buClr>
              <a:buFont typeface="Wingdings" pitchFamily="2" charset="2"/>
              <a:buNone/>
            </a:pP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 and </a:t>
            </a:r>
            <a:r>
              <a:rPr lang="es-ES" sz="2000" dirty="0" err="1">
                <a:solidFill>
                  <a:srgbClr val="CCECFF"/>
                </a:solidFill>
              </a:rPr>
              <a:t>SumP</a:t>
            </a:r>
            <a:r>
              <a:rPr lang="es-ES" sz="2000" dirty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FF66CC"/>
                </a:solidFill>
              </a:rPr>
              <a:t>signifficantly</a:t>
            </a:r>
            <a:r>
              <a:rPr lang="es-ES" sz="2000" dirty="0" smtClean="0">
                <a:solidFill>
                  <a:srgbClr val="FF66CC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better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than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>
                <a:solidFill>
                  <a:srgbClr val="CCECFF"/>
                </a:solidFill>
              </a:rPr>
              <a:t>Pmax</a:t>
            </a:r>
            <a:r>
              <a:rPr lang="es-ES" sz="2000" dirty="0">
                <a:solidFill>
                  <a:srgbClr val="CCECFF"/>
                </a:solidFill>
              </a:rPr>
              <a:t> y </a:t>
            </a:r>
            <a:r>
              <a:rPr lang="es-ES" sz="2000" dirty="0" err="1">
                <a:solidFill>
                  <a:srgbClr val="CCECFF"/>
                </a:solidFill>
              </a:rPr>
              <a:t>Voting</a:t>
            </a:r>
            <a:endParaRPr lang="es-ES" sz="2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endParaRPr lang="es-ES" sz="1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CCEC: </a:t>
            </a:r>
            <a:r>
              <a:rPr lang="es-ES" sz="2000" dirty="0">
                <a:solidFill>
                  <a:srgbClr val="CCECFF"/>
                </a:solidFill>
              </a:rPr>
              <a:t>21% </a:t>
            </a:r>
            <a:r>
              <a:rPr lang="es-ES" sz="2000" dirty="0" smtClean="0">
                <a:solidFill>
                  <a:srgbClr val="CCECFF"/>
                </a:solidFill>
              </a:rPr>
              <a:t> of </a:t>
            </a:r>
            <a:r>
              <a:rPr lang="es-ES" sz="2000" dirty="0" err="1" smtClean="0">
                <a:solidFill>
                  <a:srgbClr val="CCECFF"/>
                </a:solidFill>
              </a:rPr>
              <a:t>objects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with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inconsistencies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correctly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assigned</a:t>
            </a:r>
            <a:r>
              <a:rPr lang="es-ES" sz="2000" dirty="0" smtClean="0">
                <a:solidFill>
                  <a:srgbClr val="CCECFF"/>
                </a:solidFill>
              </a:rPr>
              <a:t>  </a:t>
            </a:r>
            <a:endParaRPr lang="es-ES" sz="2000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None/>
            </a:pPr>
            <a:r>
              <a:rPr lang="es-ES" sz="20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s-ES" sz="1800" dirty="0">
                <a:solidFill>
                  <a:srgbClr val="CCECFF"/>
                </a:solidFill>
              </a:rPr>
              <a:t>(</a:t>
            </a:r>
            <a:r>
              <a:rPr lang="es-ES" sz="1800" dirty="0" err="1">
                <a:solidFill>
                  <a:srgbClr val="CCECFF"/>
                </a:solidFill>
              </a:rPr>
              <a:t>pmax</a:t>
            </a:r>
            <a:r>
              <a:rPr lang="es-ES" sz="1800" dirty="0">
                <a:solidFill>
                  <a:srgbClr val="CCECFF"/>
                </a:solidFill>
              </a:rPr>
              <a:t> y </a:t>
            </a:r>
            <a:r>
              <a:rPr lang="es-ES" sz="1800" dirty="0" err="1">
                <a:solidFill>
                  <a:srgbClr val="CCECFF"/>
                </a:solidFill>
              </a:rPr>
              <a:t>voting</a:t>
            </a:r>
            <a:r>
              <a:rPr lang="es-ES" sz="1800" dirty="0">
                <a:solidFill>
                  <a:srgbClr val="CCECFF"/>
                </a:solidFill>
              </a:rPr>
              <a:t> </a:t>
            </a:r>
            <a:r>
              <a:rPr lang="es-ES" sz="1800" dirty="0" err="1" smtClean="0">
                <a:solidFill>
                  <a:srgbClr val="CCECFF"/>
                </a:solidFill>
              </a:rPr>
              <a:t>smaller</a:t>
            </a:r>
            <a:r>
              <a:rPr lang="es-ES" sz="1800" dirty="0" smtClean="0">
                <a:solidFill>
                  <a:srgbClr val="CCECFF"/>
                </a:solidFill>
              </a:rPr>
              <a:t>)</a:t>
            </a:r>
            <a:endParaRPr lang="es-ES" sz="18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CCEC: </a:t>
            </a:r>
            <a:r>
              <a:rPr lang="es-ES" sz="2000" dirty="0">
                <a:solidFill>
                  <a:srgbClr val="CCECFF"/>
                </a:solidFill>
              </a:rPr>
              <a:t>100% </a:t>
            </a:r>
            <a:r>
              <a:rPr lang="es-ES" sz="2000" dirty="0" smtClean="0">
                <a:solidFill>
                  <a:srgbClr val="CCECFF"/>
                </a:solidFill>
              </a:rPr>
              <a:t>of </a:t>
            </a:r>
            <a:r>
              <a:rPr lang="es-ES" sz="2000" dirty="0" err="1" smtClean="0">
                <a:solidFill>
                  <a:srgbClr val="CCECFF"/>
                </a:solidFill>
              </a:rPr>
              <a:t>objects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without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inconsistencies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correctly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assigned</a:t>
            </a:r>
            <a:endParaRPr lang="es-ES" sz="2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Char char="n"/>
            </a:pPr>
            <a:r>
              <a:rPr lang="es-ES" sz="2000" dirty="0" smtClean="0">
                <a:solidFill>
                  <a:srgbClr val="CCECFF"/>
                </a:solidFill>
              </a:rPr>
              <a:t>CCEC: </a:t>
            </a:r>
            <a:r>
              <a:rPr lang="es-ES" sz="2000" dirty="0">
                <a:solidFill>
                  <a:srgbClr val="CCECFF"/>
                </a:solidFill>
              </a:rPr>
              <a:t>78% </a:t>
            </a:r>
            <a:r>
              <a:rPr lang="es-ES" sz="2000" dirty="0" smtClean="0">
                <a:solidFill>
                  <a:srgbClr val="CCECFF"/>
                </a:solidFill>
              </a:rPr>
              <a:t>of </a:t>
            </a:r>
            <a:r>
              <a:rPr lang="es-ES" sz="2000" dirty="0" err="1" smtClean="0">
                <a:solidFill>
                  <a:srgbClr val="CCECFF"/>
                </a:solidFill>
              </a:rPr>
              <a:t>objects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assigned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with</a:t>
            </a:r>
            <a:r>
              <a:rPr lang="es-ES" sz="2000" dirty="0" smtClean="0">
                <a:solidFill>
                  <a:srgbClr val="CCECFF"/>
                </a:solidFill>
              </a:rPr>
              <a:t> </a:t>
            </a:r>
            <a:r>
              <a:rPr lang="es-ES" sz="2000" dirty="0" err="1" smtClean="0">
                <a:solidFill>
                  <a:srgbClr val="CCECFF"/>
                </a:solidFill>
              </a:rPr>
              <a:t>certain</a:t>
            </a:r>
            <a:r>
              <a:rPr lang="es-ES" sz="2000" dirty="0" smtClean="0">
                <a:solidFill>
                  <a:srgbClr val="CCECFF"/>
                </a:solidFill>
              </a:rPr>
              <a:t> rules</a:t>
            </a:r>
            <a:endParaRPr lang="es-ES" sz="2000" dirty="0">
              <a:solidFill>
                <a:srgbClr val="CCECFF"/>
              </a:solidFill>
            </a:endParaRPr>
          </a:p>
          <a:p>
            <a:pPr marL="742950" lvl="1" indent="-285750" algn="l">
              <a:lnSpc>
                <a:spcPct val="70000"/>
              </a:lnSpc>
              <a:spcBef>
                <a:spcPct val="20000"/>
              </a:spcBef>
              <a:buClr>
                <a:srgbClr val="00FFFF"/>
              </a:buClr>
              <a:buFont typeface="Wingdings" pitchFamily="2" charset="2"/>
              <a:buNone/>
            </a:pPr>
            <a:r>
              <a:rPr lang="es-ES" sz="2000" dirty="0">
                <a:solidFill>
                  <a:srgbClr val="CCECFF"/>
                </a:solidFill>
              </a:rPr>
              <a:t>	</a:t>
            </a:r>
            <a:r>
              <a:rPr lang="es-ES" sz="1800" dirty="0" err="1">
                <a:solidFill>
                  <a:srgbClr val="CCECFF"/>
                </a:solidFill>
              </a:rPr>
              <a:t>A</a:t>
            </a:r>
            <a:r>
              <a:rPr lang="es-ES" sz="1800" dirty="0" err="1" smtClean="0">
                <a:solidFill>
                  <a:srgbClr val="CCECFF"/>
                </a:solidFill>
              </a:rPr>
              <a:t>ll</a:t>
            </a:r>
            <a:r>
              <a:rPr lang="es-ES" sz="1800" dirty="0" smtClean="0">
                <a:solidFill>
                  <a:srgbClr val="CCECFF"/>
                </a:solidFill>
              </a:rPr>
              <a:t> </a:t>
            </a:r>
            <a:r>
              <a:rPr lang="es-ES" sz="1800" dirty="0" err="1" smtClean="0">
                <a:solidFill>
                  <a:srgbClr val="CCECFF"/>
                </a:solidFill>
              </a:rPr>
              <a:t>correctly</a:t>
            </a:r>
            <a:r>
              <a:rPr lang="es-ES" sz="1800" dirty="0" smtClean="0">
                <a:solidFill>
                  <a:srgbClr val="CCECFF"/>
                </a:solidFill>
              </a:rPr>
              <a:t> </a:t>
            </a:r>
            <a:r>
              <a:rPr lang="es-ES" sz="1800" dirty="0" err="1" smtClean="0">
                <a:solidFill>
                  <a:srgbClr val="CCECFF"/>
                </a:solidFill>
              </a:rPr>
              <a:t>assigned</a:t>
            </a:r>
            <a:endParaRPr lang="es-E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457200" y="-100013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4000" dirty="0" err="1" smtClean="0">
                <a:solidFill>
                  <a:srgbClr val="CCECFF"/>
                </a:solidFill>
              </a:rPr>
              <a:t>Results</a:t>
            </a:r>
            <a:r>
              <a:rPr lang="es-ES" sz="4000" dirty="0" smtClean="0">
                <a:solidFill>
                  <a:srgbClr val="CCECFF"/>
                </a:solidFill>
              </a:rPr>
              <a:t> and </a:t>
            </a:r>
            <a:r>
              <a:rPr lang="es-ES" sz="4000" dirty="0" err="1" smtClean="0">
                <a:solidFill>
                  <a:srgbClr val="CCECFF"/>
                </a:solidFill>
              </a:rPr>
              <a:t>comparison</a:t>
            </a:r>
            <a:endParaRPr lang="es-ES" sz="4000" dirty="0">
              <a:solidFill>
                <a:srgbClr val="CCECFF"/>
              </a:solidFill>
            </a:endParaRPr>
          </a:p>
        </p:txBody>
      </p:sp>
      <p:pic>
        <p:nvPicPr>
          <p:cNvPr id="548868" name="Picture 4"/>
          <p:cNvPicPr>
            <a:picLocks noChangeAspect="1" noChangeArrowheads="1"/>
          </p:cNvPicPr>
          <p:nvPr/>
        </p:nvPicPr>
        <p:blipFill>
          <a:blip r:embed="rId2" cstate="print"/>
          <a:srcRect b="69226"/>
          <a:stretch>
            <a:fillRect/>
          </a:stretch>
        </p:blipFill>
        <p:spPr bwMode="auto">
          <a:xfrm>
            <a:off x="250825" y="1484313"/>
            <a:ext cx="8497888" cy="275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8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8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8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8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8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build="p" bldLvl="5" autoUpdateAnimBg="0" advAuto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535</Words>
  <Application>Microsoft Office PowerPoint</Application>
  <PresentationFormat>Presentación en pantalla (4:3)</PresentationFormat>
  <Paragraphs>112</Paragraphs>
  <Slides>9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4" baseType="lpstr">
      <vt:lpstr>Times New Roman</vt:lpstr>
      <vt:lpstr>Arial</vt:lpstr>
      <vt:lpstr>Verdana</vt:lpstr>
      <vt:lpstr>Wingdings</vt:lpstr>
      <vt:lpstr>Tahoma</vt:lpstr>
      <vt:lpstr>Times</vt:lpstr>
      <vt:lpstr>French Script MT</vt:lpstr>
      <vt:lpstr>Symath</vt:lpstr>
      <vt:lpstr>GreekS</vt:lpstr>
      <vt:lpstr>Symbol</vt:lpstr>
      <vt:lpstr>Vivaldi</vt:lpstr>
      <vt:lpstr>CMR12</vt:lpstr>
      <vt:lpstr>CMR10</vt:lpstr>
      <vt:lpstr>Diseño predeterminado</vt:lpstr>
      <vt:lpstr>Microsoft Clip Gallery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Results and comparisons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  Llicenciatura en Ciències i Tècniques Estadístiques</dc:title>
  <dc:creator>.</dc:creator>
  <cp:lastModifiedBy>karina</cp:lastModifiedBy>
  <cp:revision>716</cp:revision>
  <dcterms:created xsi:type="dcterms:W3CDTF">2004-07-04T08:11:03Z</dcterms:created>
  <dcterms:modified xsi:type="dcterms:W3CDTF">2011-10-17T21:21:26Z</dcterms:modified>
</cp:coreProperties>
</file>