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308" r:id="rId2"/>
    <p:sldId id="448" r:id="rId3"/>
    <p:sldId id="451" r:id="rId4"/>
    <p:sldId id="453" r:id="rId5"/>
    <p:sldId id="454" r:id="rId6"/>
    <p:sldId id="455" r:id="rId7"/>
    <p:sldId id="364" r:id="rId8"/>
  </p:sldIdLst>
  <p:sldSz cx="9144000" cy="6858000" type="screen4x3"/>
  <p:notesSz cx="6797675" cy="9874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CC99FF"/>
    <a:srgbClr val="3366FF"/>
    <a:srgbClr val="0000FF"/>
    <a:srgbClr val="FFCCFF"/>
    <a:srgbClr val="FF99CC"/>
    <a:srgbClr val="FF66CC"/>
    <a:srgbClr val="000099"/>
    <a:srgbClr val="FF66FF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3" autoAdjust="0"/>
    <p:restoredTop sz="97119" autoAdjust="0"/>
  </p:normalViewPr>
  <p:slideViewPr>
    <p:cSldViewPr>
      <p:cViewPr>
        <p:scale>
          <a:sx n="66" d="100"/>
          <a:sy n="66" d="100"/>
        </p:scale>
        <p:origin x="-1404" y="-198"/>
      </p:cViewPr>
      <p:guideLst>
        <p:guide orient="horz" pos="211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28"/>
    </p:cViewPr>
  </p:sorterViewPr>
  <p:notesViewPr>
    <p:cSldViewPr>
      <p:cViewPr>
        <p:scale>
          <a:sx n="100" d="100"/>
          <a:sy n="100" d="100"/>
        </p:scale>
        <p:origin x="-798" y="-6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C74BF4B2-5FF6-430C-9CEF-A5B46B3916E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21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93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04850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91063"/>
            <a:ext cx="4962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93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321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93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383713"/>
            <a:ext cx="2932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CACF36CF-E655-4C8E-AEA6-DB1846A0E65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218B6-AFF7-442A-AC3A-8D37A32DD12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_tradnl" smtClean="0"/>
              <a:t>El siguiente punto importante es ver cómo seleccionamos de estas bases de conocimientos las reglas que darán lugar a los conceptos de la interpretación final.</a:t>
            </a:r>
          </a:p>
          <a:p>
            <a:pPr eaLnBrk="1" hangingPunct="1"/>
            <a:r>
              <a:rPr lang="es-ES_tradnl" smtClean="0"/>
              <a:t>Maximizar cobertura relativa y confianza-Mayor grado de certeza (entonces tenemos las reglas que nunca se equivocan y que cubren el porcentaje mas alto de casa clase)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BG&amp;CWA: Consiste en elegir la regla segura de mayor cobertura relativa de todas las del sistema de reglas. Tomar esta regla y utilizar su negación haciendo CWA para conceptualizar la clase complementaria.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CWA: La hipótesis de mundo cerrado surge de la teoría de la información y de la lógica formal. Esta suposición establece que todo lo que es relevante en el mundo ha sido ha sido especificado en el modelo de representación del conocimiento u observado en la base de datos, por lo tanto, esto permite asumir de forma segura que un hecho es falso si no se puede inferir que es verdadero</a:t>
            </a:r>
          </a:p>
        </p:txBody>
      </p:sp>
      <p:sp>
        <p:nvSpPr>
          <p:cNvPr id="119812" name="3 Marcador de número de diapositiva"/>
          <p:cNvSpPr txBox="1">
            <a:spLocks noGrp="1"/>
          </p:cNvSpPr>
          <p:nvPr/>
        </p:nvSpPr>
        <p:spPr bwMode="auto">
          <a:xfrm>
            <a:off x="3833572" y="9384137"/>
            <a:ext cx="2932182" cy="47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 anchor="b"/>
          <a:lstStyle/>
          <a:p>
            <a:pPr algn="r" defTabSz="914588"/>
            <a:fld id="{73F73236-B0BD-4155-824E-511723D8701B}" type="slidenum">
              <a:rPr lang="en-GB" sz="1200">
                <a:latin typeface="Verdana" pitchFamily="34" charset="0"/>
              </a:rPr>
              <a:pPr algn="r" defTabSz="914588"/>
              <a:t>2</a:t>
            </a:fld>
            <a:endParaRPr lang="en-GB" sz="12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_tradnl" smtClean="0"/>
              <a:t>El siguiente punto importante es ver cómo seleccionamos de estas bases de conocimientos las reglas que darán lugar a los conceptos de la interpretación final.</a:t>
            </a:r>
          </a:p>
          <a:p>
            <a:pPr eaLnBrk="1" hangingPunct="1"/>
            <a:r>
              <a:rPr lang="es-ES_tradnl" smtClean="0"/>
              <a:t>Maximizar cobertura relativa y confianza-Mayor grado de certeza (entonces tenemos las reglas que nunca se equivocan y que cubren el porcentaje mas alto de casa clase)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BG&amp;CWA: Consiste en elegir la regla segura de mayor cobertura relativa de todas las del sistema de reglas. Tomar esta regla y utilizar su negación haciendo CWA para conceptualizar la clase complementaria.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CWA: La hipótesis de mundo cerrado surge de la teoría de la información y de la lógica formal. Esta suposición establece que todo lo que es relevante en el mundo ha sido ha sido especificado en el modelo de representación del conocimiento u observado en la base de datos, por lo tanto, esto permite asumir de forma segura que un hecho es falso si no se puede inferir que es verdadero</a:t>
            </a:r>
          </a:p>
        </p:txBody>
      </p:sp>
      <p:sp>
        <p:nvSpPr>
          <p:cNvPr id="119812" name="3 Marcador de número de diapositiva"/>
          <p:cNvSpPr txBox="1">
            <a:spLocks noGrp="1"/>
          </p:cNvSpPr>
          <p:nvPr/>
        </p:nvSpPr>
        <p:spPr bwMode="auto">
          <a:xfrm>
            <a:off x="3833572" y="9384137"/>
            <a:ext cx="2932182" cy="47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 anchor="b"/>
          <a:lstStyle/>
          <a:p>
            <a:pPr algn="r" defTabSz="914588"/>
            <a:fld id="{73F73236-B0BD-4155-824E-511723D8701B}" type="slidenum">
              <a:rPr lang="en-GB" sz="1200">
                <a:latin typeface="Verdana" pitchFamily="34" charset="0"/>
              </a:rPr>
              <a:pPr algn="r" defTabSz="914588"/>
              <a:t>3</a:t>
            </a:fld>
            <a:endParaRPr lang="en-GB" sz="12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_tradnl" smtClean="0"/>
              <a:t>El siguiente punto importante es ver cómo seleccionamos de estas bases de conocimientos las reglas que darán lugar a los conceptos de la interpretación final.</a:t>
            </a:r>
          </a:p>
          <a:p>
            <a:pPr eaLnBrk="1" hangingPunct="1"/>
            <a:r>
              <a:rPr lang="es-ES_tradnl" smtClean="0"/>
              <a:t>Maximizar cobertura relativa y confianza-Mayor grado de certeza (entonces tenemos las reglas que nunca se equivocan y que cubren el porcentaje mas alto de casa clase)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BG&amp;CWA: Consiste en elegir la regla segura de mayor cobertura relativa de todas las del sistema de reglas. Tomar esta regla y utilizar su negación haciendo CWA para conceptualizar la clase complementaria.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CWA: La hipótesis de mundo cerrado surge de la teoría de la información y de la lógica formal. Esta suposición establece que todo lo que es relevante en el mundo ha sido ha sido especificado en el modelo de representación del conocimiento u observado en la base de datos, por lo tanto, esto permite asumir de forma segura que un hecho es falso si no se puede inferir que es verdadero</a:t>
            </a:r>
          </a:p>
        </p:txBody>
      </p:sp>
      <p:sp>
        <p:nvSpPr>
          <p:cNvPr id="119812" name="3 Marcador de número de diapositiva"/>
          <p:cNvSpPr txBox="1">
            <a:spLocks noGrp="1"/>
          </p:cNvSpPr>
          <p:nvPr/>
        </p:nvSpPr>
        <p:spPr bwMode="auto">
          <a:xfrm>
            <a:off x="3833572" y="9384137"/>
            <a:ext cx="2932182" cy="47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 anchor="b"/>
          <a:lstStyle/>
          <a:p>
            <a:pPr algn="r" defTabSz="914588"/>
            <a:fld id="{73F73236-B0BD-4155-824E-511723D8701B}" type="slidenum">
              <a:rPr lang="en-GB" sz="1200">
                <a:latin typeface="Verdana" pitchFamily="34" charset="0"/>
              </a:rPr>
              <a:pPr algn="r" defTabSz="914588"/>
              <a:t>4</a:t>
            </a:fld>
            <a:endParaRPr lang="en-GB" sz="12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_tradnl" smtClean="0"/>
              <a:t>El siguiente punto importante es ver cómo seleccionamos de estas bases de conocimientos las reglas que darán lugar a los conceptos de la interpretación final.</a:t>
            </a:r>
          </a:p>
          <a:p>
            <a:pPr eaLnBrk="1" hangingPunct="1"/>
            <a:r>
              <a:rPr lang="es-ES_tradnl" smtClean="0"/>
              <a:t>Maximizar cobertura relativa y confianza-Mayor grado de certeza (entonces tenemos las reglas que nunca se equivocan y que cubren el porcentaje mas alto de casa clase)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BG&amp;CWA: Consiste en elegir la regla segura de mayor cobertura relativa de todas las del sistema de reglas. Tomar esta regla y utilizar su negación haciendo CWA para conceptualizar la clase complementaria.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CWA: La hipótesis de mundo cerrado surge de la teoría de la información y de la lógica formal. Esta suposición establece que todo lo que es relevante en el mundo ha sido ha sido especificado en el modelo de representación del conocimiento u observado en la base de datos, por lo tanto, esto permite asumir de forma segura que un hecho es falso si no se puede inferir que es verdadero</a:t>
            </a:r>
          </a:p>
        </p:txBody>
      </p:sp>
      <p:sp>
        <p:nvSpPr>
          <p:cNvPr id="119812" name="3 Marcador de número de diapositiva"/>
          <p:cNvSpPr txBox="1">
            <a:spLocks noGrp="1"/>
          </p:cNvSpPr>
          <p:nvPr/>
        </p:nvSpPr>
        <p:spPr bwMode="auto">
          <a:xfrm>
            <a:off x="3833572" y="9384137"/>
            <a:ext cx="2932182" cy="47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 anchor="b"/>
          <a:lstStyle/>
          <a:p>
            <a:pPr algn="r" defTabSz="914588"/>
            <a:fld id="{73F73236-B0BD-4155-824E-511723D8701B}" type="slidenum">
              <a:rPr lang="en-GB" sz="1200">
                <a:latin typeface="Verdana" pitchFamily="34" charset="0"/>
              </a:rPr>
              <a:pPr algn="r" defTabSz="914588"/>
              <a:t>5</a:t>
            </a:fld>
            <a:endParaRPr lang="en-GB" sz="12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_tradnl" smtClean="0"/>
              <a:t>El siguiente punto importante es ver cómo seleccionamos de estas bases de conocimientos las reglas que darán lugar a los conceptos de la interpretación final.</a:t>
            </a:r>
          </a:p>
          <a:p>
            <a:pPr eaLnBrk="1" hangingPunct="1"/>
            <a:r>
              <a:rPr lang="es-ES_tradnl" smtClean="0"/>
              <a:t>Maximizar cobertura relativa y confianza-Mayor grado de certeza (entonces tenemos las reglas que nunca se equivocan y que cubren el porcentaje mas alto de casa clase)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BG&amp;CWA: Consiste en elegir la regla segura de mayor cobertura relativa de todas las del sistema de reglas. Tomar esta regla y utilizar su negación haciendo CWA para conceptualizar la clase complementaria.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CWA: La hipótesis de mundo cerrado surge de la teoría de la información y de la lógica formal. Esta suposición establece que todo lo que es relevante en el mundo ha sido ha sido especificado en el modelo de representación del conocimiento u observado en la base de datos, por lo tanto, esto permite asumir de forma segura que un hecho es falso si no se puede inferir que es verdadero</a:t>
            </a:r>
          </a:p>
        </p:txBody>
      </p:sp>
      <p:sp>
        <p:nvSpPr>
          <p:cNvPr id="119812" name="3 Marcador de número de diapositiva"/>
          <p:cNvSpPr txBox="1">
            <a:spLocks noGrp="1"/>
          </p:cNvSpPr>
          <p:nvPr/>
        </p:nvSpPr>
        <p:spPr bwMode="auto">
          <a:xfrm>
            <a:off x="3833572" y="9384137"/>
            <a:ext cx="2932182" cy="47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 anchor="b"/>
          <a:lstStyle/>
          <a:p>
            <a:pPr algn="r" defTabSz="914588"/>
            <a:fld id="{73F73236-B0BD-4155-824E-511723D8701B}" type="slidenum">
              <a:rPr lang="en-GB" sz="1200">
                <a:latin typeface="Verdana" pitchFamily="34" charset="0"/>
              </a:rPr>
              <a:pPr algn="r" defTabSz="914588"/>
              <a:t>6</a:t>
            </a:fld>
            <a:endParaRPr lang="en-GB" sz="12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448F1-28E4-4CB2-AC39-953B424013C5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2BF0-794D-43AB-8448-8CCD96E7E8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690FE-24BE-496C-8FE7-56BC29849B36}" type="datetimeFigureOut">
              <a:rPr lang="en-US"/>
              <a:pPr>
                <a:defRPr/>
              </a:pPr>
              <a:t>10/20/2011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92309-3349-49AB-9093-814B708D3B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AB855-DF76-4984-9DA9-DE621DFE8F07}" type="datetimeFigureOut">
              <a:rPr lang="en-US"/>
              <a:pPr>
                <a:defRPr/>
              </a:pPr>
              <a:t>10/20/2011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93A-0E78-4932-970A-8B68C27834B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7519B-C55D-44D3-B9C3-CEB707645D75}" type="datetimeFigureOut">
              <a:rPr lang="en-US"/>
              <a:pPr>
                <a:defRPr/>
              </a:pPr>
              <a:t>10/20/2011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5870D-09C5-4F9B-841E-035924834D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42694-139B-418B-941E-AA5E0350F27A}" type="datetimeFigureOut">
              <a:rPr lang="en-US"/>
              <a:pPr>
                <a:defRPr/>
              </a:pPr>
              <a:t>10/20/2011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7BFCF-5911-4D74-9F91-80FEC99303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BE82F-270D-4298-8FFF-E918E71FF6D1}" type="datetimeFigureOut">
              <a:rPr lang="en-US"/>
              <a:pPr>
                <a:defRPr/>
              </a:pPr>
              <a:t>10/20/2011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5F6A9-41EE-4F49-B3E5-F74E07128D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433CA-F642-4349-8180-562D2004B0CB}" type="datetimeFigureOut">
              <a:rPr lang="en-US"/>
              <a:pPr>
                <a:defRPr/>
              </a:pPr>
              <a:t>10/20/2011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17E7D-BFE6-46B3-96F2-16775DC6E1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1FCA-C9D2-4972-90B3-2BDDE18EB252}" type="datetimeFigureOut">
              <a:rPr lang="en-US"/>
              <a:pPr>
                <a:defRPr/>
              </a:pPr>
              <a:t>10/20/2011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50516-1A6C-480D-9CA2-FD4550BDC3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D5CA3-1EFC-446C-8336-BD1E6D9362F6}" type="datetimeFigureOut">
              <a:rPr lang="en-US"/>
              <a:pPr>
                <a:defRPr/>
              </a:pPr>
              <a:t>10/20/2011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A6E93-CBA9-4492-82EB-492B0ECD70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7ED5-D1DB-4903-B699-786DDC3011AD}" type="datetimeFigureOut">
              <a:rPr lang="en-US"/>
              <a:pPr>
                <a:defRPr/>
              </a:pPr>
              <a:t>10/20/2011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E9ADC-2DF7-4F17-91C4-7AF5FF9618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AFEEE-5FB4-4FAB-804C-6495F70821CD}" type="datetimeFigureOut">
              <a:rPr lang="en-US"/>
              <a:pPr>
                <a:defRPr/>
              </a:pPr>
              <a:t>10/20/2011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5B013-B3C7-4643-A795-B2BCF64DC1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33E0"/>
            </a:gs>
            <a:gs pos="50000">
              <a:srgbClr val="000066"/>
            </a:gs>
            <a:gs pos="100000">
              <a:srgbClr val="1033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ES_tradnl" smtClean="0"/>
          </a:p>
        </p:txBody>
      </p:sp>
      <p:sp>
        <p:nvSpPr>
          <p:cNvPr id="614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7C6A7C-5B3F-4A70-86AF-198AE4AC1854}" type="datetimeFigureOut">
              <a:rPr lang="en-US"/>
              <a:pPr>
                <a:defRPr/>
              </a:pPr>
              <a:t>10/20/2011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AD3044-EA82-4249-B766-14B88E8012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476250"/>
            <a:ext cx="8640763" cy="2625725"/>
          </a:xfrm>
        </p:spPr>
        <p:txBody>
          <a:bodyPr/>
          <a:lstStyle/>
          <a:p>
            <a:pPr eaLnBrk="1" hangingPunct="1">
              <a:spcBef>
                <a:spcPct val="105000"/>
              </a:spcBef>
              <a:spcAft>
                <a:spcPct val="60000"/>
              </a:spcAft>
            </a:pPr>
            <a:r>
              <a:rPr lang="en-US" sz="1800" b="1" dirty="0" smtClean="0">
                <a:solidFill>
                  <a:schemeClr val="tx2"/>
                </a:solidFill>
              </a:rPr>
              <a:t/>
            </a:r>
            <a:br>
              <a:rPr lang="en-US" sz="1800" b="1" dirty="0" smtClean="0">
                <a:solidFill>
                  <a:schemeClr val="tx2"/>
                </a:solidFill>
              </a:rPr>
            </a:br>
            <a:r>
              <a:rPr lang="es-ES" sz="1800" b="1" dirty="0" smtClean="0">
                <a:solidFill>
                  <a:srgbClr val="FFFFCC"/>
                </a:solidFill>
              </a:rPr>
              <a:t/>
            </a:r>
            <a:br>
              <a:rPr lang="es-ES" sz="1800" b="1" dirty="0" smtClean="0">
                <a:solidFill>
                  <a:srgbClr val="FFFFCC"/>
                </a:solidFill>
              </a:rPr>
            </a:br>
            <a:r>
              <a:rPr lang="es-ES" sz="1800" b="1" dirty="0" smtClean="0">
                <a:solidFill>
                  <a:srgbClr val="FFFFCC"/>
                </a:solidFill>
              </a:rPr>
              <a:t/>
            </a:r>
            <a:br>
              <a:rPr lang="es-ES" sz="1800" b="1" dirty="0" smtClean="0">
                <a:solidFill>
                  <a:srgbClr val="FFFFCC"/>
                </a:solidFill>
              </a:rPr>
            </a:br>
            <a:r>
              <a:rPr lang="es-ES" sz="1800" b="1" dirty="0" smtClean="0">
                <a:solidFill>
                  <a:srgbClr val="FFFFCC"/>
                </a:solidFill>
              </a:rPr>
              <a:t/>
            </a:r>
            <a:br>
              <a:rPr lang="es-ES" sz="1800" b="1" dirty="0" smtClean="0">
                <a:solidFill>
                  <a:srgbClr val="FFFFCC"/>
                </a:solidFill>
              </a:rPr>
            </a:br>
            <a:r>
              <a:rPr lang="es-ES" sz="1800" b="1" dirty="0" smtClean="0">
                <a:solidFill>
                  <a:srgbClr val="FFFFCC"/>
                </a:solidFill>
              </a:rPr>
              <a:t/>
            </a:r>
            <a:br>
              <a:rPr lang="es-ES" sz="1800" b="1" dirty="0" smtClean="0">
                <a:solidFill>
                  <a:srgbClr val="FFFFCC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Criteria for building concepts in CCEC </a:t>
            </a:r>
            <a:endParaRPr lang="en-GB" sz="2800" dirty="0" smtClean="0">
              <a:solidFill>
                <a:schemeClr val="accent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213100"/>
            <a:ext cx="8785225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100" b="1" smtClean="0">
                <a:solidFill>
                  <a:schemeClr val="tx2"/>
                </a:solidFill>
              </a:rPr>
              <a:t> Karina Gibert</a:t>
            </a:r>
            <a:r>
              <a:rPr lang="en-GB" sz="2100" b="1" baseline="30000" smtClean="0">
                <a:solidFill>
                  <a:schemeClr val="tx2"/>
                </a:solidFill>
              </a:rPr>
              <a:t>1</a:t>
            </a:r>
            <a:r>
              <a:rPr lang="en-GB" sz="2100" b="1" smtClean="0">
                <a:solidFill>
                  <a:schemeClr val="tx2"/>
                </a:solidFill>
              </a:rPr>
              <a:t>, Alejandra Pérez-Bonilla</a:t>
            </a:r>
            <a:r>
              <a:rPr lang="en-GB" sz="2100" b="1" baseline="30000" smtClean="0">
                <a:solidFill>
                  <a:schemeClr val="tx2"/>
                </a:solidFill>
              </a:rPr>
              <a:t>1</a:t>
            </a:r>
            <a:r>
              <a:rPr lang="en-GB" sz="2100" b="1" smtClean="0">
                <a:solidFill>
                  <a:schemeClr val="tx2"/>
                </a:solidFill>
              </a:rPr>
              <a:t>, Darko Vrecko</a:t>
            </a:r>
            <a:r>
              <a:rPr lang="en-GB" sz="2100" b="1" baseline="30000" smtClean="0">
                <a:solidFill>
                  <a:schemeClr val="tx2"/>
                </a:solidFill>
              </a:rPr>
              <a:t>2</a:t>
            </a:r>
            <a:r>
              <a:rPr lang="en-GB" sz="2000" b="1" smtClean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GB" sz="1700" baseline="30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GB" sz="17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Department of Statistics and Operations Research.Technical University of Catalonia.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700" baseline="30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17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Department of Systems and Control. Jozef Stefan Institute</a:t>
            </a:r>
            <a:endParaRPr lang="en-GB" sz="170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-47625" y="404813"/>
            <a:ext cx="919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s-E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Chaining Concepts: </a:t>
            </a:r>
          </a:p>
        </p:txBody>
      </p:sp>
      <p:sp>
        <p:nvSpPr>
          <p:cNvPr id="192540" name="Rectangle 28"/>
          <p:cNvSpPr>
            <a:spLocks noChangeArrowheads="1"/>
          </p:cNvSpPr>
          <p:nvPr/>
        </p:nvSpPr>
        <p:spPr bwMode="auto">
          <a:xfrm>
            <a:off x="7081838" y="0"/>
            <a:ext cx="2062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CCEC overview</a:t>
            </a:r>
          </a:p>
          <a:p>
            <a:pPr>
              <a:defRPr/>
            </a:pPr>
            <a:endParaRPr lang="en-GB" sz="20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81" name="Text Box 7"/>
          <p:cNvSpPr txBox="1">
            <a:spLocks noChangeArrowheads="1"/>
          </p:cNvSpPr>
          <p:nvPr/>
        </p:nvSpPr>
        <p:spPr bwMode="auto">
          <a:xfrm>
            <a:off x="323850" y="765175"/>
            <a:ext cx="81375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  <a:defRPr/>
            </a:pPr>
            <a:r>
              <a:rPr lang="es-ES" sz="1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Best Global concept and Close-World Assumption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1520" y="2420888"/>
            <a:ext cx="1439862" cy="2592387"/>
            <a:chOff x="3107" y="3203"/>
            <a:chExt cx="952" cy="998"/>
          </a:xfrm>
        </p:grpSpPr>
        <p:sp>
          <p:nvSpPr>
            <p:cNvPr id="3113" name="AutoShape 21"/>
            <p:cNvSpPr>
              <a:spLocks noChangeArrowheads="1"/>
            </p:cNvSpPr>
            <p:nvPr/>
          </p:nvSpPr>
          <p:spPr bwMode="auto">
            <a:xfrm>
              <a:off x="3107" y="3203"/>
              <a:ext cx="952" cy="998"/>
            </a:xfrm>
            <a:prstGeom prst="can">
              <a:avLst>
                <a:gd name="adj" fmla="val 26208"/>
              </a:avLst>
            </a:prstGeom>
            <a:solidFill>
              <a:srgbClr val="FF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286" name="Text Box 22"/>
            <p:cNvSpPr txBox="1">
              <a:spLocks noChangeArrowheads="1"/>
            </p:cNvSpPr>
            <p:nvPr/>
          </p:nvSpPr>
          <p:spPr bwMode="auto">
            <a:xfrm>
              <a:off x="3333" y="3612"/>
              <a:ext cx="547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" sz="2000" dirty="0">
                  <a:solidFill>
                    <a:srgbClr val="000099"/>
                  </a:solidFill>
                </a:rPr>
                <a:t>KB</a:t>
              </a:r>
              <a:endParaRPr lang="es-E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9326" name="AutoShape 62"/>
          <p:cNvSpPr>
            <a:spLocks noChangeArrowheads="1"/>
          </p:cNvSpPr>
          <p:nvPr/>
        </p:nvSpPr>
        <p:spPr bwMode="auto">
          <a:xfrm>
            <a:off x="1690912" y="3213421"/>
            <a:ext cx="936103" cy="108014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66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39327" name="Text Box 63"/>
          <p:cNvSpPr txBox="1">
            <a:spLocks noChangeArrowheads="1"/>
          </p:cNvSpPr>
          <p:nvPr/>
        </p:nvSpPr>
        <p:spPr bwMode="auto">
          <a:xfrm>
            <a:off x="1546895" y="3502298"/>
            <a:ext cx="10080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err="1"/>
              <a:t>Máx</a:t>
            </a:r>
            <a:endParaRPr lang="es-ES" sz="1200" dirty="0"/>
          </a:p>
          <a:p>
            <a:pPr algn="ctr">
              <a:spcBef>
                <a:spcPct val="50000"/>
              </a:spcBef>
            </a:pPr>
            <a:r>
              <a:rPr lang="es-ES" sz="1200" dirty="0" err="1"/>
              <a:t>Confidence</a:t>
            </a:r>
            <a:endParaRPr lang="es-ES" sz="1200" dirty="0"/>
          </a:p>
        </p:txBody>
      </p:sp>
      <p:sp>
        <p:nvSpPr>
          <p:cNvPr id="139334" name="AutoShape 70"/>
          <p:cNvSpPr>
            <a:spLocks noChangeArrowheads="1"/>
          </p:cNvSpPr>
          <p:nvPr/>
        </p:nvSpPr>
        <p:spPr bwMode="auto">
          <a:xfrm>
            <a:off x="3995168" y="3285430"/>
            <a:ext cx="1080120" cy="10081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66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39335" name="Text Box 71"/>
          <p:cNvSpPr txBox="1">
            <a:spLocks noChangeArrowheads="1"/>
          </p:cNvSpPr>
          <p:nvPr/>
        </p:nvSpPr>
        <p:spPr bwMode="auto">
          <a:xfrm>
            <a:off x="4067175" y="3528268"/>
            <a:ext cx="10080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dirty="0" err="1"/>
              <a:t>Máx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err="1"/>
              <a:t>Relat</a:t>
            </a:r>
            <a:r>
              <a:rPr lang="es-ES" sz="12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s-ES" sz="1200" dirty="0" err="1"/>
              <a:t>Covering</a:t>
            </a: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2627015" y="2421259"/>
            <a:ext cx="1476375" cy="2592388"/>
            <a:chOff x="3107" y="3203"/>
            <a:chExt cx="952" cy="998"/>
          </a:xfrm>
          <a:solidFill>
            <a:srgbClr val="FFCCFF"/>
          </a:solidFill>
        </p:grpSpPr>
        <p:sp>
          <p:nvSpPr>
            <p:cNvPr id="3111" name="AutoShape 74"/>
            <p:cNvSpPr>
              <a:spLocks noChangeArrowheads="1"/>
            </p:cNvSpPr>
            <p:nvPr/>
          </p:nvSpPr>
          <p:spPr bwMode="auto">
            <a:xfrm>
              <a:off x="3107" y="3203"/>
              <a:ext cx="952" cy="998"/>
            </a:xfrm>
            <a:prstGeom prst="can">
              <a:avLst>
                <a:gd name="adj" fmla="val 26208"/>
              </a:avLst>
            </a:prstGeom>
            <a:grpFill/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339" name="Text Box 75"/>
            <p:cNvSpPr txBox="1">
              <a:spLocks noChangeArrowheads="1"/>
            </p:cNvSpPr>
            <p:nvPr/>
          </p:nvSpPr>
          <p:spPr bwMode="auto">
            <a:xfrm>
              <a:off x="3443" y="3647"/>
              <a:ext cx="546" cy="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s-ES" dirty="0">
                  <a:solidFill>
                    <a:srgbClr val="000099"/>
                  </a:solidFill>
                </a:rPr>
                <a:t>KB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5076056" y="2421259"/>
            <a:ext cx="1511300" cy="2592388"/>
            <a:chOff x="3107" y="3203"/>
            <a:chExt cx="952" cy="998"/>
          </a:xfrm>
          <a:solidFill>
            <a:srgbClr val="FFCCFF"/>
          </a:solidFill>
        </p:grpSpPr>
        <p:sp>
          <p:nvSpPr>
            <p:cNvPr id="3109" name="AutoShape 77"/>
            <p:cNvSpPr>
              <a:spLocks noChangeArrowheads="1"/>
            </p:cNvSpPr>
            <p:nvPr/>
          </p:nvSpPr>
          <p:spPr bwMode="auto">
            <a:xfrm>
              <a:off x="3107" y="3203"/>
              <a:ext cx="952" cy="998"/>
            </a:xfrm>
            <a:prstGeom prst="can">
              <a:avLst>
                <a:gd name="adj" fmla="val 26208"/>
              </a:avLst>
            </a:prstGeom>
            <a:grpFill/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342" name="Text Box 78"/>
            <p:cNvSpPr txBox="1">
              <a:spLocks noChangeArrowheads="1"/>
            </p:cNvSpPr>
            <p:nvPr/>
          </p:nvSpPr>
          <p:spPr bwMode="auto">
            <a:xfrm>
              <a:off x="3333" y="3612"/>
              <a:ext cx="546" cy="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s-ES">
                  <a:solidFill>
                    <a:srgbClr val="000099"/>
                  </a:solidFill>
                </a:rPr>
                <a:t>KB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627015" y="3213422"/>
            <a:ext cx="1439863" cy="1439862"/>
            <a:chOff x="2200" y="1389"/>
            <a:chExt cx="907" cy="907"/>
          </a:xfrm>
          <a:solidFill>
            <a:srgbClr val="FF00FF"/>
          </a:solidFill>
        </p:grpSpPr>
        <p:sp>
          <p:nvSpPr>
            <p:cNvPr id="3105" name="AutoShape 80"/>
            <p:cNvSpPr>
              <a:spLocks noChangeArrowheads="1"/>
            </p:cNvSpPr>
            <p:nvPr/>
          </p:nvSpPr>
          <p:spPr bwMode="auto">
            <a:xfrm>
              <a:off x="2200" y="1797"/>
              <a:ext cx="907" cy="499"/>
            </a:xfrm>
            <a:prstGeom prst="flowChartMagneticDisk">
              <a:avLst/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sp>
          <p:nvSpPr>
            <p:cNvPr id="3106" name="Text Box 81"/>
            <p:cNvSpPr txBox="1">
              <a:spLocks noChangeArrowheads="1"/>
            </p:cNvSpPr>
            <p:nvPr/>
          </p:nvSpPr>
          <p:spPr bwMode="auto">
            <a:xfrm>
              <a:off x="2473" y="1979"/>
              <a:ext cx="544" cy="21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bg1"/>
                  </a:solidFill>
                </a:rPr>
                <a:t>P(r)=1</a:t>
              </a:r>
            </a:p>
          </p:txBody>
        </p:sp>
        <p:sp>
          <p:nvSpPr>
            <p:cNvPr id="3107" name="AutoShape 82"/>
            <p:cNvSpPr>
              <a:spLocks noChangeArrowheads="1"/>
            </p:cNvSpPr>
            <p:nvPr/>
          </p:nvSpPr>
          <p:spPr bwMode="auto">
            <a:xfrm>
              <a:off x="2200" y="1389"/>
              <a:ext cx="907" cy="227"/>
            </a:xfrm>
            <a:prstGeom prst="flowChartMagneticDisk">
              <a:avLst/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sp>
          <p:nvSpPr>
            <p:cNvPr id="3108" name="Text Box 83"/>
            <p:cNvSpPr txBox="1">
              <a:spLocks noChangeArrowheads="1"/>
            </p:cNvSpPr>
            <p:nvPr/>
          </p:nvSpPr>
          <p:spPr bwMode="auto">
            <a:xfrm>
              <a:off x="2473" y="1435"/>
              <a:ext cx="5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dirty="0">
                  <a:solidFill>
                    <a:schemeClr val="bg1"/>
                  </a:solidFill>
                </a:rPr>
                <a:t>P(r)=1</a:t>
              </a:r>
            </a:p>
          </p:txBody>
        </p:sp>
      </p:grpSp>
      <p:sp>
        <p:nvSpPr>
          <p:cNvPr id="139348" name="AutoShape 84"/>
          <p:cNvSpPr>
            <a:spLocks noChangeArrowheads="1"/>
          </p:cNvSpPr>
          <p:nvPr/>
        </p:nvSpPr>
        <p:spPr bwMode="auto">
          <a:xfrm>
            <a:off x="5076056" y="4077022"/>
            <a:ext cx="1511300" cy="288925"/>
          </a:xfrm>
          <a:prstGeom prst="flowChartMagneticDisk">
            <a:avLst/>
          </a:prstGeom>
          <a:solidFill>
            <a:srgbClr val="FF99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39349" name="AutoShape 85"/>
          <p:cNvSpPr>
            <a:spLocks noChangeArrowheads="1"/>
          </p:cNvSpPr>
          <p:nvPr/>
        </p:nvSpPr>
        <p:spPr bwMode="auto">
          <a:xfrm>
            <a:off x="5076056" y="3213422"/>
            <a:ext cx="1511300" cy="288925"/>
          </a:xfrm>
          <a:prstGeom prst="flowChartMagneticDisk">
            <a:avLst/>
          </a:prstGeom>
          <a:solidFill>
            <a:srgbClr val="FF99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39350" name="AutoShape 86"/>
          <p:cNvSpPr>
            <a:spLocks noChangeArrowheads="1"/>
          </p:cNvSpPr>
          <p:nvPr/>
        </p:nvSpPr>
        <p:spPr bwMode="auto">
          <a:xfrm>
            <a:off x="5076056" y="4437384"/>
            <a:ext cx="1511300" cy="288925"/>
          </a:xfrm>
          <a:prstGeom prst="flowChartMagneticDisk">
            <a:avLst/>
          </a:prstGeom>
          <a:solidFill>
            <a:srgbClr val="FF99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39351" name="AutoShape 87"/>
          <p:cNvSpPr>
            <a:spLocks noChangeArrowheads="1"/>
          </p:cNvSpPr>
          <p:nvPr/>
        </p:nvSpPr>
        <p:spPr bwMode="auto">
          <a:xfrm>
            <a:off x="5076056" y="3716659"/>
            <a:ext cx="1511300" cy="288925"/>
          </a:xfrm>
          <a:prstGeom prst="flowChartMagneticDisk">
            <a:avLst/>
          </a:prstGeom>
          <a:solidFill>
            <a:srgbClr val="FF99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39355" name="Text Box 91"/>
          <p:cNvSpPr txBox="1">
            <a:spLocks noChangeArrowheads="1"/>
          </p:cNvSpPr>
          <p:nvPr/>
        </p:nvSpPr>
        <p:spPr bwMode="auto">
          <a:xfrm>
            <a:off x="5076056" y="4437384"/>
            <a:ext cx="151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bg1"/>
                </a:solidFill>
              </a:rPr>
              <a:t>r:A</a:t>
            </a:r>
            <a:r>
              <a:rPr lang="es-ES" baseline="30000">
                <a:solidFill>
                  <a:schemeClr val="bg1"/>
                </a:solidFill>
              </a:rPr>
              <a:t>1</a:t>
            </a:r>
            <a:r>
              <a:rPr lang="es-ES">
                <a:solidFill>
                  <a:schemeClr val="bg1"/>
                </a:solidFill>
                <a:cs typeface="Arial" pitchFamily="34" charset="0"/>
              </a:rPr>
              <a:t>→</a:t>
            </a:r>
            <a:r>
              <a:rPr lang="es-ES">
                <a:solidFill>
                  <a:schemeClr val="bg1"/>
                </a:solidFill>
              </a:rPr>
              <a:t>C</a:t>
            </a:r>
            <a:r>
              <a:rPr lang="es-ES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356" name="Text Box 92"/>
          <p:cNvSpPr txBox="1">
            <a:spLocks noChangeArrowheads="1"/>
          </p:cNvSpPr>
          <p:nvPr/>
        </p:nvSpPr>
        <p:spPr bwMode="auto">
          <a:xfrm>
            <a:off x="5147493" y="3213422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chemeClr val="bg1"/>
                </a:solidFill>
              </a:rPr>
              <a:t>r:A</a:t>
            </a:r>
            <a:r>
              <a:rPr lang="es-ES" baseline="30000" dirty="0">
                <a:solidFill>
                  <a:schemeClr val="bg1"/>
                </a:solidFill>
              </a:rPr>
              <a:t>2</a:t>
            </a:r>
            <a:r>
              <a:rPr lang="es-ES" dirty="0">
                <a:solidFill>
                  <a:schemeClr val="bg1"/>
                </a:solidFill>
                <a:cs typeface="Arial" pitchFamily="34" charset="0"/>
              </a:rPr>
              <a:t>→</a:t>
            </a:r>
            <a:r>
              <a:rPr lang="es-ES" dirty="0">
                <a:solidFill>
                  <a:schemeClr val="bg1"/>
                </a:solidFill>
              </a:rPr>
              <a:t>C</a:t>
            </a:r>
            <a:r>
              <a:rPr lang="es-E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357" name="Text Box 93"/>
          <p:cNvSpPr txBox="1">
            <a:spLocks noChangeArrowheads="1"/>
          </p:cNvSpPr>
          <p:nvPr/>
        </p:nvSpPr>
        <p:spPr bwMode="auto">
          <a:xfrm>
            <a:off x="5147493" y="3718247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bg1"/>
                </a:solidFill>
              </a:rPr>
              <a:t>r:A</a:t>
            </a:r>
            <a:r>
              <a:rPr lang="es-ES" baseline="30000">
                <a:solidFill>
                  <a:schemeClr val="bg1"/>
                </a:solidFill>
              </a:rPr>
              <a:t>3</a:t>
            </a:r>
            <a:r>
              <a:rPr lang="es-ES">
                <a:solidFill>
                  <a:schemeClr val="bg1"/>
                </a:solidFill>
                <a:cs typeface="Arial" pitchFamily="34" charset="0"/>
              </a:rPr>
              <a:t>→</a:t>
            </a:r>
            <a:r>
              <a:rPr lang="es-ES">
                <a:solidFill>
                  <a:schemeClr val="bg1"/>
                </a:solidFill>
              </a:rPr>
              <a:t>C</a:t>
            </a:r>
            <a:r>
              <a:rPr lang="es-ES" baseline="-2500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" name="Group 99"/>
          <p:cNvGrpSpPr>
            <a:grpSpLocks/>
          </p:cNvGrpSpPr>
          <p:nvPr/>
        </p:nvGrpSpPr>
        <p:grpSpPr bwMode="auto">
          <a:xfrm rot="20402443">
            <a:off x="644732" y="4588117"/>
            <a:ext cx="3384550" cy="2055600"/>
            <a:chOff x="2925" y="3595"/>
            <a:chExt cx="2132" cy="725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103" name="AutoShape 97"/>
            <p:cNvSpPr>
              <a:spLocks noChangeArrowheads="1"/>
            </p:cNvSpPr>
            <p:nvPr/>
          </p:nvSpPr>
          <p:spPr bwMode="auto">
            <a:xfrm>
              <a:off x="2925" y="3595"/>
              <a:ext cx="2132" cy="725"/>
            </a:xfrm>
            <a:prstGeom prst="irregularSeal1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4" name="Text Box 98"/>
            <p:cNvSpPr txBox="1">
              <a:spLocks noChangeArrowheads="1"/>
            </p:cNvSpPr>
            <p:nvPr/>
          </p:nvSpPr>
          <p:spPr bwMode="auto">
            <a:xfrm>
              <a:off x="3651" y="3847"/>
              <a:ext cx="680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dirty="0">
                  <a:solidFill>
                    <a:schemeClr val="bg1"/>
                  </a:solidFill>
                </a:rPr>
                <a:t>CWA</a:t>
              </a:r>
            </a:p>
          </p:txBody>
        </p:sp>
      </p:grpSp>
      <p:grpSp>
        <p:nvGrpSpPr>
          <p:cNvPr id="44" name="43 Grupo"/>
          <p:cNvGrpSpPr/>
          <p:nvPr/>
        </p:nvGrpSpPr>
        <p:grpSpPr>
          <a:xfrm rot="19039192">
            <a:off x="5540400" y="1711515"/>
            <a:ext cx="1368153" cy="864121"/>
            <a:chOff x="5292080" y="1772791"/>
            <a:chExt cx="1368153" cy="864121"/>
          </a:xfrm>
        </p:grpSpPr>
        <p:sp>
          <p:nvSpPr>
            <p:cNvPr id="43" name="AutoShape 62"/>
            <p:cNvSpPr>
              <a:spLocks noChangeArrowheads="1"/>
            </p:cNvSpPr>
            <p:nvPr/>
          </p:nvSpPr>
          <p:spPr bwMode="auto">
            <a:xfrm>
              <a:off x="5292081" y="1772791"/>
              <a:ext cx="1368152" cy="86412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66CC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40 CuadroTexto"/>
            <p:cNvSpPr txBox="1">
              <a:spLocks noChangeArrowheads="1"/>
            </p:cNvSpPr>
            <p:nvPr/>
          </p:nvSpPr>
          <p:spPr bwMode="auto">
            <a:xfrm>
              <a:off x="5292080" y="2060848"/>
              <a:ext cx="1357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 dirty="0" err="1" smtClean="0"/>
                <a:t>RelCov</a:t>
              </a:r>
              <a:r>
                <a:rPr lang="es-ES_tradnl" sz="1400" dirty="0" smtClean="0"/>
                <a:t>=100</a:t>
              </a:r>
              <a:r>
                <a:rPr lang="es-ES_tradnl" sz="1400" dirty="0"/>
                <a:t>%</a:t>
              </a:r>
            </a:p>
          </p:txBody>
        </p:sp>
      </p:grpSp>
      <p:grpSp>
        <p:nvGrpSpPr>
          <p:cNvPr id="45" name="44 Grupo"/>
          <p:cNvGrpSpPr/>
          <p:nvPr/>
        </p:nvGrpSpPr>
        <p:grpSpPr>
          <a:xfrm rot="2184651">
            <a:off x="5487003" y="5051489"/>
            <a:ext cx="1368153" cy="864121"/>
            <a:chOff x="5292080" y="1772791"/>
            <a:chExt cx="1368153" cy="864121"/>
          </a:xfrm>
        </p:grpSpPr>
        <p:sp>
          <p:nvSpPr>
            <p:cNvPr id="46" name="AutoShape 62"/>
            <p:cNvSpPr>
              <a:spLocks noChangeArrowheads="1"/>
            </p:cNvSpPr>
            <p:nvPr/>
          </p:nvSpPr>
          <p:spPr bwMode="auto">
            <a:xfrm>
              <a:off x="5292081" y="1772791"/>
              <a:ext cx="1368152" cy="86412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66CC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46 CuadroTexto"/>
            <p:cNvSpPr txBox="1">
              <a:spLocks noChangeArrowheads="1"/>
            </p:cNvSpPr>
            <p:nvPr/>
          </p:nvSpPr>
          <p:spPr bwMode="auto">
            <a:xfrm>
              <a:off x="5292080" y="2060848"/>
              <a:ext cx="13573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 dirty="0" err="1" smtClean="0"/>
                <a:t>RelCov</a:t>
              </a:r>
              <a:r>
                <a:rPr lang="es-ES_tradnl" sz="1400" dirty="0" smtClean="0"/>
                <a:t>=100</a:t>
              </a:r>
              <a:r>
                <a:rPr lang="es-ES_tradnl" sz="1400" dirty="0"/>
                <a:t>%</a:t>
              </a:r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6732240" y="1268760"/>
            <a:ext cx="2040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2</a:t>
            </a:r>
            <a:r>
              <a:rPr lang="es-ES_tradnl" sz="2000" dirty="0" smtClean="0"/>
              <a:t>: </a:t>
            </a:r>
            <a:r>
              <a:rPr lang="es-ES_tradnl" sz="2000" dirty="0" err="1" smtClean="0"/>
              <a:t>not</a:t>
            </a:r>
            <a:r>
              <a:rPr lang="es-ES_tradnl" sz="2000" dirty="0" smtClean="0"/>
              <a:t> C</a:t>
            </a:r>
            <a:r>
              <a:rPr lang="es-ES_tradnl" sz="2000" baseline="-25000" dirty="0" smtClean="0"/>
              <a:t>1</a:t>
            </a:r>
            <a:endParaRPr lang="es-ES" sz="2000" baseline="-25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884640" y="5653697"/>
            <a:ext cx="1997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2</a:t>
            </a:r>
            <a:r>
              <a:rPr lang="es-ES_tradnl" sz="2000" dirty="0" smtClean="0"/>
              <a:t>: </a:t>
            </a:r>
            <a:r>
              <a:rPr lang="es-ES_tradnl" sz="2000" dirty="0" err="1" smtClean="0"/>
              <a:t>not</a:t>
            </a:r>
            <a:r>
              <a:rPr lang="es-ES_tradnl" sz="2000" dirty="0" smtClean="0"/>
              <a:t> C</a:t>
            </a:r>
            <a:r>
              <a:rPr lang="es-ES_tradnl" sz="2000" baseline="-25000" dirty="0" smtClean="0"/>
              <a:t>1</a:t>
            </a:r>
            <a:endParaRPr lang="es-E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26" grpId="0" animBg="1"/>
      <p:bldP spid="139327" grpId="0"/>
      <p:bldP spid="139334" grpId="0" animBg="1"/>
      <p:bldP spid="139335" grpId="0"/>
      <p:bldP spid="139348" grpId="0" animBg="1"/>
      <p:bldP spid="139349" grpId="0" animBg="1"/>
      <p:bldP spid="139350" grpId="0" animBg="1"/>
      <p:bldP spid="139351" grpId="0" animBg="1"/>
      <p:bldP spid="139355" grpId="0"/>
      <p:bldP spid="139356" grpId="0"/>
      <p:bldP spid="13935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175 Grupo"/>
          <p:cNvGrpSpPr/>
          <p:nvPr/>
        </p:nvGrpSpPr>
        <p:grpSpPr>
          <a:xfrm>
            <a:off x="706715" y="2639812"/>
            <a:ext cx="2294174" cy="2339149"/>
            <a:chOff x="706715" y="2639812"/>
            <a:chExt cx="2294174" cy="2339149"/>
          </a:xfrm>
        </p:grpSpPr>
        <p:sp>
          <p:nvSpPr>
            <p:cNvPr id="51" name="50 Llamada de flecha cuádruple"/>
            <p:cNvSpPr/>
            <p:nvPr/>
          </p:nvSpPr>
          <p:spPr>
            <a:xfrm rot="18909329">
              <a:off x="706715" y="2639812"/>
              <a:ext cx="2294174" cy="2339149"/>
            </a:xfrm>
            <a:prstGeom prst="quadArrowCallout">
              <a:avLst>
                <a:gd name="adj1" fmla="val 18515"/>
                <a:gd name="adj2" fmla="val 11008"/>
                <a:gd name="adj3" fmla="val 16901"/>
                <a:gd name="adj4" fmla="val 54191"/>
              </a:avLst>
            </a:prstGeom>
            <a:solidFill>
              <a:srgbClr val="FF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9327" name="Text Box 63"/>
            <p:cNvSpPr txBox="1">
              <a:spLocks noChangeArrowheads="1"/>
            </p:cNvSpPr>
            <p:nvPr/>
          </p:nvSpPr>
          <p:spPr bwMode="auto">
            <a:xfrm>
              <a:off x="1619722" y="3501008"/>
              <a:ext cx="100806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200" dirty="0" smtClean="0"/>
                <a:t>Split </a:t>
              </a:r>
              <a:r>
                <a:rPr lang="es-ES" sz="1200" dirty="0" err="1" smtClean="0"/>
                <a:t>by</a:t>
              </a:r>
              <a:endParaRPr lang="es-ES" sz="1200" dirty="0" smtClean="0"/>
            </a:p>
            <a:p>
              <a:pPr algn="ctr">
                <a:spcBef>
                  <a:spcPct val="50000"/>
                </a:spcBef>
              </a:pPr>
              <a:r>
                <a:rPr lang="es-ES_tradnl" sz="1200" dirty="0" err="1" smtClean="0"/>
                <a:t>consequent</a:t>
              </a:r>
              <a:endParaRPr lang="es-ES" sz="1200" dirty="0"/>
            </a:p>
          </p:txBody>
        </p:sp>
      </p:grpSp>
      <p:grpSp>
        <p:nvGrpSpPr>
          <p:cNvPr id="140" name="139 Grupo"/>
          <p:cNvGrpSpPr/>
          <p:nvPr/>
        </p:nvGrpSpPr>
        <p:grpSpPr>
          <a:xfrm>
            <a:off x="2684788" y="4175096"/>
            <a:ext cx="3998929" cy="2298239"/>
            <a:chOff x="251520" y="1711515"/>
            <a:chExt cx="6657033" cy="4204095"/>
          </a:xfrm>
        </p:grpSpPr>
        <p:grpSp>
          <p:nvGrpSpPr>
            <p:cNvPr id="141" name="41 Grupo"/>
            <p:cNvGrpSpPr/>
            <p:nvPr/>
          </p:nvGrpSpPr>
          <p:grpSpPr>
            <a:xfrm>
              <a:off x="251520" y="2420888"/>
              <a:ext cx="6335836" cy="2592759"/>
              <a:chOff x="251520" y="2420888"/>
              <a:chExt cx="6335836" cy="2592759"/>
            </a:xfrm>
          </p:grpSpPr>
          <p:sp>
            <p:nvSpPr>
              <p:cNvPr id="150" name="AutoShape 21"/>
              <p:cNvSpPr>
                <a:spLocks noChangeArrowheads="1"/>
              </p:cNvSpPr>
              <p:nvPr/>
            </p:nvSpPr>
            <p:spPr bwMode="auto">
              <a:xfrm>
                <a:off x="251520" y="2420888"/>
                <a:ext cx="1439862" cy="2592388"/>
              </a:xfrm>
              <a:prstGeom prst="can">
                <a:avLst>
                  <a:gd name="adj" fmla="val 26208"/>
                </a:avLst>
              </a:prstGeom>
              <a:solidFill>
                <a:srgbClr val="FFCC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1" name="AutoShape 62"/>
              <p:cNvSpPr>
                <a:spLocks noChangeArrowheads="1"/>
              </p:cNvSpPr>
              <p:nvPr/>
            </p:nvSpPr>
            <p:spPr bwMode="auto">
              <a:xfrm>
                <a:off x="1690912" y="3213421"/>
                <a:ext cx="936103" cy="1080145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2" name="Text Box 63"/>
              <p:cNvSpPr txBox="1">
                <a:spLocks noChangeArrowheads="1"/>
              </p:cNvSpPr>
              <p:nvPr/>
            </p:nvSpPr>
            <p:spPr bwMode="auto">
              <a:xfrm>
                <a:off x="1546894" y="3502298"/>
                <a:ext cx="1008061" cy="436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endParaRPr lang="es-ES" sz="500" dirty="0"/>
              </a:p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Confidence</a:t>
                </a:r>
                <a:endParaRPr lang="es-ES" sz="500" dirty="0"/>
              </a:p>
            </p:txBody>
          </p:sp>
          <p:sp>
            <p:nvSpPr>
              <p:cNvPr id="153" name="AutoShape 70"/>
              <p:cNvSpPr>
                <a:spLocks noChangeArrowheads="1"/>
              </p:cNvSpPr>
              <p:nvPr/>
            </p:nvSpPr>
            <p:spPr bwMode="auto">
              <a:xfrm>
                <a:off x="3995168" y="3285430"/>
                <a:ext cx="1080120" cy="100813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4" name="Text Box 71"/>
              <p:cNvSpPr txBox="1">
                <a:spLocks noChangeArrowheads="1"/>
              </p:cNvSpPr>
              <p:nvPr/>
            </p:nvSpPr>
            <p:spPr bwMode="auto">
              <a:xfrm>
                <a:off x="4067174" y="3528268"/>
                <a:ext cx="1008063" cy="520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r>
                  <a:rPr lang="es-ES" sz="500" dirty="0">
                    <a:solidFill>
                      <a:schemeClr val="bg1"/>
                    </a:solidFill>
                  </a:rPr>
                  <a:t> </a:t>
                </a:r>
                <a:r>
                  <a:rPr lang="es-ES" sz="500" dirty="0" err="1"/>
                  <a:t>Relat</a:t>
                </a:r>
                <a:r>
                  <a:rPr lang="es-ES" sz="5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Covering</a:t>
                </a:r>
              </a:p>
            </p:txBody>
          </p:sp>
          <p:grpSp>
            <p:nvGrpSpPr>
              <p:cNvPr id="155" name="Group 73"/>
              <p:cNvGrpSpPr>
                <a:grpSpLocks/>
              </p:cNvGrpSpPr>
              <p:nvPr/>
            </p:nvGrpSpPr>
            <p:grpSpPr bwMode="auto">
              <a:xfrm>
                <a:off x="2627015" y="2421259"/>
                <a:ext cx="1476375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71" name="AutoShape 74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7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443" y="3647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 dirty="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56" name="Group 76"/>
              <p:cNvGrpSpPr>
                <a:grpSpLocks/>
              </p:cNvGrpSpPr>
              <p:nvPr/>
            </p:nvGrpSpPr>
            <p:grpSpPr bwMode="auto">
              <a:xfrm>
                <a:off x="5076056" y="2421259"/>
                <a:ext cx="1511300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69" name="AutoShape 77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33" y="3612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57" name="Group 100"/>
              <p:cNvGrpSpPr>
                <a:grpSpLocks/>
              </p:cNvGrpSpPr>
              <p:nvPr/>
            </p:nvGrpSpPr>
            <p:grpSpPr bwMode="auto">
              <a:xfrm>
                <a:off x="2627015" y="3213424"/>
                <a:ext cx="1439863" cy="1439863"/>
                <a:chOff x="2200" y="1389"/>
                <a:chExt cx="907" cy="907"/>
              </a:xfrm>
              <a:solidFill>
                <a:srgbClr val="FF00FF"/>
              </a:solidFill>
            </p:grpSpPr>
            <p:sp>
              <p:nvSpPr>
                <p:cNvPr id="165" name="AutoShape 80"/>
                <p:cNvSpPr>
                  <a:spLocks noChangeArrowheads="1"/>
                </p:cNvSpPr>
                <p:nvPr/>
              </p:nvSpPr>
              <p:spPr bwMode="auto">
                <a:xfrm>
                  <a:off x="2200" y="1797"/>
                  <a:ext cx="907" cy="499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6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1979"/>
                  <a:ext cx="544" cy="231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  <p:sp>
              <p:nvSpPr>
                <p:cNvPr id="167" name="AutoShape 82"/>
                <p:cNvSpPr>
                  <a:spLocks noChangeArrowheads="1"/>
                </p:cNvSpPr>
                <p:nvPr/>
              </p:nvSpPr>
              <p:spPr bwMode="auto">
                <a:xfrm>
                  <a:off x="2200" y="1389"/>
                  <a:ext cx="907" cy="227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68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73" y="1435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 dirty="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</p:grpSp>
          <p:sp>
            <p:nvSpPr>
              <p:cNvPr id="158" name="AutoShape 84"/>
              <p:cNvSpPr>
                <a:spLocks noChangeArrowheads="1"/>
              </p:cNvSpPr>
              <p:nvPr/>
            </p:nvSpPr>
            <p:spPr bwMode="auto">
              <a:xfrm>
                <a:off x="5076056" y="40770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9" name="AutoShape 85"/>
              <p:cNvSpPr>
                <a:spLocks noChangeArrowheads="1"/>
              </p:cNvSpPr>
              <p:nvPr/>
            </p:nvSpPr>
            <p:spPr bwMode="auto">
              <a:xfrm>
                <a:off x="5076056" y="32134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0" name="AutoShape 86"/>
              <p:cNvSpPr>
                <a:spLocks noChangeArrowheads="1"/>
              </p:cNvSpPr>
              <p:nvPr/>
            </p:nvSpPr>
            <p:spPr bwMode="auto">
              <a:xfrm>
                <a:off x="5076056" y="4437384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1" name="AutoShape 87"/>
              <p:cNvSpPr>
                <a:spLocks noChangeArrowheads="1"/>
              </p:cNvSpPr>
              <p:nvPr/>
            </p:nvSpPr>
            <p:spPr bwMode="auto">
              <a:xfrm>
                <a:off x="5076056" y="3716659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2" name="Text Box 91"/>
              <p:cNvSpPr txBox="1">
                <a:spLocks noChangeArrowheads="1"/>
              </p:cNvSpPr>
              <p:nvPr/>
            </p:nvSpPr>
            <p:spPr bwMode="auto">
              <a:xfrm>
                <a:off x="5076056" y="4437384"/>
                <a:ext cx="1511300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1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3" name="Text Box 92"/>
              <p:cNvSpPr txBox="1">
                <a:spLocks noChangeArrowheads="1"/>
              </p:cNvSpPr>
              <p:nvPr/>
            </p:nvSpPr>
            <p:spPr bwMode="auto">
              <a:xfrm>
                <a:off x="5147494" y="3213422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 dirty="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s-ES" sz="700" dirty="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 dirty="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4" name="Text Box 93"/>
              <p:cNvSpPr txBox="1">
                <a:spLocks noChangeArrowheads="1"/>
              </p:cNvSpPr>
              <p:nvPr/>
            </p:nvSpPr>
            <p:spPr bwMode="auto">
              <a:xfrm>
                <a:off x="5147494" y="3718247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3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42" name="43 Grupo"/>
            <p:cNvGrpSpPr/>
            <p:nvPr/>
          </p:nvGrpSpPr>
          <p:grpSpPr>
            <a:xfrm rot="19039192">
              <a:off x="5540401" y="1711515"/>
              <a:ext cx="1368152" cy="864121"/>
              <a:chOff x="5292081" y="1772791"/>
              <a:chExt cx="1368152" cy="864121"/>
            </a:xfrm>
          </p:grpSpPr>
          <p:sp>
            <p:nvSpPr>
              <p:cNvPr id="148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49" name="148 CuadroTexto"/>
              <p:cNvSpPr txBox="1">
                <a:spLocks noChangeArrowheads="1"/>
              </p:cNvSpPr>
              <p:nvPr/>
            </p:nvSpPr>
            <p:spPr bwMode="auto">
              <a:xfrm>
                <a:off x="5292083" y="2045833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  <p:grpSp>
          <p:nvGrpSpPr>
            <p:cNvPr id="143" name="44 Grupo"/>
            <p:cNvGrpSpPr/>
            <p:nvPr/>
          </p:nvGrpSpPr>
          <p:grpSpPr>
            <a:xfrm rot="2184651">
              <a:off x="5487003" y="5051489"/>
              <a:ext cx="1368153" cy="864121"/>
              <a:chOff x="5292080" y="1772791"/>
              <a:chExt cx="1368153" cy="864121"/>
            </a:xfrm>
          </p:grpSpPr>
          <p:sp>
            <p:nvSpPr>
              <p:cNvPr id="146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47" name="146 CuadroTexto"/>
              <p:cNvSpPr txBox="1">
                <a:spLocks noChangeArrowheads="1"/>
              </p:cNvSpPr>
              <p:nvPr/>
            </p:nvSpPr>
            <p:spPr bwMode="auto">
              <a:xfrm>
                <a:off x="5292080" y="2045831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</p:grp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-47625" y="404813"/>
            <a:ext cx="919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s-E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Chaining Concepts: </a:t>
            </a:r>
          </a:p>
        </p:txBody>
      </p:sp>
      <p:sp>
        <p:nvSpPr>
          <p:cNvPr id="192540" name="Rectangle 28"/>
          <p:cNvSpPr>
            <a:spLocks noChangeArrowheads="1"/>
          </p:cNvSpPr>
          <p:nvPr/>
        </p:nvSpPr>
        <p:spPr bwMode="auto">
          <a:xfrm>
            <a:off x="7081838" y="0"/>
            <a:ext cx="2062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CCEC overview</a:t>
            </a:r>
          </a:p>
          <a:p>
            <a:pPr>
              <a:defRPr/>
            </a:pPr>
            <a:endParaRPr lang="en-GB" sz="20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1520" y="2420888"/>
            <a:ext cx="1439862" cy="2592387"/>
            <a:chOff x="3107" y="3203"/>
            <a:chExt cx="952" cy="998"/>
          </a:xfrm>
        </p:grpSpPr>
        <p:sp>
          <p:nvSpPr>
            <p:cNvPr id="3113" name="AutoShape 21"/>
            <p:cNvSpPr>
              <a:spLocks noChangeArrowheads="1"/>
            </p:cNvSpPr>
            <p:nvPr/>
          </p:nvSpPr>
          <p:spPr bwMode="auto">
            <a:xfrm>
              <a:off x="3107" y="3203"/>
              <a:ext cx="952" cy="998"/>
            </a:xfrm>
            <a:prstGeom prst="can">
              <a:avLst>
                <a:gd name="adj" fmla="val 26208"/>
              </a:avLst>
            </a:prstGeom>
            <a:solidFill>
              <a:srgbClr val="FF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286" name="Text Box 22"/>
            <p:cNvSpPr txBox="1">
              <a:spLocks noChangeArrowheads="1"/>
            </p:cNvSpPr>
            <p:nvPr/>
          </p:nvSpPr>
          <p:spPr bwMode="auto">
            <a:xfrm>
              <a:off x="3297" y="3203"/>
              <a:ext cx="547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" sz="2000" dirty="0">
                  <a:solidFill>
                    <a:srgbClr val="000099"/>
                  </a:solidFill>
                </a:rPr>
                <a:t>KB</a:t>
              </a:r>
              <a:endParaRPr lang="es-E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6681999" y="1124744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6822809" y="6309320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/>
              <a:t>2</a:t>
            </a:r>
            <a:r>
              <a:rPr lang="es-ES_tradnl" sz="2000" dirty="0" smtClean="0"/>
              <a:t>: 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1 </a:t>
            </a:r>
            <a:r>
              <a:rPr lang="es-ES_tradnl" sz="2000" dirty="0" smtClean="0"/>
              <a:t>٧A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2 </a:t>
            </a:r>
            <a:r>
              <a:rPr lang="es-ES_tradnl" sz="2000" dirty="0" smtClean="0"/>
              <a:t>٧A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3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22907" y="764704"/>
            <a:ext cx="81375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  <a:defRPr/>
            </a:pPr>
            <a:r>
              <a:rPr lang="es-ES" sz="18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Best</a:t>
            </a:r>
            <a:r>
              <a:rPr lang="es-ES" sz="1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local concept and no </a:t>
            </a:r>
            <a:r>
              <a:rPr lang="es-ES" sz="18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Close-World</a:t>
            </a:r>
            <a:r>
              <a:rPr lang="es-ES" sz="1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Assumption</a:t>
            </a:r>
            <a:endParaRPr lang="es-ES" sz="1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4" name="Freeform 56"/>
          <p:cNvSpPr>
            <a:spLocks/>
          </p:cNvSpPr>
          <p:nvPr/>
        </p:nvSpPr>
        <p:spPr bwMode="auto">
          <a:xfrm>
            <a:off x="251520" y="3716585"/>
            <a:ext cx="1439862" cy="144463"/>
          </a:xfrm>
          <a:custGeom>
            <a:avLst/>
            <a:gdLst>
              <a:gd name="T0" fmla="*/ 0 w 907"/>
              <a:gd name="T1" fmla="*/ 0 h 91"/>
              <a:gd name="T2" fmla="*/ 1028223513 w 907"/>
              <a:gd name="T3" fmla="*/ 229335829 h 91"/>
              <a:gd name="T4" fmla="*/ 2147483647 w 907"/>
              <a:gd name="T5" fmla="*/ 0 h 91"/>
              <a:gd name="T6" fmla="*/ 0 60000 65536"/>
              <a:gd name="T7" fmla="*/ 0 60000 65536"/>
              <a:gd name="T8" fmla="*/ 0 60000 65536"/>
              <a:gd name="T9" fmla="*/ 0 w 907"/>
              <a:gd name="T10" fmla="*/ 0 h 91"/>
              <a:gd name="T11" fmla="*/ 907 w 907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91">
                <a:moveTo>
                  <a:pt x="0" y="0"/>
                </a:moveTo>
                <a:cubicBezTo>
                  <a:pt x="128" y="45"/>
                  <a:pt x="257" y="91"/>
                  <a:pt x="408" y="91"/>
                </a:cubicBezTo>
                <a:cubicBezTo>
                  <a:pt x="559" y="91"/>
                  <a:pt x="824" y="15"/>
                  <a:pt x="907" y="0"/>
                </a:cubicBezTo>
              </a:path>
            </a:pathLst>
          </a:custGeom>
          <a:noFill/>
          <a:ln w="381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ES" dirty="0"/>
          </a:p>
        </p:txBody>
      </p:sp>
      <p:graphicFrame>
        <p:nvGraphicFramePr>
          <p:cNvPr id="176187" name="Object 59"/>
          <p:cNvGraphicFramePr>
            <a:graphicFrameLocks noChangeAspect="1"/>
          </p:cNvGraphicFramePr>
          <p:nvPr/>
        </p:nvGraphicFramePr>
        <p:xfrm>
          <a:off x="1307505" y="3050207"/>
          <a:ext cx="369887" cy="450850"/>
        </p:xfrm>
        <a:graphic>
          <a:graphicData uri="http://schemas.openxmlformats.org/presentationml/2006/ole">
            <p:oleObj spid="_x0000_s208898" name="Ecuación" r:id="rId4" imgW="177480" imgH="215640" progId="Equation.3">
              <p:embed/>
            </p:oleObj>
          </a:graphicData>
        </a:graphic>
      </p:graphicFrame>
      <p:graphicFrame>
        <p:nvGraphicFramePr>
          <p:cNvPr id="176188" name="Object 60"/>
          <p:cNvGraphicFramePr>
            <a:graphicFrameLocks noChangeAspect="1"/>
          </p:cNvGraphicFramePr>
          <p:nvPr/>
        </p:nvGraphicFramePr>
        <p:xfrm>
          <a:off x="1294805" y="4058270"/>
          <a:ext cx="396875" cy="450850"/>
        </p:xfrm>
        <a:graphic>
          <a:graphicData uri="http://schemas.openxmlformats.org/presentationml/2006/ole">
            <p:oleObj spid="_x0000_s208899" name="Ecuación" r:id="rId5" imgW="190440" imgH="215640" progId="Equation.3">
              <p:embed/>
            </p:oleObj>
          </a:graphicData>
        </a:graphic>
      </p:graphicFrame>
      <p:sp>
        <p:nvSpPr>
          <p:cNvPr id="45" name="AutoShape 57"/>
          <p:cNvSpPr>
            <a:spLocks/>
          </p:cNvSpPr>
          <p:nvPr/>
        </p:nvSpPr>
        <p:spPr bwMode="auto">
          <a:xfrm>
            <a:off x="1186607" y="2852936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" name="AutoShape 58"/>
          <p:cNvSpPr>
            <a:spLocks/>
          </p:cNvSpPr>
          <p:nvPr/>
        </p:nvSpPr>
        <p:spPr bwMode="auto">
          <a:xfrm>
            <a:off x="1186607" y="3933552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104" name="103 Grupo"/>
          <p:cNvGrpSpPr/>
          <p:nvPr/>
        </p:nvGrpSpPr>
        <p:grpSpPr>
          <a:xfrm>
            <a:off x="2699792" y="1366784"/>
            <a:ext cx="3998929" cy="2298239"/>
            <a:chOff x="251520" y="1711515"/>
            <a:chExt cx="6657033" cy="4204095"/>
          </a:xfrm>
        </p:grpSpPr>
        <p:grpSp>
          <p:nvGrpSpPr>
            <p:cNvPr id="105" name="41 Grupo"/>
            <p:cNvGrpSpPr/>
            <p:nvPr/>
          </p:nvGrpSpPr>
          <p:grpSpPr>
            <a:xfrm>
              <a:off x="251520" y="2420888"/>
              <a:ext cx="6335836" cy="2592759"/>
              <a:chOff x="251520" y="2420888"/>
              <a:chExt cx="6335836" cy="2592759"/>
            </a:xfrm>
          </p:grpSpPr>
          <p:sp>
            <p:nvSpPr>
              <p:cNvPr id="137" name="AutoShape 21"/>
              <p:cNvSpPr>
                <a:spLocks noChangeArrowheads="1"/>
              </p:cNvSpPr>
              <p:nvPr/>
            </p:nvSpPr>
            <p:spPr bwMode="auto">
              <a:xfrm>
                <a:off x="251520" y="2420888"/>
                <a:ext cx="1439862" cy="2592388"/>
              </a:xfrm>
              <a:prstGeom prst="can">
                <a:avLst>
                  <a:gd name="adj" fmla="val 26208"/>
                </a:avLst>
              </a:prstGeom>
              <a:solidFill>
                <a:srgbClr val="FFCC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5" name="AutoShape 62"/>
              <p:cNvSpPr>
                <a:spLocks noChangeArrowheads="1"/>
              </p:cNvSpPr>
              <p:nvPr/>
            </p:nvSpPr>
            <p:spPr bwMode="auto">
              <a:xfrm>
                <a:off x="1690912" y="3213421"/>
                <a:ext cx="936103" cy="1080145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6" name="Text Box 63"/>
              <p:cNvSpPr txBox="1">
                <a:spLocks noChangeArrowheads="1"/>
              </p:cNvSpPr>
              <p:nvPr/>
            </p:nvSpPr>
            <p:spPr bwMode="auto">
              <a:xfrm>
                <a:off x="1546894" y="3502298"/>
                <a:ext cx="1008061" cy="436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endParaRPr lang="es-ES" sz="500" dirty="0"/>
              </a:p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Confidence</a:t>
                </a:r>
                <a:endParaRPr lang="es-ES" sz="500" dirty="0"/>
              </a:p>
            </p:txBody>
          </p:sp>
          <p:sp>
            <p:nvSpPr>
              <p:cNvPr id="117" name="AutoShape 70"/>
              <p:cNvSpPr>
                <a:spLocks noChangeArrowheads="1"/>
              </p:cNvSpPr>
              <p:nvPr/>
            </p:nvSpPr>
            <p:spPr bwMode="auto">
              <a:xfrm>
                <a:off x="3995168" y="3285430"/>
                <a:ext cx="1080120" cy="100813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8" name="Text Box 71"/>
              <p:cNvSpPr txBox="1">
                <a:spLocks noChangeArrowheads="1"/>
              </p:cNvSpPr>
              <p:nvPr/>
            </p:nvSpPr>
            <p:spPr bwMode="auto">
              <a:xfrm>
                <a:off x="4067174" y="3528268"/>
                <a:ext cx="1008063" cy="520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r>
                  <a:rPr lang="es-ES" sz="500" dirty="0">
                    <a:solidFill>
                      <a:schemeClr val="bg1"/>
                    </a:solidFill>
                  </a:rPr>
                  <a:t> </a:t>
                </a:r>
                <a:r>
                  <a:rPr lang="es-ES" sz="500" dirty="0" err="1"/>
                  <a:t>Relat</a:t>
                </a:r>
                <a:r>
                  <a:rPr lang="es-ES" sz="5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Covering</a:t>
                </a:r>
              </a:p>
            </p:txBody>
          </p:sp>
          <p:grpSp>
            <p:nvGrpSpPr>
              <p:cNvPr id="119" name="Group 73"/>
              <p:cNvGrpSpPr>
                <a:grpSpLocks/>
              </p:cNvGrpSpPr>
              <p:nvPr/>
            </p:nvGrpSpPr>
            <p:grpSpPr bwMode="auto">
              <a:xfrm>
                <a:off x="2627015" y="2421259"/>
                <a:ext cx="1476375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35" name="AutoShape 74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3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443" y="3647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 dirty="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20" name="Group 76"/>
              <p:cNvGrpSpPr>
                <a:grpSpLocks/>
              </p:cNvGrpSpPr>
              <p:nvPr/>
            </p:nvGrpSpPr>
            <p:grpSpPr bwMode="auto">
              <a:xfrm>
                <a:off x="5076056" y="2421259"/>
                <a:ext cx="1511300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33" name="AutoShape 77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3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33" y="3612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21" name="Group 100"/>
              <p:cNvGrpSpPr>
                <a:grpSpLocks/>
              </p:cNvGrpSpPr>
              <p:nvPr/>
            </p:nvGrpSpPr>
            <p:grpSpPr bwMode="auto">
              <a:xfrm>
                <a:off x="2627015" y="3213424"/>
                <a:ext cx="1439863" cy="1439863"/>
                <a:chOff x="2200" y="1389"/>
                <a:chExt cx="907" cy="907"/>
              </a:xfrm>
              <a:solidFill>
                <a:srgbClr val="FF00FF"/>
              </a:solidFill>
            </p:grpSpPr>
            <p:sp>
              <p:nvSpPr>
                <p:cNvPr id="129" name="AutoShape 80"/>
                <p:cNvSpPr>
                  <a:spLocks noChangeArrowheads="1"/>
                </p:cNvSpPr>
                <p:nvPr/>
              </p:nvSpPr>
              <p:spPr bwMode="auto">
                <a:xfrm>
                  <a:off x="2200" y="1797"/>
                  <a:ext cx="907" cy="499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3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1979"/>
                  <a:ext cx="544" cy="231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  <p:sp>
              <p:nvSpPr>
                <p:cNvPr id="131" name="AutoShape 82"/>
                <p:cNvSpPr>
                  <a:spLocks noChangeArrowheads="1"/>
                </p:cNvSpPr>
                <p:nvPr/>
              </p:nvSpPr>
              <p:spPr bwMode="auto">
                <a:xfrm>
                  <a:off x="2200" y="1389"/>
                  <a:ext cx="907" cy="227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3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73" y="1435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 dirty="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</p:grpSp>
          <p:sp>
            <p:nvSpPr>
              <p:cNvPr id="122" name="AutoShape 84"/>
              <p:cNvSpPr>
                <a:spLocks noChangeArrowheads="1"/>
              </p:cNvSpPr>
              <p:nvPr/>
            </p:nvSpPr>
            <p:spPr bwMode="auto">
              <a:xfrm>
                <a:off x="5076056" y="40770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3" name="AutoShape 85"/>
              <p:cNvSpPr>
                <a:spLocks noChangeArrowheads="1"/>
              </p:cNvSpPr>
              <p:nvPr/>
            </p:nvSpPr>
            <p:spPr bwMode="auto">
              <a:xfrm>
                <a:off x="5076056" y="32134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4" name="AutoShape 86"/>
              <p:cNvSpPr>
                <a:spLocks noChangeArrowheads="1"/>
              </p:cNvSpPr>
              <p:nvPr/>
            </p:nvSpPr>
            <p:spPr bwMode="auto">
              <a:xfrm>
                <a:off x="5076056" y="4437384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5" name="AutoShape 87"/>
              <p:cNvSpPr>
                <a:spLocks noChangeArrowheads="1"/>
              </p:cNvSpPr>
              <p:nvPr/>
            </p:nvSpPr>
            <p:spPr bwMode="auto">
              <a:xfrm>
                <a:off x="5076056" y="3716659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6" name="Text Box 91"/>
              <p:cNvSpPr txBox="1">
                <a:spLocks noChangeArrowheads="1"/>
              </p:cNvSpPr>
              <p:nvPr/>
            </p:nvSpPr>
            <p:spPr bwMode="auto">
              <a:xfrm>
                <a:off x="5076056" y="4437384"/>
                <a:ext cx="1511300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1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7" name="Text Box 92"/>
              <p:cNvSpPr txBox="1">
                <a:spLocks noChangeArrowheads="1"/>
              </p:cNvSpPr>
              <p:nvPr/>
            </p:nvSpPr>
            <p:spPr bwMode="auto">
              <a:xfrm>
                <a:off x="5147494" y="3213422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 dirty="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s-ES" sz="700" dirty="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 dirty="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8" name="Text Box 93"/>
              <p:cNvSpPr txBox="1">
                <a:spLocks noChangeArrowheads="1"/>
              </p:cNvSpPr>
              <p:nvPr/>
            </p:nvSpPr>
            <p:spPr bwMode="auto">
              <a:xfrm>
                <a:off x="5147494" y="3718247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3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06" name="43 Grupo"/>
            <p:cNvGrpSpPr/>
            <p:nvPr/>
          </p:nvGrpSpPr>
          <p:grpSpPr>
            <a:xfrm rot="19039192">
              <a:off x="5540401" y="1711515"/>
              <a:ext cx="1368152" cy="864121"/>
              <a:chOff x="5292081" y="1772791"/>
              <a:chExt cx="1368152" cy="864121"/>
            </a:xfrm>
          </p:grpSpPr>
          <p:sp>
            <p:nvSpPr>
              <p:cNvPr id="112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3" name="112 CuadroTexto"/>
              <p:cNvSpPr txBox="1">
                <a:spLocks noChangeArrowheads="1"/>
              </p:cNvSpPr>
              <p:nvPr/>
            </p:nvSpPr>
            <p:spPr bwMode="auto">
              <a:xfrm>
                <a:off x="5292083" y="2045833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  <p:grpSp>
          <p:nvGrpSpPr>
            <p:cNvPr id="107" name="44 Grupo"/>
            <p:cNvGrpSpPr/>
            <p:nvPr/>
          </p:nvGrpSpPr>
          <p:grpSpPr>
            <a:xfrm rot="2184651">
              <a:off x="5487003" y="5051489"/>
              <a:ext cx="1368153" cy="864121"/>
              <a:chOff x="5292080" y="1772791"/>
              <a:chExt cx="1368153" cy="864121"/>
            </a:xfrm>
          </p:grpSpPr>
          <p:sp>
            <p:nvSpPr>
              <p:cNvPr id="110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1" name="110 CuadroTexto"/>
              <p:cNvSpPr txBox="1">
                <a:spLocks noChangeArrowheads="1"/>
              </p:cNvSpPr>
              <p:nvPr/>
            </p:nvSpPr>
            <p:spPr bwMode="auto">
              <a:xfrm>
                <a:off x="5292080" y="2045831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</p:grpSp>
      <p:sp>
        <p:nvSpPr>
          <p:cNvPr id="139" name="Text Box 22"/>
          <p:cNvSpPr txBox="1">
            <a:spLocks noChangeArrowheads="1"/>
          </p:cNvSpPr>
          <p:nvPr/>
        </p:nvSpPr>
        <p:spPr bwMode="auto">
          <a:xfrm>
            <a:off x="2915816" y="2276872"/>
            <a:ext cx="498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 dirty="0" smtClean="0">
                <a:solidFill>
                  <a:srgbClr val="000099"/>
                </a:solidFill>
              </a:rPr>
              <a:t>C1</a:t>
            </a:r>
            <a:endParaRPr lang="es-E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3" name="Text Box 22"/>
          <p:cNvSpPr txBox="1">
            <a:spLocks noChangeArrowheads="1"/>
          </p:cNvSpPr>
          <p:nvPr/>
        </p:nvSpPr>
        <p:spPr bwMode="auto">
          <a:xfrm>
            <a:off x="2921534" y="5085184"/>
            <a:ext cx="498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 dirty="0" smtClean="0">
                <a:solidFill>
                  <a:srgbClr val="000099"/>
                </a:solidFill>
              </a:rPr>
              <a:t>C2</a:t>
            </a:r>
            <a:endParaRPr lang="es-E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" name="173 CuadroTexto"/>
          <p:cNvSpPr txBox="1"/>
          <p:nvPr/>
        </p:nvSpPr>
        <p:spPr>
          <a:xfrm>
            <a:off x="6732240" y="3421449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6750801" y="3933056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/>
              <a:t>2</a:t>
            </a:r>
            <a:r>
              <a:rPr lang="es-ES_tradnl" sz="2000" dirty="0" smtClean="0"/>
              <a:t>: 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1 </a:t>
            </a:r>
            <a:r>
              <a:rPr lang="es-ES_tradnl" sz="1800" dirty="0" smtClean="0"/>
              <a:t>^</a:t>
            </a:r>
            <a:r>
              <a:rPr lang="es-ES_tradnl" sz="2000" dirty="0" smtClean="0"/>
              <a:t>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2 </a:t>
            </a:r>
            <a:r>
              <a:rPr lang="es-ES_tradnl" sz="1800" dirty="0"/>
              <a:t>^</a:t>
            </a:r>
            <a:r>
              <a:rPr lang="es-ES_tradnl" sz="2000" dirty="0" smtClean="0"/>
              <a:t>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3</a:t>
            </a:r>
          </a:p>
        </p:txBody>
      </p:sp>
      <p:grpSp>
        <p:nvGrpSpPr>
          <p:cNvPr id="6" name="Group 99"/>
          <p:cNvGrpSpPr>
            <a:grpSpLocks/>
          </p:cNvGrpSpPr>
          <p:nvPr/>
        </p:nvGrpSpPr>
        <p:grpSpPr bwMode="auto">
          <a:xfrm rot="20402443">
            <a:off x="3165013" y="2801688"/>
            <a:ext cx="3384550" cy="2055600"/>
            <a:chOff x="2925" y="3595"/>
            <a:chExt cx="2132" cy="725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103" name="AutoShape 97"/>
            <p:cNvSpPr>
              <a:spLocks noChangeArrowheads="1"/>
            </p:cNvSpPr>
            <p:nvPr/>
          </p:nvSpPr>
          <p:spPr bwMode="auto">
            <a:xfrm>
              <a:off x="2925" y="3595"/>
              <a:ext cx="2132" cy="725"/>
            </a:xfrm>
            <a:prstGeom prst="irregularSeal1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4" name="Text Box 98"/>
            <p:cNvSpPr txBox="1">
              <a:spLocks noChangeArrowheads="1"/>
            </p:cNvSpPr>
            <p:nvPr/>
          </p:nvSpPr>
          <p:spPr bwMode="auto">
            <a:xfrm>
              <a:off x="3621" y="3787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dirty="0" smtClean="0">
                  <a:solidFill>
                    <a:schemeClr val="bg1"/>
                  </a:solidFill>
                </a:rPr>
                <a:t>No CWA</a:t>
              </a:r>
              <a:endParaRPr lang="es-ES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44" grpId="0" animBg="1"/>
      <p:bldP spid="45" grpId="0" animBg="1"/>
      <p:bldP spid="50" grpId="0" animBg="1"/>
      <p:bldP spid="174" grpId="0"/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75 Grupo"/>
          <p:cNvGrpSpPr/>
          <p:nvPr/>
        </p:nvGrpSpPr>
        <p:grpSpPr>
          <a:xfrm>
            <a:off x="706715" y="2639812"/>
            <a:ext cx="2294174" cy="2339149"/>
            <a:chOff x="706715" y="2639812"/>
            <a:chExt cx="2294174" cy="2339149"/>
          </a:xfrm>
        </p:grpSpPr>
        <p:sp>
          <p:nvSpPr>
            <p:cNvPr id="51" name="50 Llamada de flecha cuádruple"/>
            <p:cNvSpPr/>
            <p:nvPr/>
          </p:nvSpPr>
          <p:spPr>
            <a:xfrm rot="18909329">
              <a:off x="706715" y="2639812"/>
              <a:ext cx="2294174" cy="2339149"/>
            </a:xfrm>
            <a:prstGeom prst="quadArrowCallout">
              <a:avLst>
                <a:gd name="adj1" fmla="val 18515"/>
                <a:gd name="adj2" fmla="val 11008"/>
                <a:gd name="adj3" fmla="val 16901"/>
                <a:gd name="adj4" fmla="val 54191"/>
              </a:avLst>
            </a:prstGeom>
            <a:solidFill>
              <a:srgbClr val="FF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9327" name="Text Box 63"/>
            <p:cNvSpPr txBox="1">
              <a:spLocks noChangeArrowheads="1"/>
            </p:cNvSpPr>
            <p:nvPr/>
          </p:nvSpPr>
          <p:spPr bwMode="auto">
            <a:xfrm>
              <a:off x="1619722" y="3501008"/>
              <a:ext cx="100806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200" dirty="0" smtClean="0"/>
                <a:t>Split </a:t>
              </a:r>
              <a:r>
                <a:rPr lang="es-ES" sz="1200" dirty="0" err="1" smtClean="0"/>
                <a:t>by</a:t>
              </a:r>
              <a:endParaRPr lang="es-ES" sz="1200" dirty="0" smtClean="0"/>
            </a:p>
            <a:p>
              <a:pPr algn="ctr">
                <a:spcBef>
                  <a:spcPct val="50000"/>
                </a:spcBef>
              </a:pPr>
              <a:r>
                <a:rPr lang="es-ES_tradnl" sz="1200" dirty="0" err="1" smtClean="0"/>
                <a:t>consequent</a:t>
              </a:r>
              <a:endParaRPr lang="es-ES" sz="1200" dirty="0"/>
            </a:p>
          </p:txBody>
        </p:sp>
      </p:grpSp>
      <p:grpSp>
        <p:nvGrpSpPr>
          <p:cNvPr id="3" name="139 Grupo"/>
          <p:cNvGrpSpPr/>
          <p:nvPr/>
        </p:nvGrpSpPr>
        <p:grpSpPr>
          <a:xfrm>
            <a:off x="2684788" y="4175096"/>
            <a:ext cx="3998929" cy="2298239"/>
            <a:chOff x="251520" y="1711515"/>
            <a:chExt cx="6657033" cy="4204095"/>
          </a:xfrm>
        </p:grpSpPr>
        <p:grpSp>
          <p:nvGrpSpPr>
            <p:cNvPr id="4" name="41 Grupo"/>
            <p:cNvGrpSpPr/>
            <p:nvPr/>
          </p:nvGrpSpPr>
          <p:grpSpPr>
            <a:xfrm>
              <a:off x="251520" y="2420888"/>
              <a:ext cx="6335836" cy="2592759"/>
              <a:chOff x="251520" y="2420888"/>
              <a:chExt cx="6335836" cy="2592759"/>
            </a:xfrm>
          </p:grpSpPr>
          <p:sp>
            <p:nvSpPr>
              <p:cNvPr id="150" name="AutoShape 21"/>
              <p:cNvSpPr>
                <a:spLocks noChangeArrowheads="1"/>
              </p:cNvSpPr>
              <p:nvPr/>
            </p:nvSpPr>
            <p:spPr bwMode="auto">
              <a:xfrm>
                <a:off x="251520" y="2420888"/>
                <a:ext cx="1439862" cy="2592388"/>
              </a:xfrm>
              <a:prstGeom prst="can">
                <a:avLst>
                  <a:gd name="adj" fmla="val 26208"/>
                </a:avLst>
              </a:prstGeom>
              <a:solidFill>
                <a:srgbClr val="FFCC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1" name="AutoShape 62"/>
              <p:cNvSpPr>
                <a:spLocks noChangeArrowheads="1"/>
              </p:cNvSpPr>
              <p:nvPr/>
            </p:nvSpPr>
            <p:spPr bwMode="auto">
              <a:xfrm>
                <a:off x="1690912" y="3213421"/>
                <a:ext cx="936103" cy="1080145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2" name="Text Box 63"/>
              <p:cNvSpPr txBox="1">
                <a:spLocks noChangeArrowheads="1"/>
              </p:cNvSpPr>
              <p:nvPr/>
            </p:nvSpPr>
            <p:spPr bwMode="auto">
              <a:xfrm>
                <a:off x="1546894" y="3502298"/>
                <a:ext cx="1008061" cy="436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endParaRPr lang="es-ES" sz="500" dirty="0"/>
              </a:p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Confidence</a:t>
                </a:r>
                <a:endParaRPr lang="es-ES" sz="500" dirty="0"/>
              </a:p>
            </p:txBody>
          </p:sp>
          <p:sp>
            <p:nvSpPr>
              <p:cNvPr id="153" name="AutoShape 70"/>
              <p:cNvSpPr>
                <a:spLocks noChangeArrowheads="1"/>
              </p:cNvSpPr>
              <p:nvPr/>
            </p:nvSpPr>
            <p:spPr bwMode="auto">
              <a:xfrm>
                <a:off x="3995168" y="3285430"/>
                <a:ext cx="1080120" cy="100813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4" name="Text Box 71"/>
              <p:cNvSpPr txBox="1">
                <a:spLocks noChangeArrowheads="1"/>
              </p:cNvSpPr>
              <p:nvPr/>
            </p:nvSpPr>
            <p:spPr bwMode="auto">
              <a:xfrm>
                <a:off x="4067174" y="3528268"/>
                <a:ext cx="1008063" cy="520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r>
                  <a:rPr lang="es-ES" sz="500" dirty="0">
                    <a:solidFill>
                      <a:schemeClr val="bg1"/>
                    </a:solidFill>
                  </a:rPr>
                  <a:t> </a:t>
                </a:r>
                <a:r>
                  <a:rPr lang="es-ES" sz="500" dirty="0" err="1"/>
                  <a:t>Relat</a:t>
                </a:r>
                <a:r>
                  <a:rPr lang="es-ES" sz="5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Covering</a:t>
                </a:r>
              </a:p>
            </p:txBody>
          </p:sp>
          <p:grpSp>
            <p:nvGrpSpPr>
              <p:cNvPr id="5" name="Group 73"/>
              <p:cNvGrpSpPr>
                <a:grpSpLocks/>
              </p:cNvGrpSpPr>
              <p:nvPr/>
            </p:nvGrpSpPr>
            <p:grpSpPr bwMode="auto">
              <a:xfrm>
                <a:off x="2627015" y="2421259"/>
                <a:ext cx="1476375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71" name="AutoShape 74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7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443" y="3647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 dirty="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5076056" y="2421259"/>
                <a:ext cx="1511300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69" name="AutoShape 77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33" y="3612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7" name="Group 100"/>
              <p:cNvGrpSpPr>
                <a:grpSpLocks/>
              </p:cNvGrpSpPr>
              <p:nvPr/>
            </p:nvGrpSpPr>
            <p:grpSpPr bwMode="auto">
              <a:xfrm>
                <a:off x="2627015" y="3213424"/>
                <a:ext cx="1439863" cy="1439863"/>
                <a:chOff x="2200" y="1389"/>
                <a:chExt cx="907" cy="907"/>
              </a:xfrm>
              <a:solidFill>
                <a:srgbClr val="FF00FF"/>
              </a:solidFill>
            </p:grpSpPr>
            <p:sp>
              <p:nvSpPr>
                <p:cNvPr id="165" name="AutoShape 80"/>
                <p:cNvSpPr>
                  <a:spLocks noChangeArrowheads="1"/>
                </p:cNvSpPr>
                <p:nvPr/>
              </p:nvSpPr>
              <p:spPr bwMode="auto">
                <a:xfrm>
                  <a:off x="2200" y="1797"/>
                  <a:ext cx="907" cy="499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6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1979"/>
                  <a:ext cx="544" cy="231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  <p:sp>
              <p:nvSpPr>
                <p:cNvPr id="167" name="AutoShape 82"/>
                <p:cNvSpPr>
                  <a:spLocks noChangeArrowheads="1"/>
                </p:cNvSpPr>
                <p:nvPr/>
              </p:nvSpPr>
              <p:spPr bwMode="auto">
                <a:xfrm>
                  <a:off x="2200" y="1389"/>
                  <a:ext cx="907" cy="227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68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73" y="1435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 dirty="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</p:grpSp>
          <p:sp>
            <p:nvSpPr>
              <p:cNvPr id="158" name="AutoShape 84"/>
              <p:cNvSpPr>
                <a:spLocks noChangeArrowheads="1"/>
              </p:cNvSpPr>
              <p:nvPr/>
            </p:nvSpPr>
            <p:spPr bwMode="auto">
              <a:xfrm>
                <a:off x="5076056" y="40770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9" name="AutoShape 85"/>
              <p:cNvSpPr>
                <a:spLocks noChangeArrowheads="1"/>
              </p:cNvSpPr>
              <p:nvPr/>
            </p:nvSpPr>
            <p:spPr bwMode="auto">
              <a:xfrm>
                <a:off x="5076056" y="32134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0" name="AutoShape 86"/>
              <p:cNvSpPr>
                <a:spLocks noChangeArrowheads="1"/>
              </p:cNvSpPr>
              <p:nvPr/>
            </p:nvSpPr>
            <p:spPr bwMode="auto">
              <a:xfrm>
                <a:off x="5076056" y="4437384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1" name="AutoShape 87"/>
              <p:cNvSpPr>
                <a:spLocks noChangeArrowheads="1"/>
              </p:cNvSpPr>
              <p:nvPr/>
            </p:nvSpPr>
            <p:spPr bwMode="auto">
              <a:xfrm>
                <a:off x="5076056" y="3716659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2" name="Text Box 91"/>
              <p:cNvSpPr txBox="1">
                <a:spLocks noChangeArrowheads="1"/>
              </p:cNvSpPr>
              <p:nvPr/>
            </p:nvSpPr>
            <p:spPr bwMode="auto">
              <a:xfrm>
                <a:off x="5076056" y="4437384"/>
                <a:ext cx="1511300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1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3" name="Text Box 92"/>
              <p:cNvSpPr txBox="1">
                <a:spLocks noChangeArrowheads="1"/>
              </p:cNvSpPr>
              <p:nvPr/>
            </p:nvSpPr>
            <p:spPr bwMode="auto">
              <a:xfrm>
                <a:off x="5147494" y="3213422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 dirty="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s-ES" sz="700" dirty="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 dirty="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4" name="Text Box 93"/>
              <p:cNvSpPr txBox="1">
                <a:spLocks noChangeArrowheads="1"/>
              </p:cNvSpPr>
              <p:nvPr/>
            </p:nvSpPr>
            <p:spPr bwMode="auto">
              <a:xfrm>
                <a:off x="5147494" y="3718247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3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8" name="43 Grupo"/>
            <p:cNvGrpSpPr/>
            <p:nvPr/>
          </p:nvGrpSpPr>
          <p:grpSpPr>
            <a:xfrm rot="19039192">
              <a:off x="5540401" y="1711515"/>
              <a:ext cx="1368152" cy="864121"/>
              <a:chOff x="5292081" y="1772791"/>
              <a:chExt cx="1368152" cy="864121"/>
            </a:xfrm>
          </p:grpSpPr>
          <p:sp>
            <p:nvSpPr>
              <p:cNvPr id="148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49" name="148 CuadroTexto"/>
              <p:cNvSpPr txBox="1">
                <a:spLocks noChangeArrowheads="1"/>
              </p:cNvSpPr>
              <p:nvPr/>
            </p:nvSpPr>
            <p:spPr bwMode="auto">
              <a:xfrm>
                <a:off x="5292083" y="2045833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  <p:grpSp>
          <p:nvGrpSpPr>
            <p:cNvPr id="9" name="44 Grupo"/>
            <p:cNvGrpSpPr/>
            <p:nvPr/>
          </p:nvGrpSpPr>
          <p:grpSpPr>
            <a:xfrm rot="2184651">
              <a:off x="5487003" y="5051489"/>
              <a:ext cx="1368153" cy="864121"/>
              <a:chOff x="5292080" y="1772791"/>
              <a:chExt cx="1368153" cy="864121"/>
            </a:xfrm>
          </p:grpSpPr>
          <p:sp>
            <p:nvSpPr>
              <p:cNvPr id="146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47" name="146 CuadroTexto"/>
              <p:cNvSpPr txBox="1">
                <a:spLocks noChangeArrowheads="1"/>
              </p:cNvSpPr>
              <p:nvPr/>
            </p:nvSpPr>
            <p:spPr bwMode="auto">
              <a:xfrm>
                <a:off x="5292080" y="2045831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</p:grp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-47625" y="404813"/>
            <a:ext cx="919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s-E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Chaining Concepts: </a:t>
            </a:r>
          </a:p>
        </p:txBody>
      </p:sp>
      <p:sp>
        <p:nvSpPr>
          <p:cNvPr id="192540" name="Rectangle 28"/>
          <p:cNvSpPr>
            <a:spLocks noChangeArrowheads="1"/>
          </p:cNvSpPr>
          <p:nvPr/>
        </p:nvSpPr>
        <p:spPr bwMode="auto">
          <a:xfrm>
            <a:off x="7081838" y="0"/>
            <a:ext cx="2062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CCEC overview</a:t>
            </a:r>
          </a:p>
          <a:p>
            <a:pPr>
              <a:defRPr/>
            </a:pPr>
            <a:endParaRPr lang="en-GB" sz="20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51520" y="2420888"/>
            <a:ext cx="1439862" cy="2592387"/>
            <a:chOff x="3107" y="3203"/>
            <a:chExt cx="952" cy="998"/>
          </a:xfrm>
        </p:grpSpPr>
        <p:sp>
          <p:nvSpPr>
            <p:cNvPr id="3113" name="AutoShape 21"/>
            <p:cNvSpPr>
              <a:spLocks noChangeArrowheads="1"/>
            </p:cNvSpPr>
            <p:nvPr/>
          </p:nvSpPr>
          <p:spPr bwMode="auto">
            <a:xfrm>
              <a:off x="3107" y="3203"/>
              <a:ext cx="952" cy="998"/>
            </a:xfrm>
            <a:prstGeom prst="can">
              <a:avLst>
                <a:gd name="adj" fmla="val 26208"/>
              </a:avLst>
            </a:prstGeom>
            <a:solidFill>
              <a:srgbClr val="FF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286" name="Text Box 22"/>
            <p:cNvSpPr txBox="1">
              <a:spLocks noChangeArrowheads="1"/>
            </p:cNvSpPr>
            <p:nvPr/>
          </p:nvSpPr>
          <p:spPr bwMode="auto">
            <a:xfrm>
              <a:off x="3297" y="3203"/>
              <a:ext cx="547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" sz="2000" dirty="0">
                  <a:solidFill>
                    <a:srgbClr val="000099"/>
                  </a:solidFill>
                </a:rPr>
                <a:t>KB</a:t>
              </a:r>
              <a:endParaRPr lang="es-E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6588224" y="1124744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 </a:t>
            </a:r>
            <a:r>
              <a:rPr lang="es-ES_tradnl" sz="2000" dirty="0" smtClean="0"/>
              <a:t>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 smtClean="0">
                <a:solidFill>
                  <a:srgbClr val="FF99CC"/>
                </a:solidFill>
              </a:rPr>
              <a:t>2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6588224" y="6309320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/>
              <a:t>2</a:t>
            </a:r>
            <a:r>
              <a:rPr lang="es-ES_tradnl" sz="2000" dirty="0" smtClean="0"/>
              <a:t>: 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1 </a:t>
            </a:r>
            <a:r>
              <a:rPr lang="es-ES_tradnl" sz="2000" dirty="0" smtClean="0"/>
              <a:t>٧A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2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3</a:t>
            </a:r>
            <a:r>
              <a:rPr lang="es-ES_tradnl" sz="2000" dirty="0" smtClean="0"/>
              <a:t> 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>
                <a:solidFill>
                  <a:srgbClr val="FF99CC"/>
                </a:solidFill>
              </a:rPr>
              <a:t>1</a:t>
            </a:r>
            <a:endParaRPr lang="es-ES_tradnl" sz="2000" baseline="30000" dirty="0" smtClean="0"/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22907" y="764704"/>
            <a:ext cx="81375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  <a:defRPr/>
            </a:pPr>
            <a:r>
              <a:rPr lang="es-ES" sz="18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Best</a:t>
            </a:r>
            <a:r>
              <a:rPr lang="es-ES" sz="1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local concept and </a:t>
            </a:r>
            <a:r>
              <a:rPr lang="es-E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Close-World</a:t>
            </a:r>
            <a:r>
              <a:rPr lang="es-E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Assumption</a:t>
            </a:r>
            <a:endParaRPr lang="es-ES" sz="1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4" name="Freeform 56"/>
          <p:cNvSpPr>
            <a:spLocks/>
          </p:cNvSpPr>
          <p:nvPr/>
        </p:nvSpPr>
        <p:spPr bwMode="auto">
          <a:xfrm>
            <a:off x="251520" y="3716585"/>
            <a:ext cx="1439862" cy="144463"/>
          </a:xfrm>
          <a:custGeom>
            <a:avLst/>
            <a:gdLst>
              <a:gd name="T0" fmla="*/ 0 w 907"/>
              <a:gd name="T1" fmla="*/ 0 h 91"/>
              <a:gd name="T2" fmla="*/ 1028223513 w 907"/>
              <a:gd name="T3" fmla="*/ 229335829 h 91"/>
              <a:gd name="T4" fmla="*/ 2147483647 w 907"/>
              <a:gd name="T5" fmla="*/ 0 h 91"/>
              <a:gd name="T6" fmla="*/ 0 60000 65536"/>
              <a:gd name="T7" fmla="*/ 0 60000 65536"/>
              <a:gd name="T8" fmla="*/ 0 60000 65536"/>
              <a:gd name="T9" fmla="*/ 0 w 907"/>
              <a:gd name="T10" fmla="*/ 0 h 91"/>
              <a:gd name="T11" fmla="*/ 907 w 907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91">
                <a:moveTo>
                  <a:pt x="0" y="0"/>
                </a:moveTo>
                <a:cubicBezTo>
                  <a:pt x="128" y="45"/>
                  <a:pt x="257" y="91"/>
                  <a:pt x="408" y="91"/>
                </a:cubicBezTo>
                <a:cubicBezTo>
                  <a:pt x="559" y="91"/>
                  <a:pt x="824" y="15"/>
                  <a:pt x="907" y="0"/>
                </a:cubicBezTo>
              </a:path>
            </a:pathLst>
          </a:custGeom>
          <a:noFill/>
          <a:ln w="381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ES" dirty="0"/>
          </a:p>
        </p:txBody>
      </p:sp>
      <p:graphicFrame>
        <p:nvGraphicFramePr>
          <p:cNvPr id="176187" name="Object 59"/>
          <p:cNvGraphicFramePr>
            <a:graphicFrameLocks noChangeAspect="1"/>
          </p:cNvGraphicFramePr>
          <p:nvPr/>
        </p:nvGraphicFramePr>
        <p:xfrm>
          <a:off x="1307505" y="3050207"/>
          <a:ext cx="369887" cy="450850"/>
        </p:xfrm>
        <a:graphic>
          <a:graphicData uri="http://schemas.openxmlformats.org/presentationml/2006/ole">
            <p:oleObj spid="_x0000_s209922" name="Ecuación" r:id="rId4" imgW="177480" imgH="215640" progId="Equation.3">
              <p:embed/>
            </p:oleObj>
          </a:graphicData>
        </a:graphic>
      </p:graphicFrame>
      <p:graphicFrame>
        <p:nvGraphicFramePr>
          <p:cNvPr id="176188" name="Object 60"/>
          <p:cNvGraphicFramePr>
            <a:graphicFrameLocks noChangeAspect="1"/>
          </p:cNvGraphicFramePr>
          <p:nvPr/>
        </p:nvGraphicFramePr>
        <p:xfrm>
          <a:off x="1294805" y="4058270"/>
          <a:ext cx="396875" cy="450850"/>
        </p:xfrm>
        <a:graphic>
          <a:graphicData uri="http://schemas.openxmlformats.org/presentationml/2006/ole">
            <p:oleObj spid="_x0000_s209923" name="Ecuación" r:id="rId5" imgW="190440" imgH="215640" progId="Equation.3">
              <p:embed/>
            </p:oleObj>
          </a:graphicData>
        </a:graphic>
      </p:graphicFrame>
      <p:sp>
        <p:nvSpPr>
          <p:cNvPr id="45" name="AutoShape 57"/>
          <p:cNvSpPr>
            <a:spLocks/>
          </p:cNvSpPr>
          <p:nvPr/>
        </p:nvSpPr>
        <p:spPr bwMode="auto">
          <a:xfrm>
            <a:off x="1186607" y="2852936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" name="AutoShape 58"/>
          <p:cNvSpPr>
            <a:spLocks/>
          </p:cNvSpPr>
          <p:nvPr/>
        </p:nvSpPr>
        <p:spPr bwMode="auto">
          <a:xfrm>
            <a:off x="1186607" y="3933552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11" name="103 Grupo"/>
          <p:cNvGrpSpPr/>
          <p:nvPr/>
        </p:nvGrpSpPr>
        <p:grpSpPr>
          <a:xfrm>
            <a:off x="2699792" y="1366784"/>
            <a:ext cx="3998929" cy="2298239"/>
            <a:chOff x="251520" y="1711515"/>
            <a:chExt cx="6657033" cy="4204095"/>
          </a:xfrm>
        </p:grpSpPr>
        <p:grpSp>
          <p:nvGrpSpPr>
            <p:cNvPr id="12" name="41 Grupo"/>
            <p:cNvGrpSpPr/>
            <p:nvPr/>
          </p:nvGrpSpPr>
          <p:grpSpPr>
            <a:xfrm>
              <a:off x="251520" y="2420888"/>
              <a:ext cx="6335836" cy="2592759"/>
              <a:chOff x="251520" y="2420888"/>
              <a:chExt cx="6335836" cy="2592759"/>
            </a:xfrm>
          </p:grpSpPr>
          <p:sp>
            <p:nvSpPr>
              <p:cNvPr id="137" name="AutoShape 21"/>
              <p:cNvSpPr>
                <a:spLocks noChangeArrowheads="1"/>
              </p:cNvSpPr>
              <p:nvPr/>
            </p:nvSpPr>
            <p:spPr bwMode="auto">
              <a:xfrm>
                <a:off x="251520" y="2420888"/>
                <a:ext cx="1439862" cy="2592388"/>
              </a:xfrm>
              <a:prstGeom prst="can">
                <a:avLst>
                  <a:gd name="adj" fmla="val 26208"/>
                </a:avLst>
              </a:prstGeom>
              <a:solidFill>
                <a:srgbClr val="FFCC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5" name="AutoShape 62"/>
              <p:cNvSpPr>
                <a:spLocks noChangeArrowheads="1"/>
              </p:cNvSpPr>
              <p:nvPr/>
            </p:nvSpPr>
            <p:spPr bwMode="auto">
              <a:xfrm>
                <a:off x="1690912" y="3213421"/>
                <a:ext cx="936103" cy="1080145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6" name="Text Box 63"/>
              <p:cNvSpPr txBox="1">
                <a:spLocks noChangeArrowheads="1"/>
              </p:cNvSpPr>
              <p:nvPr/>
            </p:nvSpPr>
            <p:spPr bwMode="auto">
              <a:xfrm>
                <a:off x="1546894" y="3502298"/>
                <a:ext cx="1008061" cy="436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endParaRPr lang="es-ES" sz="500" dirty="0"/>
              </a:p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Confidence</a:t>
                </a:r>
                <a:endParaRPr lang="es-ES" sz="500" dirty="0"/>
              </a:p>
            </p:txBody>
          </p:sp>
          <p:sp>
            <p:nvSpPr>
              <p:cNvPr id="117" name="AutoShape 70"/>
              <p:cNvSpPr>
                <a:spLocks noChangeArrowheads="1"/>
              </p:cNvSpPr>
              <p:nvPr/>
            </p:nvSpPr>
            <p:spPr bwMode="auto">
              <a:xfrm>
                <a:off x="3995168" y="3285430"/>
                <a:ext cx="1080120" cy="100813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8" name="Text Box 71"/>
              <p:cNvSpPr txBox="1">
                <a:spLocks noChangeArrowheads="1"/>
              </p:cNvSpPr>
              <p:nvPr/>
            </p:nvSpPr>
            <p:spPr bwMode="auto">
              <a:xfrm>
                <a:off x="4067174" y="3528268"/>
                <a:ext cx="1008063" cy="520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r>
                  <a:rPr lang="es-ES" sz="500" dirty="0">
                    <a:solidFill>
                      <a:schemeClr val="bg1"/>
                    </a:solidFill>
                  </a:rPr>
                  <a:t> </a:t>
                </a:r>
                <a:r>
                  <a:rPr lang="es-ES" sz="500" dirty="0" err="1"/>
                  <a:t>Relat</a:t>
                </a:r>
                <a:r>
                  <a:rPr lang="es-ES" sz="5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Covering</a:t>
                </a:r>
              </a:p>
            </p:txBody>
          </p:sp>
          <p:grpSp>
            <p:nvGrpSpPr>
              <p:cNvPr id="13" name="Group 73"/>
              <p:cNvGrpSpPr>
                <a:grpSpLocks/>
              </p:cNvGrpSpPr>
              <p:nvPr/>
            </p:nvGrpSpPr>
            <p:grpSpPr bwMode="auto">
              <a:xfrm>
                <a:off x="2627015" y="2421259"/>
                <a:ext cx="1476375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35" name="AutoShape 74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3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443" y="3647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 dirty="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4" name="Group 76"/>
              <p:cNvGrpSpPr>
                <a:grpSpLocks/>
              </p:cNvGrpSpPr>
              <p:nvPr/>
            </p:nvGrpSpPr>
            <p:grpSpPr bwMode="auto">
              <a:xfrm>
                <a:off x="5076056" y="2421259"/>
                <a:ext cx="1511300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33" name="AutoShape 77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3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33" y="3612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5" name="Group 100"/>
              <p:cNvGrpSpPr>
                <a:grpSpLocks/>
              </p:cNvGrpSpPr>
              <p:nvPr/>
            </p:nvGrpSpPr>
            <p:grpSpPr bwMode="auto">
              <a:xfrm>
                <a:off x="2627015" y="3213424"/>
                <a:ext cx="1439863" cy="1439863"/>
                <a:chOff x="2200" y="1389"/>
                <a:chExt cx="907" cy="907"/>
              </a:xfrm>
              <a:solidFill>
                <a:srgbClr val="FF00FF"/>
              </a:solidFill>
            </p:grpSpPr>
            <p:sp>
              <p:nvSpPr>
                <p:cNvPr id="129" name="AutoShape 80"/>
                <p:cNvSpPr>
                  <a:spLocks noChangeArrowheads="1"/>
                </p:cNvSpPr>
                <p:nvPr/>
              </p:nvSpPr>
              <p:spPr bwMode="auto">
                <a:xfrm>
                  <a:off x="2200" y="1797"/>
                  <a:ext cx="907" cy="499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3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1979"/>
                  <a:ext cx="544" cy="231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  <p:sp>
              <p:nvSpPr>
                <p:cNvPr id="131" name="AutoShape 82"/>
                <p:cNvSpPr>
                  <a:spLocks noChangeArrowheads="1"/>
                </p:cNvSpPr>
                <p:nvPr/>
              </p:nvSpPr>
              <p:spPr bwMode="auto">
                <a:xfrm>
                  <a:off x="2200" y="1389"/>
                  <a:ext cx="907" cy="227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3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73" y="1435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 dirty="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</p:grpSp>
          <p:sp>
            <p:nvSpPr>
              <p:cNvPr id="122" name="AutoShape 84"/>
              <p:cNvSpPr>
                <a:spLocks noChangeArrowheads="1"/>
              </p:cNvSpPr>
              <p:nvPr/>
            </p:nvSpPr>
            <p:spPr bwMode="auto">
              <a:xfrm>
                <a:off x="5076056" y="40770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3" name="AutoShape 85"/>
              <p:cNvSpPr>
                <a:spLocks noChangeArrowheads="1"/>
              </p:cNvSpPr>
              <p:nvPr/>
            </p:nvSpPr>
            <p:spPr bwMode="auto">
              <a:xfrm>
                <a:off x="5076056" y="32134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4" name="AutoShape 86"/>
              <p:cNvSpPr>
                <a:spLocks noChangeArrowheads="1"/>
              </p:cNvSpPr>
              <p:nvPr/>
            </p:nvSpPr>
            <p:spPr bwMode="auto">
              <a:xfrm>
                <a:off x="5076056" y="4437384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5" name="AutoShape 87"/>
              <p:cNvSpPr>
                <a:spLocks noChangeArrowheads="1"/>
              </p:cNvSpPr>
              <p:nvPr/>
            </p:nvSpPr>
            <p:spPr bwMode="auto">
              <a:xfrm>
                <a:off x="5076056" y="3716659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6" name="Text Box 91"/>
              <p:cNvSpPr txBox="1">
                <a:spLocks noChangeArrowheads="1"/>
              </p:cNvSpPr>
              <p:nvPr/>
            </p:nvSpPr>
            <p:spPr bwMode="auto">
              <a:xfrm>
                <a:off x="5076056" y="4437384"/>
                <a:ext cx="1511300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1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7" name="Text Box 92"/>
              <p:cNvSpPr txBox="1">
                <a:spLocks noChangeArrowheads="1"/>
              </p:cNvSpPr>
              <p:nvPr/>
            </p:nvSpPr>
            <p:spPr bwMode="auto">
              <a:xfrm>
                <a:off x="5147494" y="3213422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 dirty="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s-ES" sz="700" dirty="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 dirty="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8" name="Text Box 93"/>
              <p:cNvSpPr txBox="1">
                <a:spLocks noChangeArrowheads="1"/>
              </p:cNvSpPr>
              <p:nvPr/>
            </p:nvSpPr>
            <p:spPr bwMode="auto">
              <a:xfrm>
                <a:off x="5147494" y="3718247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3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6" name="43 Grupo"/>
            <p:cNvGrpSpPr/>
            <p:nvPr/>
          </p:nvGrpSpPr>
          <p:grpSpPr>
            <a:xfrm rot="19039192">
              <a:off x="5540401" y="1711515"/>
              <a:ext cx="1368152" cy="864121"/>
              <a:chOff x="5292081" y="1772791"/>
              <a:chExt cx="1368152" cy="864121"/>
            </a:xfrm>
          </p:grpSpPr>
          <p:sp>
            <p:nvSpPr>
              <p:cNvPr id="112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3" name="112 CuadroTexto"/>
              <p:cNvSpPr txBox="1">
                <a:spLocks noChangeArrowheads="1"/>
              </p:cNvSpPr>
              <p:nvPr/>
            </p:nvSpPr>
            <p:spPr bwMode="auto">
              <a:xfrm>
                <a:off x="5292083" y="2045833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  <p:grpSp>
          <p:nvGrpSpPr>
            <p:cNvPr id="17" name="44 Grupo"/>
            <p:cNvGrpSpPr/>
            <p:nvPr/>
          </p:nvGrpSpPr>
          <p:grpSpPr>
            <a:xfrm rot="2184651">
              <a:off x="5487003" y="5051489"/>
              <a:ext cx="1368153" cy="864121"/>
              <a:chOff x="5292080" y="1772791"/>
              <a:chExt cx="1368153" cy="864121"/>
            </a:xfrm>
          </p:grpSpPr>
          <p:sp>
            <p:nvSpPr>
              <p:cNvPr id="110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1" name="110 CuadroTexto"/>
              <p:cNvSpPr txBox="1">
                <a:spLocks noChangeArrowheads="1"/>
              </p:cNvSpPr>
              <p:nvPr/>
            </p:nvSpPr>
            <p:spPr bwMode="auto">
              <a:xfrm>
                <a:off x="5292080" y="2045831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</p:grpSp>
      <p:sp>
        <p:nvSpPr>
          <p:cNvPr id="139" name="Text Box 22"/>
          <p:cNvSpPr txBox="1">
            <a:spLocks noChangeArrowheads="1"/>
          </p:cNvSpPr>
          <p:nvPr/>
        </p:nvSpPr>
        <p:spPr bwMode="auto">
          <a:xfrm>
            <a:off x="2915816" y="2276872"/>
            <a:ext cx="498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 dirty="0" smtClean="0">
                <a:solidFill>
                  <a:srgbClr val="000099"/>
                </a:solidFill>
              </a:rPr>
              <a:t>C1</a:t>
            </a:r>
            <a:endParaRPr lang="es-E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3" name="Text Box 22"/>
          <p:cNvSpPr txBox="1">
            <a:spLocks noChangeArrowheads="1"/>
          </p:cNvSpPr>
          <p:nvPr/>
        </p:nvSpPr>
        <p:spPr bwMode="auto">
          <a:xfrm>
            <a:off x="2921534" y="5085184"/>
            <a:ext cx="498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 dirty="0" smtClean="0">
                <a:solidFill>
                  <a:srgbClr val="000099"/>
                </a:solidFill>
              </a:rPr>
              <a:t>C2</a:t>
            </a:r>
            <a:endParaRPr lang="es-E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" name="173 CuadroTexto"/>
          <p:cNvSpPr txBox="1"/>
          <p:nvPr/>
        </p:nvSpPr>
        <p:spPr>
          <a:xfrm>
            <a:off x="6660232" y="3421449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</a:t>
            </a:r>
            <a:r>
              <a:rPr lang="es-ES_tradnl" sz="2000" dirty="0" smtClean="0"/>
              <a:t> 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 smtClean="0">
                <a:solidFill>
                  <a:srgbClr val="FF99CC"/>
                </a:solidFill>
              </a:rPr>
              <a:t>2</a:t>
            </a:r>
            <a:endParaRPr lang="es-ES_tradnl" sz="2000" baseline="300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6588224" y="3933056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/>
              <a:t>2</a:t>
            </a:r>
            <a:r>
              <a:rPr lang="es-ES_tradnl" sz="2000" dirty="0" smtClean="0"/>
              <a:t>: 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1 </a:t>
            </a:r>
            <a:r>
              <a:rPr lang="es-ES_tradnl" sz="1800" dirty="0" smtClean="0"/>
              <a:t>^</a:t>
            </a:r>
            <a:r>
              <a:rPr lang="es-ES_tradnl" sz="2000" dirty="0" smtClean="0"/>
              <a:t>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2 </a:t>
            </a:r>
            <a:r>
              <a:rPr lang="es-ES_tradnl" sz="1800" dirty="0"/>
              <a:t>^</a:t>
            </a:r>
            <a:r>
              <a:rPr lang="es-ES_tradnl" sz="2000" dirty="0" smtClean="0"/>
              <a:t>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3</a:t>
            </a:r>
            <a:r>
              <a:rPr lang="es-ES_tradnl" sz="2000" dirty="0" smtClean="0"/>
              <a:t> 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>
                <a:solidFill>
                  <a:srgbClr val="FF99CC"/>
                </a:solidFill>
              </a:rPr>
              <a:t>1</a:t>
            </a:r>
            <a:endParaRPr lang="es-ES_tradnl" sz="2000" baseline="30000" dirty="0" smtClean="0"/>
          </a:p>
        </p:txBody>
      </p:sp>
      <p:grpSp>
        <p:nvGrpSpPr>
          <p:cNvPr id="18" name="Group 99"/>
          <p:cNvGrpSpPr>
            <a:grpSpLocks/>
          </p:cNvGrpSpPr>
          <p:nvPr/>
        </p:nvGrpSpPr>
        <p:grpSpPr bwMode="auto">
          <a:xfrm rot="20402443">
            <a:off x="3165013" y="2801688"/>
            <a:ext cx="3384550" cy="2055600"/>
            <a:chOff x="2925" y="3595"/>
            <a:chExt cx="2132" cy="725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103" name="AutoShape 97"/>
            <p:cNvSpPr>
              <a:spLocks noChangeArrowheads="1"/>
            </p:cNvSpPr>
            <p:nvPr/>
          </p:nvSpPr>
          <p:spPr bwMode="auto">
            <a:xfrm>
              <a:off x="2925" y="3595"/>
              <a:ext cx="2132" cy="725"/>
            </a:xfrm>
            <a:prstGeom prst="irregularSeal1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4" name="Text Box 98"/>
            <p:cNvSpPr txBox="1">
              <a:spLocks noChangeArrowheads="1"/>
            </p:cNvSpPr>
            <p:nvPr/>
          </p:nvSpPr>
          <p:spPr bwMode="auto">
            <a:xfrm>
              <a:off x="3621" y="3841"/>
              <a:ext cx="680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dirty="0" smtClean="0">
                  <a:solidFill>
                    <a:schemeClr val="bg1"/>
                  </a:solidFill>
                </a:rPr>
                <a:t>CWA</a:t>
              </a:r>
              <a:endParaRPr lang="es-ES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44" grpId="0" animBg="1"/>
      <p:bldP spid="45" grpId="0" animBg="1"/>
      <p:bldP spid="50" grpId="0" animBg="1"/>
      <p:bldP spid="174" grpId="0"/>
      <p:bldP spid="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90 Llamada ovalada"/>
          <p:cNvSpPr/>
          <p:nvPr/>
        </p:nvSpPr>
        <p:spPr>
          <a:xfrm>
            <a:off x="8568952" y="6237312"/>
            <a:ext cx="539552" cy="504056"/>
          </a:xfrm>
          <a:prstGeom prst="wedgeEllipseCallout">
            <a:avLst>
              <a:gd name="adj1" fmla="val -93465"/>
              <a:gd name="adj2" fmla="val -165068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Llamada ovalada"/>
          <p:cNvSpPr/>
          <p:nvPr/>
        </p:nvSpPr>
        <p:spPr>
          <a:xfrm>
            <a:off x="8604448" y="3933056"/>
            <a:ext cx="539552" cy="504056"/>
          </a:xfrm>
          <a:prstGeom prst="wedgeEllipseCallout">
            <a:avLst>
              <a:gd name="adj1" fmla="val -117676"/>
              <a:gd name="adj2" fmla="val 102726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88 Llamada ovalada"/>
          <p:cNvSpPr/>
          <p:nvPr/>
        </p:nvSpPr>
        <p:spPr>
          <a:xfrm>
            <a:off x="8604448" y="3284984"/>
            <a:ext cx="539552" cy="648072"/>
          </a:xfrm>
          <a:prstGeom prst="wedgeEllipseCallout">
            <a:avLst>
              <a:gd name="adj1" fmla="val -117676"/>
              <a:gd name="adj2" fmla="val -132754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87 Llamada ovalada"/>
          <p:cNvSpPr/>
          <p:nvPr/>
        </p:nvSpPr>
        <p:spPr>
          <a:xfrm>
            <a:off x="8604448" y="980728"/>
            <a:ext cx="539552" cy="648072"/>
          </a:xfrm>
          <a:prstGeom prst="wedgeEllipseCallout">
            <a:avLst>
              <a:gd name="adj1" fmla="val -112296"/>
              <a:gd name="adj2" fmla="val 111364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175 Grupo"/>
          <p:cNvGrpSpPr/>
          <p:nvPr/>
        </p:nvGrpSpPr>
        <p:grpSpPr>
          <a:xfrm>
            <a:off x="706715" y="2639812"/>
            <a:ext cx="2294174" cy="2339149"/>
            <a:chOff x="706715" y="2639812"/>
            <a:chExt cx="2294174" cy="2339149"/>
          </a:xfrm>
        </p:grpSpPr>
        <p:sp>
          <p:nvSpPr>
            <p:cNvPr id="51" name="50 Llamada de flecha cuádruple"/>
            <p:cNvSpPr/>
            <p:nvPr/>
          </p:nvSpPr>
          <p:spPr>
            <a:xfrm rot="18909329">
              <a:off x="706715" y="2639812"/>
              <a:ext cx="2294174" cy="2339149"/>
            </a:xfrm>
            <a:prstGeom prst="quadArrowCallout">
              <a:avLst>
                <a:gd name="adj1" fmla="val 18515"/>
                <a:gd name="adj2" fmla="val 11008"/>
                <a:gd name="adj3" fmla="val 16901"/>
                <a:gd name="adj4" fmla="val 54191"/>
              </a:avLst>
            </a:prstGeom>
            <a:solidFill>
              <a:srgbClr val="FF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9327" name="Text Box 63"/>
            <p:cNvSpPr txBox="1">
              <a:spLocks noChangeArrowheads="1"/>
            </p:cNvSpPr>
            <p:nvPr/>
          </p:nvSpPr>
          <p:spPr bwMode="auto">
            <a:xfrm>
              <a:off x="1619722" y="3501008"/>
              <a:ext cx="100806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200" dirty="0" smtClean="0"/>
                <a:t>Split </a:t>
              </a:r>
              <a:r>
                <a:rPr lang="es-ES" sz="1200" dirty="0" err="1" smtClean="0"/>
                <a:t>by</a:t>
              </a:r>
              <a:endParaRPr lang="es-ES" sz="1200" dirty="0" smtClean="0"/>
            </a:p>
            <a:p>
              <a:pPr algn="ctr">
                <a:spcBef>
                  <a:spcPct val="50000"/>
                </a:spcBef>
              </a:pPr>
              <a:r>
                <a:rPr lang="es-ES_tradnl" sz="1200" dirty="0" err="1" smtClean="0"/>
                <a:t>consequent</a:t>
              </a:r>
              <a:endParaRPr lang="es-ES" sz="1200" dirty="0"/>
            </a:p>
          </p:txBody>
        </p:sp>
      </p:grpSp>
      <p:grpSp>
        <p:nvGrpSpPr>
          <p:cNvPr id="3" name="139 Grupo"/>
          <p:cNvGrpSpPr/>
          <p:nvPr/>
        </p:nvGrpSpPr>
        <p:grpSpPr>
          <a:xfrm>
            <a:off x="2684788" y="4175096"/>
            <a:ext cx="3998929" cy="2298239"/>
            <a:chOff x="251520" y="1711515"/>
            <a:chExt cx="6657033" cy="4204095"/>
          </a:xfrm>
        </p:grpSpPr>
        <p:grpSp>
          <p:nvGrpSpPr>
            <p:cNvPr id="4" name="41 Grupo"/>
            <p:cNvGrpSpPr/>
            <p:nvPr/>
          </p:nvGrpSpPr>
          <p:grpSpPr>
            <a:xfrm>
              <a:off x="251520" y="2420888"/>
              <a:ext cx="6335836" cy="2592759"/>
              <a:chOff x="251520" y="2420888"/>
              <a:chExt cx="6335836" cy="2592759"/>
            </a:xfrm>
          </p:grpSpPr>
          <p:sp>
            <p:nvSpPr>
              <p:cNvPr id="150" name="AutoShape 21"/>
              <p:cNvSpPr>
                <a:spLocks noChangeArrowheads="1"/>
              </p:cNvSpPr>
              <p:nvPr/>
            </p:nvSpPr>
            <p:spPr bwMode="auto">
              <a:xfrm>
                <a:off x="251520" y="2420888"/>
                <a:ext cx="1439862" cy="2592388"/>
              </a:xfrm>
              <a:prstGeom prst="can">
                <a:avLst>
                  <a:gd name="adj" fmla="val 26208"/>
                </a:avLst>
              </a:prstGeom>
              <a:solidFill>
                <a:srgbClr val="FFCC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1" name="AutoShape 62"/>
              <p:cNvSpPr>
                <a:spLocks noChangeArrowheads="1"/>
              </p:cNvSpPr>
              <p:nvPr/>
            </p:nvSpPr>
            <p:spPr bwMode="auto">
              <a:xfrm>
                <a:off x="1690912" y="3213421"/>
                <a:ext cx="936103" cy="1080145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2" name="Text Box 63"/>
              <p:cNvSpPr txBox="1">
                <a:spLocks noChangeArrowheads="1"/>
              </p:cNvSpPr>
              <p:nvPr/>
            </p:nvSpPr>
            <p:spPr bwMode="auto">
              <a:xfrm>
                <a:off x="1546894" y="3502298"/>
                <a:ext cx="1008061" cy="436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endParaRPr lang="es-ES" sz="500" dirty="0"/>
              </a:p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Confidence</a:t>
                </a:r>
                <a:endParaRPr lang="es-ES" sz="500" dirty="0"/>
              </a:p>
            </p:txBody>
          </p:sp>
          <p:sp>
            <p:nvSpPr>
              <p:cNvPr id="153" name="AutoShape 70"/>
              <p:cNvSpPr>
                <a:spLocks noChangeArrowheads="1"/>
              </p:cNvSpPr>
              <p:nvPr/>
            </p:nvSpPr>
            <p:spPr bwMode="auto">
              <a:xfrm>
                <a:off x="3995168" y="3285430"/>
                <a:ext cx="1080120" cy="100813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4" name="Text Box 71"/>
              <p:cNvSpPr txBox="1">
                <a:spLocks noChangeArrowheads="1"/>
              </p:cNvSpPr>
              <p:nvPr/>
            </p:nvSpPr>
            <p:spPr bwMode="auto">
              <a:xfrm>
                <a:off x="4067174" y="3528268"/>
                <a:ext cx="1008063" cy="520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r>
                  <a:rPr lang="es-ES" sz="500" dirty="0">
                    <a:solidFill>
                      <a:schemeClr val="bg1"/>
                    </a:solidFill>
                  </a:rPr>
                  <a:t> </a:t>
                </a:r>
                <a:r>
                  <a:rPr lang="es-ES" sz="500" dirty="0" err="1"/>
                  <a:t>Relat</a:t>
                </a:r>
                <a:r>
                  <a:rPr lang="es-ES" sz="5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Covering</a:t>
                </a:r>
              </a:p>
            </p:txBody>
          </p:sp>
          <p:grpSp>
            <p:nvGrpSpPr>
              <p:cNvPr id="5" name="Group 73"/>
              <p:cNvGrpSpPr>
                <a:grpSpLocks/>
              </p:cNvGrpSpPr>
              <p:nvPr/>
            </p:nvGrpSpPr>
            <p:grpSpPr bwMode="auto">
              <a:xfrm>
                <a:off x="2627015" y="2421259"/>
                <a:ext cx="1476375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71" name="AutoShape 74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7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443" y="3647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 dirty="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5076056" y="2421259"/>
                <a:ext cx="1511300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69" name="AutoShape 77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33" y="3612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7" name="Group 100"/>
              <p:cNvGrpSpPr>
                <a:grpSpLocks/>
              </p:cNvGrpSpPr>
              <p:nvPr/>
            </p:nvGrpSpPr>
            <p:grpSpPr bwMode="auto">
              <a:xfrm>
                <a:off x="2627015" y="3213424"/>
                <a:ext cx="1439863" cy="1439863"/>
                <a:chOff x="2200" y="1389"/>
                <a:chExt cx="907" cy="907"/>
              </a:xfrm>
              <a:solidFill>
                <a:srgbClr val="FF00FF"/>
              </a:solidFill>
            </p:grpSpPr>
            <p:sp>
              <p:nvSpPr>
                <p:cNvPr id="165" name="AutoShape 80"/>
                <p:cNvSpPr>
                  <a:spLocks noChangeArrowheads="1"/>
                </p:cNvSpPr>
                <p:nvPr/>
              </p:nvSpPr>
              <p:spPr bwMode="auto">
                <a:xfrm>
                  <a:off x="2200" y="1797"/>
                  <a:ext cx="907" cy="499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6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1979"/>
                  <a:ext cx="544" cy="231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  <p:sp>
              <p:nvSpPr>
                <p:cNvPr id="167" name="AutoShape 82"/>
                <p:cNvSpPr>
                  <a:spLocks noChangeArrowheads="1"/>
                </p:cNvSpPr>
                <p:nvPr/>
              </p:nvSpPr>
              <p:spPr bwMode="auto">
                <a:xfrm>
                  <a:off x="2200" y="1389"/>
                  <a:ext cx="907" cy="227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68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73" y="1435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 dirty="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</p:grpSp>
          <p:sp>
            <p:nvSpPr>
              <p:cNvPr id="158" name="AutoShape 84"/>
              <p:cNvSpPr>
                <a:spLocks noChangeArrowheads="1"/>
              </p:cNvSpPr>
              <p:nvPr/>
            </p:nvSpPr>
            <p:spPr bwMode="auto">
              <a:xfrm>
                <a:off x="5076056" y="40770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9" name="AutoShape 85"/>
              <p:cNvSpPr>
                <a:spLocks noChangeArrowheads="1"/>
              </p:cNvSpPr>
              <p:nvPr/>
            </p:nvSpPr>
            <p:spPr bwMode="auto">
              <a:xfrm>
                <a:off x="5076056" y="32134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0" name="AutoShape 86"/>
              <p:cNvSpPr>
                <a:spLocks noChangeArrowheads="1"/>
              </p:cNvSpPr>
              <p:nvPr/>
            </p:nvSpPr>
            <p:spPr bwMode="auto">
              <a:xfrm>
                <a:off x="5076056" y="4437384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1" name="AutoShape 87"/>
              <p:cNvSpPr>
                <a:spLocks noChangeArrowheads="1"/>
              </p:cNvSpPr>
              <p:nvPr/>
            </p:nvSpPr>
            <p:spPr bwMode="auto">
              <a:xfrm>
                <a:off x="5076056" y="3716659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2" name="Text Box 91"/>
              <p:cNvSpPr txBox="1">
                <a:spLocks noChangeArrowheads="1"/>
              </p:cNvSpPr>
              <p:nvPr/>
            </p:nvSpPr>
            <p:spPr bwMode="auto">
              <a:xfrm>
                <a:off x="5076056" y="4437384"/>
                <a:ext cx="1511300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1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3" name="Text Box 92"/>
              <p:cNvSpPr txBox="1">
                <a:spLocks noChangeArrowheads="1"/>
              </p:cNvSpPr>
              <p:nvPr/>
            </p:nvSpPr>
            <p:spPr bwMode="auto">
              <a:xfrm>
                <a:off x="5147494" y="3213422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 dirty="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s-ES" sz="700" dirty="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 dirty="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4" name="Text Box 93"/>
              <p:cNvSpPr txBox="1">
                <a:spLocks noChangeArrowheads="1"/>
              </p:cNvSpPr>
              <p:nvPr/>
            </p:nvSpPr>
            <p:spPr bwMode="auto">
              <a:xfrm>
                <a:off x="5147494" y="3718247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3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8" name="43 Grupo"/>
            <p:cNvGrpSpPr/>
            <p:nvPr/>
          </p:nvGrpSpPr>
          <p:grpSpPr>
            <a:xfrm rot="19039192">
              <a:off x="5540401" y="1711515"/>
              <a:ext cx="1368152" cy="864121"/>
              <a:chOff x="5292081" y="1772791"/>
              <a:chExt cx="1368152" cy="864121"/>
            </a:xfrm>
          </p:grpSpPr>
          <p:sp>
            <p:nvSpPr>
              <p:cNvPr id="148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49" name="148 CuadroTexto"/>
              <p:cNvSpPr txBox="1">
                <a:spLocks noChangeArrowheads="1"/>
              </p:cNvSpPr>
              <p:nvPr/>
            </p:nvSpPr>
            <p:spPr bwMode="auto">
              <a:xfrm>
                <a:off x="5292083" y="2045833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  <p:grpSp>
          <p:nvGrpSpPr>
            <p:cNvPr id="9" name="44 Grupo"/>
            <p:cNvGrpSpPr/>
            <p:nvPr/>
          </p:nvGrpSpPr>
          <p:grpSpPr>
            <a:xfrm rot="2184651">
              <a:off x="5487003" y="5051489"/>
              <a:ext cx="1368153" cy="864121"/>
              <a:chOff x="5292080" y="1772791"/>
              <a:chExt cx="1368153" cy="864121"/>
            </a:xfrm>
          </p:grpSpPr>
          <p:sp>
            <p:nvSpPr>
              <p:cNvPr id="146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47" name="146 CuadroTexto"/>
              <p:cNvSpPr txBox="1">
                <a:spLocks noChangeArrowheads="1"/>
              </p:cNvSpPr>
              <p:nvPr/>
            </p:nvSpPr>
            <p:spPr bwMode="auto">
              <a:xfrm>
                <a:off x="5292080" y="2045831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</p:grp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-47625" y="404813"/>
            <a:ext cx="919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s-E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Chaining Concepts: </a:t>
            </a:r>
          </a:p>
        </p:txBody>
      </p:sp>
      <p:sp>
        <p:nvSpPr>
          <p:cNvPr id="192540" name="Rectangle 28"/>
          <p:cNvSpPr>
            <a:spLocks noChangeArrowheads="1"/>
          </p:cNvSpPr>
          <p:nvPr/>
        </p:nvSpPr>
        <p:spPr bwMode="auto">
          <a:xfrm>
            <a:off x="7081838" y="0"/>
            <a:ext cx="2062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CCEC overview</a:t>
            </a:r>
          </a:p>
          <a:p>
            <a:pPr>
              <a:defRPr/>
            </a:pPr>
            <a:endParaRPr lang="en-GB" sz="20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51520" y="2420888"/>
            <a:ext cx="1439862" cy="2592387"/>
            <a:chOff x="3107" y="3203"/>
            <a:chExt cx="952" cy="998"/>
          </a:xfrm>
        </p:grpSpPr>
        <p:sp>
          <p:nvSpPr>
            <p:cNvPr id="3113" name="AutoShape 21"/>
            <p:cNvSpPr>
              <a:spLocks noChangeArrowheads="1"/>
            </p:cNvSpPr>
            <p:nvPr/>
          </p:nvSpPr>
          <p:spPr bwMode="auto">
            <a:xfrm>
              <a:off x="3107" y="3203"/>
              <a:ext cx="952" cy="998"/>
            </a:xfrm>
            <a:prstGeom prst="can">
              <a:avLst>
                <a:gd name="adj" fmla="val 26208"/>
              </a:avLst>
            </a:prstGeom>
            <a:solidFill>
              <a:srgbClr val="FF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286" name="Text Box 22"/>
            <p:cNvSpPr txBox="1">
              <a:spLocks noChangeArrowheads="1"/>
            </p:cNvSpPr>
            <p:nvPr/>
          </p:nvSpPr>
          <p:spPr bwMode="auto">
            <a:xfrm>
              <a:off x="3297" y="3203"/>
              <a:ext cx="547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" sz="2000" dirty="0">
                  <a:solidFill>
                    <a:srgbClr val="000099"/>
                  </a:solidFill>
                </a:rPr>
                <a:t>KB</a:t>
              </a:r>
              <a:endParaRPr lang="es-E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6588224" y="1124744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 </a:t>
            </a:r>
            <a:r>
              <a:rPr lang="es-ES_tradnl" sz="2000" dirty="0" smtClean="0"/>
              <a:t>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 smtClean="0">
                <a:solidFill>
                  <a:srgbClr val="FF99CC"/>
                </a:solidFill>
              </a:rPr>
              <a:t>2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6588224" y="6309320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/>
              <a:t>2</a:t>
            </a:r>
            <a:r>
              <a:rPr lang="es-ES_tradnl" sz="2000" dirty="0" smtClean="0"/>
              <a:t>: 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1 </a:t>
            </a:r>
            <a:r>
              <a:rPr lang="es-ES_tradnl" sz="2000" dirty="0" smtClean="0"/>
              <a:t>٧A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2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3</a:t>
            </a:r>
            <a:r>
              <a:rPr lang="es-ES_tradnl" sz="2000" dirty="0" smtClean="0"/>
              <a:t> 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>
                <a:solidFill>
                  <a:srgbClr val="FF99CC"/>
                </a:solidFill>
              </a:rPr>
              <a:t>1</a:t>
            </a:r>
            <a:endParaRPr lang="es-ES_tradnl" sz="2000" baseline="30000" dirty="0" smtClean="0"/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22907" y="764704"/>
            <a:ext cx="81375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  <a:defRPr/>
            </a:pPr>
            <a:r>
              <a:rPr lang="es-ES" sz="18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Best</a:t>
            </a:r>
            <a:r>
              <a:rPr lang="es-ES" sz="1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local concept and </a:t>
            </a:r>
            <a:r>
              <a:rPr lang="es-E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partial</a:t>
            </a:r>
            <a:r>
              <a:rPr lang="es-E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s-E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Close-World</a:t>
            </a:r>
            <a:r>
              <a:rPr lang="es-E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Assumption</a:t>
            </a:r>
            <a:endParaRPr lang="es-ES" sz="1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4" name="Freeform 56"/>
          <p:cNvSpPr>
            <a:spLocks/>
          </p:cNvSpPr>
          <p:nvPr/>
        </p:nvSpPr>
        <p:spPr bwMode="auto">
          <a:xfrm>
            <a:off x="251520" y="3716585"/>
            <a:ext cx="1439862" cy="144463"/>
          </a:xfrm>
          <a:custGeom>
            <a:avLst/>
            <a:gdLst>
              <a:gd name="T0" fmla="*/ 0 w 907"/>
              <a:gd name="T1" fmla="*/ 0 h 91"/>
              <a:gd name="T2" fmla="*/ 1028223513 w 907"/>
              <a:gd name="T3" fmla="*/ 229335829 h 91"/>
              <a:gd name="T4" fmla="*/ 2147483647 w 907"/>
              <a:gd name="T5" fmla="*/ 0 h 91"/>
              <a:gd name="T6" fmla="*/ 0 60000 65536"/>
              <a:gd name="T7" fmla="*/ 0 60000 65536"/>
              <a:gd name="T8" fmla="*/ 0 60000 65536"/>
              <a:gd name="T9" fmla="*/ 0 w 907"/>
              <a:gd name="T10" fmla="*/ 0 h 91"/>
              <a:gd name="T11" fmla="*/ 907 w 907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91">
                <a:moveTo>
                  <a:pt x="0" y="0"/>
                </a:moveTo>
                <a:cubicBezTo>
                  <a:pt x="128" y="45"/>
                  <a:pt x="257" y="91"/>
                  <a:pt x="408" y="91"/>
                </a:cubicBezTo>
                <a:cubicBezTo>
                  <a:pt x="559" y="91"/>
                  <a:pt x="824" y="15"/>
                  <a:pt x="907" y="0"/>
                </a:cubicBezTo>
              </a:path>
            </a:pathLst>
          </a:custGeom>
          <a:noFill/>
          <a:ln w="381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ES" dirty="0"/>
          </a:p>
        </p:txBody>
      </p:sp>
      <p:graphicFrame>
        <p:nvGraphicFramePr>
          <p:cNvPr id="176187" name="Object 59"/>
          <p:cNvGraphicFramePr>
            <a:graphicFrameLocks noChangeAspect="1"/>
          </p:cNvGraphicFramePr>
          <p:nvPr/>
        </p:nvGraphicFramePr>
        <p:xfrm>
          <a:off x="1307505" y="3050207"/>
          <a:ext cx="369887" cy="450850"/>
        </p:xfrm>
        <a:graphic>
          <a:graphicData uri="http://schemas.openxmlformats.org/presentationml/2006/ole">
            <p:oleObj spid="_x0000_s210946" name="Ecuación" r:id="rId4" imgW="177480" imgH="215640" progId="Equation.3">
              <p:embed/>
            </p:oleObj>
          </a:graphicData>
        </a:graphic>
      </p:graphicFrame>
      <p:graphicFrame>
        <p:nvGraphicFramePr>
          <p:cNvPr id="176188" name="Object 60"/>
          <p:cNvGraphicFramePr>
            <a:graphicFrameLocks noChangeAspect="1"/>
          </p:cNvGraphicFramePr>
          <p:nvPr/>
        </p:nvGraphicFramePr>
        <p:xfrm>
          <a:off x="1294805" y="4058270"/>
          <a:ext cx="396875" cy="450850"/>
        </p:xfrm>
        <a:graphic>
          <a:graphicData uri="http://schemas.openxmlformats.org/presentationml/2006/ole">
            <p:oleObj spid="_x0000_s210947" name="Ecuación" r:id="rId5" imgW="190440" imgH="215640" progId="Equation.3">
              <p:embed/>
            </p:oleObj>
          </a:graphicData>
        </a:graphic>
      </p:graphicFrame>
      <p:sp>
        <p:nvSpPr>
          <p:cNvPr id="45" name="AutoShape 57"/>
          <p:cNvSpPr>
            <a:spLocks/>
          </p:cNvSpPr>
          <p:nvPr/>
        </p:nvSpPr>
        <p:spPr bwMode="auto">
          <a:xfrm>
            <a:off x="1186607" y="2852936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" name="AutoShape 58"/>
          <p:cNvSpPr>
            <a:spLocks/>
          </p:cNvSpPr>
          <p:nvPr/>
        </p:nvSpPr>
        <p:spPr bwMode="auto">
          <a:xfrm>
            <a:off x="1186607" y="3933552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11" name="103 Grupo"/>
          <p:cNvGrpSpPr/>
          <p:nvPr/>
        </p:nvGrpSpPr>
        <p:grpSpPr>
          <a:xfrm>
            <a:off x="2699792" y="1366784"/>
            <a:ext cx="3998929" cy="2298239"/>
            <a:chOff x="251520" y="1711515"/>
            <a:chExt cx="6657033" cy="4204095"/>
          </a:xfrm>
        </p:grpSpPr>
        <p:grpSp>
          <p:nvGrpSpPr>
            <p:cNvPr id="12" name="41 Grupo"/>
            <p:cNvGrpSpPr/>
            <p:nvPr/>
          </p:nvGrpSpPr>
          <p:grpSpPr>
            <a:xfrm>
              <a:off x="251520" y="2420888"/>
              <a:ext cx="6335836" cy="2592759"/>
              <a:chOff x="251520" y="2420888"/>
              <a:chExt cx="6335836" cy="2592759"/>
            </a:xfrm>
          </p:grpSpPr>
          <p:sp>
            <p:nvSpPr>
              <p:cNvPr id="137" name="AutoShape 21"/>
              <p:cNvSpPr>
                <a:spLocks noChangeArrowheads="1"/>
              </p:cNvSpPr>
              <p:nvPr/>
            </p:nvSpPr>
            <p:spPr bwMode="auto">
              <a:xfrm>
                <a:off x="251520" y="2420888"/>
                <a:ext cx="1439862" cy="2592388"/>
              </a:xfrm>
              <a:prstGeom prst="can">
                <a:avLst>
                  <a:gd name="adj" fmla="val 26208"/>
                </a:avLst>
              </a:prstGeom>
              <a:solidFill>
                <a:srgbClr val="FFCC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5" name="AutoShape 62"/>
              <p:cNvSpPr>
                <a:spLocks noChangeArrowheads="1"/>
              </p:cNvSpPr>
              <p:nvPr/>
            </p:nvSpPr>
            <p:spPr bwMode="auto">
              <a:xfrm>
                <a:off x="1690912" y="3213421"/>
                <a:ext cx="936103" cy="1080145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6" name="Text Box 63"/>
              <p:cNvSpPr txBox="1">
                <a:spLocks noChangeArrowheads="1"/>
              </p:cNvSpPr>
              <p:nvPr/>
            </p:nvSpPr>
            <p:spPr bwMode="auto">
              <a:xfrm>
                <a:off x="1546894" y="3502298"/>
                <a:ext cx="1008061" cy="436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endParaRPr lang="es-ES" sz="500" dirty="0"/>
              </a:p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Confidence</a:t>
                </a:r>
                <a:endParaRPr lang="es-ES" sz="500" dirty="0"/>
              </a:p>
            </p:txBody>
          </p:sp>
          <p:sp>
            <p:nvSpPr>
              <p:cNvPr id="117" name="AutoShape 70"/>
              <p:cNvSpPr>
                <a:spLocks noChangeArrowheads="1"/>
              </p:cNvSpPr>
              <p:nvPr/>
            </p:nvSpPr>
            <p:spPr bwMode="auto">
              <a:xfrm>
                <a:off x="3995168" y="3285430"/>
                <a:ext cx="1080120" cy="100813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8" name="Text Box 71"/>
              <p:cNvSpPr txBox="1">
                <a:spLocks noChangeArrowheads="1"/>
              </p:cNvSpPr>
              <p:nvPr/>
            </p:nvSpPr>
            <p:spPr bwMode="auto">
              <a:xfrm>
                <a:off x="4067174" y="3528268"/>
                <a:ext cx="1008063" cy="520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r>
                  <a:rPr lang="es-ES" sz="500" dirty="0">
                    <a:solidFill>
                      <a:schemeClr val="bg1"/>
                    </a:solidFill>
                  </a:rPr>
                  <a:t> </a:t>
                </a:r>
                <a:r>
                  <a:rPr lang="es-ES" sz="500" dirty="0" err="1"/>
                  <a:t>Relat</a:t>
                </a:r>
                <a:r>
                  <a:rPr lang="es-ES" sz="5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Covering</a:t>
                </a:r>
              </a:p>
            </p:txBody>
          </p:sp>
          <p:grpSp>
            <p:nvGrpSpPr>
              <p:cNvPr id="13" name="Group 73"/>
              <p:cNvGrpSpPr>
                <a:grpSpLocks/>
              </p:cNvGrpSpPr>
              <p:nvPr/>
            </p:nvGrpSpPr>
            <p:grpSpPr bwMode="auto">
              <a:xfrm>
                <a:off x="2627015" y="2421259"/>
                <a:ext cx="1476375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35" name="AutoShape 74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3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443" y="3647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 dirty="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4" name="Group 76"/>
              <p:cNvGrpSpPr>
                <a:grpSpLocks/>
              </p:cNvGrpSpPr>
              <p:nvPr/>
            </p:nvGrpSpPr>
            <p:grpSpPr bwMode="auto">
              <a:xfrm>
                <a:off x="5076056" y="2421259"/>
                <a:ext cx="1511300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33" name="AutoShape 77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3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33" y="3612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5" name="Group 100"/>
              <p:cNvGrpSpPr>
                <a:grpSpLocks/>
              </p:cNvGrpSpPr>
              <p:nvPr/>
            </p:nvGrpSpPr>
            <p:grpSpPr bwMode="auto">
              <a:xfrm>
                <a:off x="2627015" y="3213424"/>
                <a:ext cx="1439863" cy="1439863"/>
                <a:chOff x="2200" y="1389"/>
                <a:chExt cx="907" cy="907"/>
              </a:xfrm>
              <a:solidFill>
                <a:srgbClr val="FF00FF"/>
              </a:solidFill>
            </p:grpSpPr>
            <p:sp>
              <p:nvSpPr>
                <p:cNvPr id="129" name="AutoShape 80"/>
                <p:cNvSpPr>
                  <a:spLocks noChangeArrowheads="1"/>
                </p:cNvSpPr>
                <p:nvPr/>
              </p:nvSpPr>
              <p:spPr bwMode="auto">
                <a:xfrm>
                  <a:off x="2200" y="1797"/>
                  <a:ext cx="907" cy="499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3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1979"/>
                  <a:ext cx="544" cy="231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  <p:sp>
              <p:nvSpPr>
                <p:cNvPr id="131" name="AutoShape 82"/>
                <p:cNvSpPr>
                  <a:spLocks noChangeArrowheads="1"/>
                </p:cNvSpPr>
                <p:nvPr/>
              </p:nvSpPr>
              <p:spPr bwMode="auto">
                <a:xfrm>
                  <a:off x="2200" y="1389"/>
                  <a:ext cx="907" cy="227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3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73" y="1435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 dirty="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</p:grpSp>
          <p:sp>
            <p:nvSpPr>
              <p:cNvPr id="122" name="AutoShape 84"/>
              <p:cNvSpPr>
                <a:spLocks noChangeArrowheads="1"/>
              </p:cNvSpPr>
              <p:nvPr/>
            </p:nvSpPr>
            <p:spPr bwMode="auto">
              <a:xfrm>
                <a:off x="5076056" y="40770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3" name="AutoShape 85"/>
              <p:cNvSpPr>
                <a:spLocks noChangeArrowheads="1"/>
              </p:cNvSpPr>
              <p:nvPr/>
            </p:nvSpPr>
            <p:spPr bwMode="auto">
              <a:xfrm>
                <a:off x="5076056" y="32134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4" name="AutoShape 86"/>
              <p:cNvSpPr>
                <a:spLocks noChangeArrowheads="1"/>
              </p:cNvSpPr>
              <p:nvPr/>
            </p:nvSpPr>
            <p:spPr bwMode="auto">
              <a:xfrm>
                <a:off x="5076056" y="4437384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5" name="AutoShape 87"/>
              <p:cNvSpPr>
                <a:spLocks noChangeArrowheads="1"/>
              </p:cNvSpPr>
              <p:nvPr/>
            </p:nvSpPr>
            <p:spPr bwMode="auto">
              <a:xfrm>
                <a:off x="5076056" y="3716659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6" name="Text Box 91"/>
              <p:cNvSpPr txBox="1">
                <a:spLocks noChangeArrowheads="1"/>
              </p:cNvSpPr>
              <p:nvPr/>
            </p:nvSpPr>
            <p:spPr bwMode="auto">
              <a:xfrm>
                <a:off x="5076056" y="4437384"/>
                <a:ext cx="1511300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1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7" name="Text Box 92"/>
              <p:cNvSpPr txBox="1">
                <a:spLocks noChangeArrowheads="1"/>
              </p:cNvSpPr>
              <p:nvPr/>
            </p:nvSpPr>
            <p:spPr bwMode="auto">
              <a:xfrm>
                <a:off x="5147494" y="3213422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 dirty="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s-ES" sz="700" dirty="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 dirty="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8" name="Text Box 93"/>
              <p:cNvSpPr txBox="1">
                <a:spLocks noChangeArrowheads="1"/>
              </p:cNvSpPr>
              <p:nvPr/>
            </p:nvSpPr>
            <p:spPr bwMode="auto">
              <a:xfrm>
                <a:off x="5147494" y="3718247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3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6" name="43 Grupo"/>
            <p:cNvGrpSpPr/>
            <p:nvPr/>
          </p:nvGrpSpPr>
          <p:grpSpPr>
            <a:xfrm rot="19039192">
              <a:off x="5540401" y="1711515"/>
              <a:ext cx="1368152" cy="864121"/>
              <a:chOff x="5292081" y="1772791"/>
              <a:chExt cx="1368152" cy="864121"/>
            </a:xfrm>
          </p:grpSpPr>
          <p:sp>
            <p:nvSpPr>
              <p:cNvPr id="112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3" name="112 CuadroTexto"/>
              <p:cNvSpPr txBox="1">
                <a:spLocks noChangeArrowheads="1"/>
              </p:cNvSpPr>
              <p:nvPr/>
            </p:nvSpPr>
            <p:spPr bwMode="auto">
              <a:xfrm>
                <a:off x="5292083" y="2045833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  <p:grpSp>
          <p:nvGrpSpPr>
            <p:cNvPr id="17" name="44 Grupo"/>
            <p:cNvGrpSpPr/>
            <p:nvPr/>
          </p:nvGrpSpPr>
          <p:grpSpPr>
            <a:xfrm rot="2184651">
              <a:off x="5487003" y="5051489"/>
              <a:ext cx="1368153" cy="864121"/>
              <a:chOff x="5292080" y="1772791"/>
              <a:chExt cx="1368153" cy="864121"/>
            </a:xfrm>
          </p:grpSpPr>
          <p:sp>
            <p:nvSpPr>
              <p:cNvPr id="110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1" name="110 CuadroTexto"/>
              <p:cNvSpPr txBox="1">
                <a:spLocks noChangeArrowheads="1"/>
              </p:cNvSpPr>
              <p:nvPr/>
            </p:nvSpPr>
            <p:spPr bwMode="auto">
              <a:xfrm>
                <a:off x="5292080" y="2045831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</p:grpSp>
      <p:sp>
        <p:nvSpPr>
          <p:cNvPr id="139" name="Text Box 22"/>
          <p:cNvSpPr txBox="1">
            <a:spLocks noChangeArrowheads="1"/>
          </p:cNvSpPr>
          <p:nvPr/>
        </p:nvSpPr>
        <p:spPr bwMode="auto">
          <a:xfrm>
            <a:off x="2915816" y="2276872"/>
            <a:ext cx="498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 dirty="0" smtClean="0">
                <a:solidFill>
                  <a:srgbClr val="000099"/>
                </a:solidFill>
              </a:rPr>
              <a:t>C1</a:t>
            </a:r>
            <a:endParaRPr lang="es-E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3" name="Text Box 22"/>
          <p:cNvSpPr txBox="1">
            <a:spLocks noChangeArrowheads="1"/>
          </p:cNvSpPr>
          <p:nvPr/>
        </p:nvSpPr>
        <p:spPr bwMode="auto">
          <a:xfrm>
            <a:off x="2921534" y="5085184"/>
            <a:ext cx="498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 dirty="0" smtClean="0">
                <a:solidFill>
                  <a:srgbClr val="000099"/>
                </a:solidFill>
              </a:rPr>
              <a:t>C2</a:t>
            </a:r>
            <a:endParaRPr lang="es-E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" name="173 CuadroTexto"/>
          <p:cNvSpPr txBox="1"/>
          <p:nvPr/>
        </p:nvSpPr>
        <p:spPr>
          <a:xfrm>
            <a:off x="6588224" y="3421449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</a:t>
            </a:r>
            <a:r>
              <a:rPr lang="es-ES_tradnl" sz="2000" dirty="0" smtClean="0"/>
              <a:t> 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 smtClean="0">
                <a:solidFill>
                  <a:srgbClr val="FF99CC"/>
                </a:solidFill>
              </a:rPr>
              <a:t>2</a:t>
            </a:r>
            <a:endParaRPr lang="es-ES_tradnl" sz="2000" baseline="300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6588224" y="3933056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/>
              <a:t>2</a:t>
            </a:r>
            <a:r>
              <a:rPr lang="es-ES_tradnl" sz="2000" dirty="0" smtClean="0"/>
              <a:t>: 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1 </a:t>
            </a:r>
            <a:r>
              <a:rPr lang="es-ES_tradnl" sz="1800" dirty="0" smtClean="0"/>
              <a:t>^</a:t>
            </a:r>
            <a:r>
              <a:rPr lang="es-ES_tradnl" sz="2000" dirty="0" smtClean="0"/>
              <a:t>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2 </a:t>
            </a:r>
            <a:r>
              <a:rPr lang="es-ES_tradnl" sz="1800" dirty="0"/>
              <a:t>^</a:t>
            </a:r>
            <a:r>
              <a:rPr lang="es-ES_tradnl" sz="2000" dirty="0" smtClean="0"/>
              <a:t>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3</a:t>
            </a:r>
            <a:r>
              <a:rPr lang="es-ES_tradnl" sz="2000" dirty="0" smtClean="0"/>
              <a:t> 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>
                <a:solidFill>
                  <a:srgbClr val="FF99CC"/>
                </a:solidFill>
              </a:rPr>
              <a:t>1</a:t>
            </a:r>
            <a:endParaRPr lang="es-ES_tradnl" sz="2000" baseline="30000" dirty="0" smtClean="0"/>
          </a:p>
        </p:txBody>
      </p:sp>
      <p:grpSp>
        <p:nvGrpSpPr>
          <p:cNvPr id="18" name="Group 99"/>
          <p:cNvGrpSpPr>
            <a:grpSpLocks/>
          </p:cNvGrpSpPr>
          <p:nvPr/>
        </p:nvGrpSpPr>
        <p:grpSpPr bwMode="auto">
          <a:xfrm rot="20402443">
            <a:off x="3165013" y="2801688"/>
            <a:ext cx="3384550" cy="2055600"/>
            <a:chOff x="2925" y="3595"/>
            <a:chExt cx="2132" cy="725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103" name="AutoShape 97"/>
            <p:cNvSpPr>
              <a:spLocks noChangeArrowheads="1"/>
            </p:cNvSpPr>
            <p:nvPr/>
          </p:nvSpPr>
          <p:spPr bwMode="auto">
            <a:xfrm>
              <a:off x="2925" y="3595"/>
              <a:ext cx="2132" cy="725"/>
            </a:xfrm>
            <a:prstGeom prst="irregularSeal1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4" name="Text Box 98"/>
            <p:cNvSpPr txBox="1">
              <a:spLocks noChangeArrowheads="1"/>
            </p:cNvSpPr>
            <p:nvPr/>
          </p:nvSpPr>
          <p:spPr bwMode="auto">
            <a:xfrm>
              <a:off x="3621" y="3787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dirty="0" err="1" smtClean="0">
                  <a:solidFill>
                    <a:schemeClr val="bg1"/>
                  </a:solidFill>
                </a:rPr>
                <a:t>Partial</a:t>
              </a:r>
              <a:r>
                <a:rPr lang="es-ES" sz="2000" smtClean="0">
                  <a:solidFill>
                    <a:schemeClr val="bg1"/>
                  </a:solidFill>
                </a:rPr>
                <a:t> CWA</a:t>
              </a:r>
              <a:endParaRPr lang="es-E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91 Llamada de nube"/>
          <p:cNvSpPr/>
          <p:nvPr/>
        </p:nvSpPr>
        <p:spPr>
          <a:xfrm>
            <a:off x="6732240" y="1916832"/>
            <a:ext cx="2411760" cy="1080120"/>
          </a:xfrm>
          <a:prstGeom prst="cloudCallout">
            <a:avLst>
              <a:gd name="adj1" fmla="val 18285"/>
              <a:gd name="adj2" fmla="val 39656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variables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included</a:t>
            </a:r>
            <a:r>
              <a:rPr lang="es-ES_tradnl" dirty="0" smtClean="0"/>
              <a:t> in C</a:t>
            </a:r>
            <a:r>
              <a:rPr lang="es-ES_tradnl" baseline="-25000" dirty="0" smtClean="0"/>
              <a:t>1</a:t>
            </a:r>
            <a:endParaRPr lang="es-ES" dirty="0"/>
          </a:p>
        </p:txBody>
      </p:sp>
      <p:sp>
        <p:nvSpPr>
          <p:cNvPr id="93" name="92 Llamada de nube"/>
          <p:cNvSpPr/>
          <p:nvPr/>
        </p:nvSpPr>
        <p:spPr>
          <a:xfrm>
            <a:off x="6660232" y="4725144"/>
            <a:ext cx="2411760" cy="1080120"/>
          </a:xfrm>
          <a:prstGeom prst="cloudCallout">
            <a:avLst>
              <a:gd name="adj1" fmla="val 18285"/>
              <a:gd name="adj2" fmla="val 39656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variables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included</a:t>
            </a:r>
            <a:r>
              <a:rPr lang="es-ES_tradnl" dirty="0" smtClean="0"/>
              <a:t> in C</a:t>
            </a:r>
            <a:r>
              <a:rPr lang="es-ES_tradnl" baseline="-25000" dirty="0"/>
              <a:t>2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0" grpId="0" animBg="1"/>
      <p:bldP spid="89" grpId="0" animBg="1"/>
      <p:bldP spid="88" grpId="0" animBg="1"/>
      <p:bldP spid="48" grpId="0"/>
      <p:bldP spid="49" grpId="0"/>
      <p:bldP spid="44" grpId="0" animBg="1"/>
      <p:bldP spid="45" grpId="0" animBg="1"/>
      <p:bldP spid="50" grpId="0" animBg="1"/>
      <p:bldP spid="174" grpId="0"/>
      <p:bldP spid="175" grpId="0"/>
      <p:bldP spid="92" grpId="0" animBg="1"/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3 Llamada ovalada"/>
          <p:cNvSpPr/>
          <p:nvPr/>
        </p:nvSpPr>
        <p:spPr>
          <a:xfrm>
            <a:off x="7524328" y="6165304"/>
            <a:ext cx="539552" cy="648072"/>
          </a:xfrm>
          <a:prstGeom prst="wedgeEllipseCallout">
            <a:avLst>
              <a:gd name="adj1" fmla="val -494285"/>
              <a:gd name="adj2" fmla="val -2856"/>
            </a:avLst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90 Llamada ovalada"/>
          <p:cNvSpPr/>
          <p:nvPr/>
        </p:nvSpPr>
        <p:spPr>
          <a:xfrm>
            <a:off x="8568952" y="6237312"/>
            <a:ext cx="539552" cy="504056"/>
          </a:xfrm>
          <a:prstGeom prst="wedgeEllipseCallout">
            <a:avLst>
              <a:gd name="adj1" fmla="val -93465"/>
              <a:gd name="adj2" fmla="val -165068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Llamada ovalada"/>
          <p:cNvSpPr/>
          <p:nvPr/>
        </p:nvSpPr>
        <p:spPr>
          <a:xfrm>
            <a:off x="8604448" y="3933056"/>
            <a:ext cx="539552" cy="504056"/>
          </a:xfrm>
          <a:prstGeom prst="wedgeEllipseCallout">
            <a:avLst>
              <a:gd name="adj1" fmla="val -117676"/>
              <a:gd name="adj2" fmla="val 102726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88 Llamada ovalada"/>
          <p:cNvSpPr/>
          <p:nvPr/>
        </p:nvSpPr>
        <p:spPr>
          <a:xfrm>
            <a:off x="8604448" y="3284984"/>
            <a:ext cx="539552" cy="648072"/>
          </a:xfrm>
          <a:prstGeom prst="wedgeEllipseCallout">
            <a:avLst>
              <a:gd name="adj1" fmla="val -117676"/>
              <a:gd name="adj2" fmla="val -132754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87 Llamada ovalada"/>
          <p:cNvSpPr/>
          <p:nvPr/>
        </p:nvSpPr>
        <p:spPr>
          <a:xfrm>
            <a:off x="8604448" y="980728"/>
            <a:ext cx="539552" cy="648072"/>
          </a:xfrm>
          <a:prstGeom prst="wedgeEllipseCallout">
            <a:avLst>
              <a:gd name="adj1" fmla="val -112296"/>
              <a:gd name="adj2" fmla="val 111364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175 Grupo"/>
          <p:cNvGrpSpPr/>
          <p:nvPr/>
        </p:nvGrpSpPr>
        <p:grpSpPr>
          <a:xfrm>
            <a:off x="706715" y="2639812"/>
            <a:ext cx="2294174" cy="2339149"/>
            <a:chOff x="706715" y="2639812"/>
            <a:chExt cx="2294174" cy="2339149"/>
          </a:xfrm>
        </p:grpSpPr>
        <p:sp>
          <p:nvSpPr>
            <p:cNvPr id="51" name="50 Llamada de flecha cuádruple"/>
            <p:cNvSpPr/>
            <p:nvPr/>
          </p:nvSpPr>
          <p:spPr>
            <a:xfrm rot="18909329">
              <a:off x="706715" y="2639812"/>
              <a:ext cx="2294174" cy="2339149"/>
            </a:xfrm>
            <a:prstGeom prst="quadArrowCallout">
              <a:avLst>
                <a:gd name="adj1" fmla="val 18515"/>
                <a:gd name="adj2" fmla="val 11008"/>
                <a:gd name="adj3" fmla="val 16901"/>
                <a:gd name="adj4" fmla="val 54191"/>
              </a:avLst>
            </a:prstGeom>
            <a:solidFill>
              <a:srgbClr val="FF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9327" name="Text Box 63"/>
            <p:cNvSpPr txBox="1">
              <a:spLocks noChangeArrowheads="1"/>
            </p:cNvSpPr>
            <p:nvPr/>
          </p:nvSpPr>
          <p:spPr bwMode="auto">
            <a:xfrm>
              <a:off x="1619722" y="3501008"/>
              <a:ext cx="100806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200" dirty="0" smtClean="0"/>
                <a:t>Split </a:t>
              </a:r>
              <a:r>
                <a:rPr lang="es-ES" sz="1200" dirty="0" err="1" smtClean="0"/>
                <a:t>by</a:t>
              </a:r>
              <a:endParaRPr lang="es-ES" sz="1200" dirty="0" smtClean="0"/>
            </a:p>
            <a:p>
              <a:pPr algn="ctr">
                <a:spcBef>
                  <a:spcPct val="50000"/>
                </a:spcBef>
              </a:pPr>
              <a:r>
                <a:rPr lang="es-ES_tradnl" sz="1200" dirty="0" err="1" smtClean="0"/>
                <a:t>consequent</a:t>
              </a:r>
              <a:endParaRPr lang="es-ES" sz="1200" dirty="0"/>
            </a:p>
          </p:txBody>
        </p:sp>
      </p:grpSp>
      <p:grpSp>
        <p:nvGrpSpPr>
          <p:cNvPr id="3" name="139 Grupo"/>
          <p:cNvGrpSpPr/>
          <p:nvPr/>
        </p:nvGrpSpPr>
        <p:grpSpPr>
          <a:xfrm>
            <a:off x="2684788" y="4175096"/>
            <a:ext cx="3998929" cy="2298239"/>
            <a:chOff x="251520" y="1711515"/>
            <a:chExt cx="6657033" cy="4204095"/>
          </a:xfrm>
        </p:grpSpPr>
        <p:grpSp>
          <p:nvGrpSpPr>
            <p:cNvPr id="4" name="41 Grupo"/>
            <p:cNvGrpSpPr/>
            <p:nvPr/>
          </p:nvGrpSpPr>
          <p:grpSpPr>
            <a:xfrm>
              <a:off x="251520" y="2420888"/>
              <a:ext cx="6335836" cy="2592759"/>
              <a:chOff x="251520" y="2420888"/>
              <a:chExt cx="6335836" cy="2592759"/>
            </a:xfrm>
          </p:grpSpPr>
          <p:sp>
            <p:nvSpPr>
              <p:cNvPr id="150" name="AutoShape 21"/>
              <p:cNvSpPr>
                <a:spLocks noChangeArrowheads="1"/>
              </p:cNvSpPr>
              <p:nvPr/>
            </p:nvSpPr>
            <p:spPr bwMode="auto">
              <a:xfrm>
                <a:off x="251520" y="2420888"/>
                <a:ext cx="1439862" cy="2592388"/>
              </a:xfrm>
              <a:prstGeom prst="can">
                <a:avLst>
                  <a:gd name="adj" fmla="val 26208"/>
                </a:avLst>
              </a:prstGeom>
              <a:solidFill>
                <a:srgbClr val="FFCC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1" name="AutoShape 62"/>
              <p:cNvSpPr>
                <a:spLocks noChangeArrowheads="1"/>
              </p:cNvSpPr>
              <p:nvPr/>
            </p:nvSpPr>
            <p:spPr bwMode="auto">
              <a:xfrm>
                <a:off x="1690912" y="3213421"/>
                <a:ext cx="936103" cy="1080145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2" name="Text Box 63"/>
              <p:cNvSpPr txBox="1">
                <a:spLocks noChangeArrowheads="1"/>
              </p:cNvSpPr>
              <p:nvPr/>
            </p:nvSpPr>
            <p:spPr bwMode="auto">
              <a:xfrm>
                <a:off x="1546894" y="3502298"/>
                <a:ext cx="1008061" cy="436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endParaRPr lang="es-ES" sz="500" dirty="0"/>
              </a:p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Confidence</a:t>
                </a:r>
                <a:endParaRPr lang="es-ES" sz="500" dirty="0"/>
              </a:p>
            </p:txBody>
          </p:sp>
          <p:sp>
            <p:nvSpPr>
              <p:cNvPr id="153" name="AutoShape 70"/>
              <p:cNvSpPr>
                <a:spLocks noChangeArrowheads="1"/>
              </p:cNvSpPr>
              <p:nvPr/>
            </p:nvSpPr>
            <p:spPr bwMode="auto">
              <a:xfrm>
                <a:off x="3995168" y="3285430"/>
                <a:ext cx="1080120" cy="100813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4" name="Text Box 71"/>
              <p:cNvSpPr txBox="1">
                <a:spLocks noChangeArrowheads="1"/>
              </p:cNvSpPr>
              <p:nvPr/>
            </p:nvSpPr>
            <p:spPr bwMode="auto">
              <a:xfrm>
                <a:off x="4067174" y="3528268"/>
                <a:ext cx="1008063" cy="520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r>
                  <a:rPr lang="es-ES" sz="500" dirty="0">
                    <a:solidFill>
                      <a:schemeClr val="bg1"/>
                    </a:solidFill>
                  </a:rPr>
                  <a:t> </a:t>
                </a:r>
                <a:r>
                  <a:rPr lang="es-ES" sz="500" dirty="0" err="1"/>
                  <a:t>Relat</a:t>
                </a:r>
                <a:r>
                  <a:rPr lang="es-ES" sz="5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Covering</a:t>
                </a:r>
              </a:p>
            </p:txBody>
          </p:sp>
          <p:grpSp>
            <p:nvGrpSpPr>
              <p:cNvPr id="5" name="Group 73"/>
              <p:cNvGrpSpPr>
                <a:grpSpLocks/>
              </p:cNvGrpSpPr>
              <p:nvPr/>
            </p:nvGrpSpPr>
            <p:grpSpPr bwMode="auto">
              <a:xfrm>
                <a:off x="2627015" y="2421259"/>
                <a:ext cx="1476375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71" name="AutoShape 74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7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443" y="3647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 dirty="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5076056" y="2421259"/>
                <a:ext cx="1511300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69" name="AutoShape 77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33" y="3612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7" name="Group 100"/>
              <p:cNvGrpSpPr>
                <a:grpSpLocks/>
              </p:cNvGrpSpPr>
              <p:nvPr/>
            </p:nvGrpSpPr>
            <p:grpSpPr bwMode="auto">
              <a:xfrm>
                <a:off x="2627015" y="3213424"/>
                <a:ext cx="1439863" cy="1439863"/>
                <a:chOff x="2200" y="1389"/>
                <a:chExt cx="907" cy="907"/>
              </a:xfrm>
              <a:solidFill>
                <a:srgbClr val="FF00FF"/>
              </a:solidFill>
            </p:grpSpPr>
            <p:sp>
              <p:nvSpPr>
                <p:cNvPr id="165" name="AutoShape 80"/>
                <p:cNvSpPr>
                  <a:spLocks noChangeArrowheads="1"/>
                </p:cNvSpPr>
                <p:nvPr/>
              </p:nvSpPr>
              <p:spPr bwMode="auto">
                <a:xfrm>
                  <a:off x="2200" y="1797"/>
                  <a:ext cx="907" cy="499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6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1979"/>
                  <a:ext cx="544" cy="231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  <p:sp>
              <p:nvSpPr>
                <p:cNvPr id="167" name="AutoShape 82"/>
                <p:cNvSpPr>
                  <a:spLocks noChangeArrowheads="1"/>
                </p:cNvSpPr>
                <p:nvPr/>
              </p:nvSpPr>
              <p:spPr bwMode="auto">
                <a:xfrm>
                  <a:off x="2200" y="1389"/>
                  <a:ext cx="907" cy="227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68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73" y="1435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 dirty="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</p:grpSp>
          <p:sp>
            <p:nvSpPr>
              <p:cNvPr id="158" name="AutoShape 84"/>
              <p:cNvSpPr>
                <a:spLocks noChangeArrowheads="1"/>
              </p:cNvSpPr>
              <p:nvPr/>
            </p:nvSpPr>
            <p:spPr bwMode="auto">
              <a:xfrm>
                <a:off x="5076056" y="40770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59" name="AutoShape 85"/>
              <p:cNvSpPr>
                <a:spLocks noChangeArrowheads="1"/>
              </p:cNvSpPr>
              <p:nvPr/>
            </p:nvSpPr>
            <p:spPr bwMode="auto">
              <a:xfrm>
                <a:off x="5076056" y="32134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0" name="AutoShape 86"/>
              <p:cNvSpPr>
                <a:spLocks noChangeArrowheads="1"/>
              </p:cNvSpPr>
              <p:nvPr/>
            </p:nvSpPr>
            <p:spPr bwMode="auto">
              <a:xfrm>
                <a:off x="5076056" y="4437384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1" name="AutoShape 87"/>
              <p:cNvSpPr>
                <a:spLocks noChangeArrowheads="1"/>
              </p:cNvSpPr>
              <p:nvPr/>
            </p:nvSpPr>
            <p:spPr bwMode="auto">
              <a:xfrm>
                <a:off x="5076056" y="3716659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62" name="Text Box 91"/>
              <p:cNvSpPr txBox="1">
                <a:spLocks noChangeArrowheads="1"/>
              </p:cNvSpPr>
              <p:nvPr/>
            </p:nvSpPr>
            <p:spPr bwMode="auto">
              <a:xfrm>
                <a:off x="5076056" y="4437384"/>
                <a:ext cx="1511300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1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3" name="Text Box 92"/>
              <p:cNvSpPr txBox="1">
                <a:spLocks noChangeArrowheads="1"/>
              </p:cNvSpPr>
              <p:nvPr/>
            </p:nvSpPr>
            <p:spPr bwMode="auto">
              <a:xfrm>
                <a:off x="5147494" y="3213422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 dirty="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s-ES" sz="700" dirty="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 dirty="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4" name="Text Box 93"/>
              <p:cNvSpPr txBox="1">
                <a:spLocks noChangeArrowheads="1"/>
              </p:cNvSpPr>
              <p:nvPr/>
            </p:nvSpPr>
            <p:spPr bwMode="auto">
              <a:xfrm>
                <a:off x="5147494" y="3718247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3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8" name="43 Grupo"/>
            <p:cNvGrpSpPr/>
            <p:nvPr/>
          </p:nvGrpSpPr>
          <p:grpSpPr>
            <a:xfrm rot="19039192">
              <a:off x="5540401" y="1711515"/>
              <a:ext cx="1368152" cy="864121"/>
              <a:chOff x="5292081" y="1772791"/>
              <a:chExt cx="1368152" cy="864121"/>
            </a:xfrm>
          </p:grpSpPr>
          <p:sp>
            <p:nvSpPr>
              <p:cNvPr id="148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49" name="148 CuadroTexto"/>
              <p:cNvSpPr txBox="1">
                <a:spLocks noChangeArrowheads="1"/>
              </p:cNvSpPr>
              <p:nvPr/>
            </p:nvSpPr>
            <p:spPr bwMode="auto">
              <a:xfrm>
                <a:off x="5292083" y="2045833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  <p:grpSp>
          <p:nvGrpSpPr>
            <p:cNvPr id="9" name="44 Grupo"/>
            <p:cNvGrpSpPr/>
            <p:nvPr/>
          </p:nvGrpSpPr>
          <p:grpSpPr>
            <a:xfrm rot="2184651">
              <a:off x="5487003" y="5051489"/>
              <a:ext cx="1368153" cy="864121"/>
              <a:chOff x="5292080" y="1772791"/>
              <a:chExt cx="1368153" cy="864121"/>
            </a:xfrm>
          </p:grpSpPr>
          <p:sp>
            <p:nvSpPr>
              <p:cNvPr id="146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47" name="146 CuadroTexto"/>
              <p:cNvSpPr txBox="1">
                <a:spLocks noChangeArrowheads="1"/>
              </p:cNvSpPr>
              <p:nvPr/>
            </p:nvSpPr>
            <p:spPr bwMode="auto">
              <a:xfrm>
                <a:off x="5292080" y="2045831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</p:grp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-47625" y="404813"/>
            <a:ext cx="919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s-E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Chaining Concepts: </a:t>
            </a:r>
          </a:p>
        </p:txBody>
      </p:sp>
      <p:sp>
        <p:nvSpPr>
          <p:cNvPr id="192540" name="Rectangle 28"/>
          <p:cNvSpPr>
            <a:spLocks noChangeArrowheads="1"/>
          </p:cNvSpPr>
          <p:nvPr/>
        </p:nvSpPr>
        <p:spPr bwMode="auto">
          <a:xfrm>
            <a:off x="7081838" y="0"/>
            <a:ext cx="2062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CCEC overview</a:t>
            </a:r>
          </a:p>
          <a:p>
            <a:pPr>
              <a:defRPr/>
            </a:pPr>
            <a:endParaRPr lang="en-GB" sz="20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51520" y="2420888"/>
            <a:ext cx="1439862" cy="2592387"/>
            <a:chOff x="3107" y="3203"/>
            <a:chExt cx="952" cy="998"/>
          </a:xfrm>
        </p:grpSpPr>
        <p:sp>
          <p:nvSpPr>
            <p:cNvPr id="3113" name="AutoShape 21"/>
            <p:cNvSpPr>
              <a:spLocks noChangeArrowheads="1"/>
            </p:cNvSpPr>
            <p:nvPr/>
          </p:nvSpPr>
          <p:spPr bwMode="auto">
            <a:xfrm>
              <a:off x="3107" y="3203"/>
              <a:ext cx="952" cy="998"/>
            </a:xfrm>
            <a:prstGeom prst="can">
              <a:avLst>
                <a:gd name="adj" fmla="val 26208"/>
              </a:avLst>
            </a:prstGeom>
            <a:solidFill>
              <a:srgbClr val="FF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286" name="Text Box 22"/>
            <p:cNvSpPr txBox="1">
              <a:spLocks noChangeArrowheads="1"/>
            </p:cNvSpPr>
            <p:nvPr/>
          </p:nvSpPr>
          <p:spPr bwMode="auto">
            <a:xfrm>
              <a:off x="3297" y="3203"/>
              <a:ext cx="547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" sz="2000" dirty="0">
                  <a:solidFill>
                    <a:srgbClr val="000099"/>
                  </a:solidFill>
                </a:rPr>
                <a:t>KB</a:t>
              </a:r>
              <a:endParaRPr lang="es-E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6588224" y="1124744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</a:t>
            </a:r>
            <a:r>
              <a:rPr lang="es-ES_tradnl" sz="2000" dirty="0" smtClean="0"/>
              <a:t>^A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 </a:t>
            </a:r>
            <a:r>
              <a:rPr lang="es-ES_tradnl" sz="2000" dirty="0" smtClean="0"/>
              <a:t>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 smtClean="0">
                <a:solidFill>
                  <a:srgbClr val="FF99CC"/>
                </a:solidFill>
              </a:rPr>
              <a:t>2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6588224" y="6309320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/>
              <a:t>2</a:t>
            </a:r>
            <a:r>
              <a:rPr lang="es-ES_tradnl" sz="2000" dirty="0" smtClean="0"/>
              <a:t>: 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1 </a:t>
            </a:r>
            <a:r>
              <a:rPr lang="es-ES_tradnl" sz="2000" dirty="0" smtClean="0"/>
              <a:t>٧A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2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3</a:t>
            </a:r>
            <a:r>
              <a:rPr lang="es-ES_tradnl" sz="2000" dirty="0" smtClean="0"/>
              <a:t> 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>
                <a:solidFill>
                  <a:srgbClr val="FF99CC"/>
                </a:solidFill>
              </a:rPr>
              <a:t>1</a:t>
            </a:r>
            <a:endParaRPr lang="es-ES_tradnl" sz="2000" baseline="30000" dirty="0" smtClean="0"/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22907" y="764704"/>
            <a:ext cx="81375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  <a:defRPr/>
            </a:pPr>
            <a:r>
              <a:rPr lang="es-ES" sz="18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Best</a:t>
            </a:r>
            <a:r>
              <a:rPr lang="es-ES" sz="1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s-E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local-global  </a:t>
            </a:r>
            <a:r>
              <a:rPr lang="es-ES" sz="1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concept and </a:t>
            </a:r>
            <a:r>
              <a:rPr lang="es-E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partial</a:t>
            </a:r>
            <a:r>
              <a:rPr lang="es-E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s-ES" sz="1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Close-World</a:t>
            </a:r>
            <a:r>
              <a:rPr lang="es-E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Assumption</a:t>
            </a:r>
            <a:endParaRPr lang="es-ES" sz="1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4" name="Freeform 56"/>
          <p:cNvSpPr>
            <a:spLocks/>
          </p:cNvSpPr>
          <p:nvPr/>
        </p:nvSpPr>
        <p:spPr bwMode="auto">
          <a:xfrm>
            <a:off x="251520" y="3716585"/>
            <a:ext cx="1439862" cy="144463"/>
          </a:xfrm>
          <a:custGeom>
            <a:avLst/>
            <a:gdLst>
              <a:gd name="T0" fmla="*/ 0 w 907"/>
              <a:gd name="T1" fmla="*/ 0 h 91"/>
              <a:gd name="T2" fmla="*/ 1028223513 w 907"/>
              <a:gd name="T3" fmla="*/ 229335829 h 91"/>
              <a:gd name="T4" fmla="*/ 2147483647 w 907"/>
              <a:gd name="T5" fmla="*/ 0 h 91"/>
              <a:gd name="T6" fmla="*/ 0 60000 65536"/>
              <a:gd name="T7" fmla="*/ 0 60000 65536"/>
              <a:gd name="T8" fmla="*/ 0 60000 65536"/>
              <a:gd name="T9" fmla="*/ 0 w 907"/>
              <a:gd name="T10" fmla="*/ 0 h 91"/>
              <a:gd name="T11" fmla="*/ 907 w 907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91">
                <a:moveTo>
                  <a:pt x="0" y="0"/>
                </a:moveTo>
                <a:cubicBezTo>
                  <a:pt x="128" y="45"/>
                  <a:pt x="257" y="91"/>
                  <a:pt x="408" y="91"/>
                </a:cubicBezTo>
                <a:cubicBezTo>
                  <a:pt x="559" y="91"/>
                  <a:pt x="824" y="15"/>
                  <a:pt x="907" y="0"/>
                </a:cubicBezTo>
              </a:path>
            </a:pathLst>
          </a:custGeom>
          <a:noFill/>
          <a:ln w="381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ES" dirty="0"/>
          </a:p>
        </p:txBody>
      </p:sp>
      <p:graphicFrame>
        <p:nvGraphicFramePr>
          <p:cNvPr id="176187" name="Object 59"/>
          <p:cNvGraphicFramePr>
            <a:graphicFrameLocks noChangeAspect="1"/>
          </p:cNvGraphicFramePr>
          <p:nvPr/>
        </p:nvGraphicFramePr>
        <p:xfrm>
          <a:off x="1307505" y="3050207"/>
          <a:ext cx="369887" cy="450850"/>
        </p:xfrm>
        <a:graphic>
          <a:graphicData uri="http://schemas.openxmlformats.org/presentationml/2006/ole">
            <p:oleObj spid="_x0000_s260098" name="Ecuación" r:id="rId4" imgW="177480" imgH="215640" progId="Equation.3">
              <p:embed/>
            </p:oleObj>
          </a:graphicData>
        </a:graphic>
      </p:graphicFrame>
      <p:graphicFrame>
        <p:nvGraphicFramePr>
          <p:cNvPr id="176188" name="Object 60"/>
          <p:cNvGraphicFramePr>
            <a:graphicFrameLocks noChangeAspect="1"/>
          </p:cNvGraphicFramePr>
          <p:nvPr/>
        </p:nvGraphicFramePr>
        <p:xfrm>
          <a:off x="1294805" y="4058270"/>
          <a:ext cx="396875" cy="450850"/>
        </p:xfrm>
        <a:graphic>
          <a:graphicData uri="http://schemas.openxmlformats.org/presentationml/2006/ole">
            <p:oleObj spid="_x0000_s260099" name="Ecuación" r:id="rId5" imgW="190440" imgH="215640" progId="Equation.3">
              <p:embed/>
            </p:oleObj>
          </a:graphicData>
        </a:graphic>
      </p:graphicFrame>
      <p:sp>
        <p:nvSpPr>
          <p:cNvPr id="45" name="AutoShape 57"/>
          <p:cNvSpPr>
            <a:spLocks/>
          </p:cNvSpPr>
          <p:nvPr/>
        </p:nvSpPr>
        <p:spPr bwMode="auto">
          <a:xfrm>
            <a:off x="1186607" y="2852936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" name="AutoShape 58"/>
          <p:cNvSpPr>
            <a:spLocks/>
          </p:cNvSpPr>
          <p:nvPr/>
        </p:nvSpPr>
        <p:spPr bwMode="auto">
          <a:xfrm>
            <a:off x="1186607" y="3933552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11" name="103 Grupo"/>
          <p:cNvGrpSpPr/>
          <p:nvPr/>
        </p:nvGrpSpPr>
        <p:grpSpPr>
          <a:xfrm>
            <a:off x="2699792" y="1366784"/>
            <a:ext cx="3998929" cy="2298239"/>
            <a:chOff x="251520" y="1711515"/>
            <a:chExt cx="6657033" cy="4204095"/>
          </a:xfrm>
        </p:grpSpPr>
        <p:grpSp>
          <p:nvGrpSpPr>
            <p:cNvPr id="12" name="41 Grupo"/>
            <p:cNvGrpSpPr/>
            <p:nvPr/>
          </p:nvGrpSpPr>
          <p:grpSpPr>
            <a:xfrm>
              <a:off x="251520" y="2420888"/>
              <a:ext cx="6335836" cy="2592759"/>
              <a:chOff x="251520" y="2420888"/>
              <a:chExt cx="6335836" cy="2592759"/>
            </a:xfrm>
          </p:grpSpPr>
          <p:sp>
            <p:nvSpPr>
              <p:cNvPr id="137" name="AutoShape 21"/>
              <p:cNvSpPr>
                <a:spLocks noChangeArrowheads="1"/>
              </p:cNvSpPr>
              <p:nvPr/>
            </p:nvSpPr>
            <p:spPr bwMode="auto">
              <a:xfrm>
                <a:off x="251520" y="2420888"/>
                <a:ext cx="1439862" cy="2592388"/>
              </a:xfrm>
              <a:prstGeom prst="can">
                <a:avLst>
                  <a:gd name="adj" fmla="val 26208"/>
                </a:avLst>
              </a:prstGeom>
              <a:solidFill>
                <a:srgbClr val="FFCC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5" name="AutoShape 62"/>
              <p:cNvSpPr>
                <a:spLocks noChangeArrowheads="1"/>
              </p:cNvSpPr>
              <p:nvPr/>
            </p:nvSpPr>
            <p:spPr bwMode="auto">
              <a:xfrm>
                <a:off x="1690912" y="3213421"/>
                <a:ext cx="936103" cy="1080145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6" name="Text Box 63"/>
              <p:cNvSpPr txBox="1">
                <a:spLocks noChangeArrowheads="1"/>
              </p:cNvSpPr>
              <p:nvPr/>
            </p:nvSpPr>
            <p:spPr bwMode="auto">
              <a:xfrm>
                <a:off x="1546894" y="3502298"/>
                <a:ext cx="1008061" cy="436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endParaRPr lang="es-ES" sz="500" dirty="0"/>
              </a:p>
              <a:p>
                <a:pPr algn="ctr">
                  <a:spcBef>
                    <a:spcPct val="50000"/>
                  </a:spcBef>
                </a:pPr>
                <a:r>
                  <a:rPr lang="es-ES" sz="500" dirty="0" err="1"/>
                  <a:t>Confidence</a:t>
                </a:r>
                <a:endParaRPr lang="es-ES" sz="500" dirty="0"/>
              </a:p>
            </p:txBody>
          </p:sp>
          <p:sp>
            <p:nvSpPr>
              <p:cNvPr id="117" name="AutoShape 70"/>
              <p:cNvSpPr>
                <a:spLocks noChangeArrowheads="1"/>
              </p:cNvSpPr>
              <p:nvPr/>
            </p:nvSpPr>
            <p:spPr bwMode="auto">
              <a:xfrm>
                <a:off x="3995168" y="3285430"/>
                <a:ext cx="1080120" cy="100813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8" name="Text Box 71"/>
              <p:cNvSpPr txBox="1">
                <a:spLocks noChangeArrowheads="1"/>
              </p:cNvSpPr>
              <p:nvPr/>
            </p:nvSpPr>
            <p:spPr bwMode="auto">
              <a:xfrm>
                <a:off x="4067174" y="3528268"/>
                <a:ext cx="1008063" cy="520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Máx</a:t>
                </a:r>
                <a:r>
                  <a:rPr lang="es-ES" sz="500" dirty="0">
                    <a:solidFill>
                      <a:schemeClr val="bg1"/>
                    </a:solidFill>
                  </a:rPr>
                  <a:t> </a:t>
                </a:r>
                <a:r>
                  <a:rPr lang="es-ES" sz="500" dirty="0" err="1"/>
                  <a:t>Relat</a:t>
                </a:r>
                <a:r>
                  <a:rPr lang="es-ES" sz="5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s-ES" sz="500" dirty="0" err="1"/>
                  <a:t>Covering</a:t>
                </a:r>
              </a:p>
            </p:txBody>
          </p:sp>
          <p:grpSp>
            <p:nvGrpSpPr>
              <p:cNvPr id="13" name="Group 73"/>
              <p:cNvGrpSpPr>
                <a:grpSpLocks/>
              </p:cNvGrpSpPr>
              <p:nvPr/>
            </p:nvGrpSpPr>
            <p:grpSpPr bwMode="auto">
              <a:xfrm>
                <a:off x="2627015" y="2421259"/>
                <a:ext cx="1476375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35" name="AutoShape 74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3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443" y="3647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 dirty="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4" name="Group 76"/>
              <p:cNvGrpSpPr>
                <a:grpSpLocks/>
              </p:cNvGrpSpPr>
              <p:nvPr/>
            </p:nvGrpSpPr>
            <p:grpSpPr bwMode="auto">
              <a:xfrm>
                <a:off x="5076056" y="2421259"/>
                <a:ext cx="1511300" cy="2592388"/>
                <a:chOff x="3107" y="3203"/>
                <a:chExt cx="952" cy="998"/>
              </a:xfrm>
              <a:solidFill>
                <a:srgbClr val="FFCCFF"/>
              </a:solidFill>
            </p:grpSpPr>
            <p:sp>
              <p:nvSpPr>
                <p:cNvPr id="133" name="AutoShape 77"/>
                <p:cNvSpPr>
                  <a:spLocks noChangeArrowheads="1"/>
                </p:cNvSpPr>
                <p:nvPr/>
              </p:nvSpPr>
              <p:spPr bwMode="auto">
                <a:xfrm>
                  <a:off x="3107" y="3203"/>
                  <a:ext cx="952" cy="998"/>
                </a:xfrm>
                <a:prstGeom prst="can">
                  <a:avLst>
                    <a:gd name="adj" fmla="val 26208"/>
                  </a:avLst>
                </a:prstGeom>
                <a:grp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 sz="700"/>
                </a:p>
              </p:txBody>
            </p:sp>
            <p:sp>
              <p:nvSpPr>
                <p:cNvPr id="13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33" y="3612"/>
                  <a:ext cx="546" cy="1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s-ES" sz="700">
                      <a:solidFill>
                        <a:srgbClr val="000099"/>
                      </a:solidFill>
                    </a:rPr>
                    <a:t>KB</a:t>
                  </a:r>
                </a:p>
              </p:txBody>
            </p:sp>
          </p:grpSp>
          <p:grpSp>
            <p:nvGrpSpPr>
              <p:cNvPr id="15" name="Group 100"/>
              <p:cNvGrpSpPr>
                <a:grpSpLocks/>
              </p:cNvGrpSpPr>
              <p:nvPr/>
            </p:nvGrpSpPr>
            <p:grpSpPr bwMode="auto">
              <a:xfrm>
                <a:off x="2627015" y="3213424"/>
                <a:ext cx="1439863" cy="1439863"/>
                <a:chOff x="2200" y="1389"/>
                <a:chExt cx="907" cy="907"/>
              </a:xfrm>
              <a:solidFill>
                <a:srgbClr val="FF00FF"/>
              </a:solidFill>
            </p:grpSpPr>
            <p:sp>
              <p:nvSpPr>
                <p:cNvPr id="129" name="AutoShape 80"/>
                <p:cNvSpPr>
                  <a:spLocks noChangeArrowheads="1"/>
                </p:cNvSpPr>
                <p:nvPr/>
              </p:nvSpPr>
              <p:spPr bwMode="auto">
                <a:xfrm>
                  <a:off x="2200" y="1797"/>
                  <a:ext cx="907" cy="499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3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1979"/>
                  <a:ext cx="544" cy="231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  <p:sp>
              <p:nvSpPr>
                <p:cNvPr id="131" name="AutoShape 82"/>
                <p:cNvSpPr>
                  <a:spLocks noChangeArrowheads="1"/>
                </p:cNvSpPr>
                <p:nvPr/>
              </p:nvSpPr>
              <p:spPr bwMode="auto">
                <a:xfrm>
                  <a:off x="2200" y="1389"/>
                  <a:ext cx="907" cy="227"/>
                </a:xfrm>
                <a:prstGeom prst="flowChartMagneticDisk">
                  <a:avLst/>
                </a:prstGeom>
                <a:solidFill>
                  <a:srgbClr val="FF99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s-ES_tradnl" sz="700"/>
                </a:p>
              </p:txBody>
            </p:sp>
            <p:sp>
              <p:nvSpPr>
                <p:cNvPr id="13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73" y="1435"/>
                  <a:ext cx="54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700" dirty="0">
                      <a:solidFill>
                        <a:schemeClr val="bg1"/>
                      </a:solidFill>
                    </a:rPr>
                    <a:t>P(r)=1</a:t>
                  </a:r>
                </a:p>
              </p:txBody>
            </p:sp>
          </p:grpSp>
          <p:sp>
            <p:nvSpPr>
              <p:cNvPr id="122" name="AutoShape 84"/>
              <p:cNvSpPr>
                <a:spLocks noChangeArrowheads="1"/>
              </p:cNvSpPr>
              <p:nvPr/>
            </p:nvSpPr>
            <p:spPr bwMode="auto">
              <a:xfrm>
                <a:off x="5076056" y="40770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3" name="AutoShape 85"/>
              <p:cNvSpPr>
                <a:spLocks noChangeArrowheads="1"/>
              </p:cNvSpPr>
              <p:nvPr/>
            </p:nvSpPr>
            <p:spPr bwMode="auto">
              <a:xfrm>
                <a:off x="5076056" y="3213422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4" name="AutoShape 86"/>
              <p:cNvSpPr>
                <a:spLocks noChangeArrowheads="1"/>
              </p:cNvSpPr>
              <p:nvPr/>
            </p:nvSpPr>
            <p:spPr bwMode="auto">
              <a:xfrm>
                <a:off x="5076056" y="4437384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5" name="AutoShape 87"/>
              <p:cNvSpPr>
                <a:spLocks noChangeArrowheads="1"/>
              </p:cNvSpPr>
              <p:nvPr/>
            </p:nvSpPr>
            <p:spPr bwMode="auto">
              <a:xfrm>
                <a:off x="5076056" y="3716659"/>
                <a:ext cx="1511300" cy="288925"/>
              </a:xfrm>
              <a:prstGeom prst="flowChartMagneticDisk">
                <a:avLst/>
              </a:prstGeom>
              <a:solidFill>
                <a:srgbClr val="FF99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26" name="Text Box 91"/>
              <p:cNvSpPr txBox="1">
                <a:spLocks noChangeArrowheads="1"/>
              </p:cNvSpPr>
              <p:nvPr/>
            </p:nvSpPr>
            <p:spPr bwMode="auto">
              <a:xfrm>
                <a:off x="5076056" y="4437384"/>
                <a:ext cx="1511300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1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7" name="Text Box 92"/>
              <p:cNvSpPr txBox="1">
                <a:spLocks noChangeArrowheads="1"/>
              </p:cNvSpPr>
              <p:nvPr/>
            </p:nvSpPr>
            <p:spPr bwMode="auto">
              <a:xfrm>
                <a:off x="5147494" y="3213422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 dirty="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s-ES" sz="700" dirty="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 dirty="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8" name="Text Box 93"/>
              <p:cNvSpPr txBox="1">
                <a:spLocks noChangeArrowheads="1"/>
              </p:cNvSpPr>
              <p:nvPr/>
            </p:nvSpPr>
            <p:spPr bwMode="auto">
              <a:xfrm>
                <a:off x="5147494" y="3718247"/>
                <a:ext cx="1295399" cy="36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sz="700">
                    <a:solidFill>
                      <a:schemeClr val="bg1"/>
                    </a:solidFill>
                  </a:rPr>
                  <a:t>r:A</a:t>
                </a:r>
                <a:r>
                  <a:rPr lang="es-ES" sz="700" baseline="30000">
                    <a:solidFill>
                      <a:schemeClr val="bg1"/>
                    </a:solidFill>
                  </a:rPr>
                  <a:t>3</a:t>
                </a:r>
                <a:r>
                  <a:rPr lang="es-ES" sz="700">
                    <a:solidFill>
                      <a:schemeClr val="bg1"/>
                    </a:solidFill>
                    <a:cs typeface="Arial" pitchFamily="34" charset="0"/>
                  </a:rPr>
                  <a:t>→</a:t>
                </a:r>
                <a:r>
                  <a:rPr lang="es-ES" sz="700">
                    <a:solidFill>
                      <a:schemeClr val="bg1"/>
                    </a:solidFill>
                  </a:rPr>
                  <a:t>C</a:t>
                </a:r>
                <a:r>
                  <a:rPr lang="es-ES" sz="700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6" name="43 Grupo"/>
            <p:cNvGrpSpPr/>
            <p:nvPr/>
          </p:nvGrpSpPr>
          <p:grpSpPr>
            <a:xfrm rot="19039192">
              <a:off x="5540401" y="1711515"/>
              <a:ext cx="1368152" cy="864121"/>
              <a:chOff x="5292081" y="1772791"/>
              <a:chExt cx="1368152" cy="864121"/>
            </a:xfrm>
          </p:grpSpPr>
          <p:sp>
            <p:nvSpPr>
              <p:cNvPr id="112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3" name="112 CuadroTexto"/>
              <p:cNvSpPr txBox="1">
                <a:spLocks noChangeArrowheads="1"/>
              </p:cNvSpPr>
              <p:nvPr/>
            </p:nvSpPr>
            <p:spPr bwMode="auto">
              <a:xfrm>
                <a:off x="5292083" y="2045833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  <p:grpSp>
          <p:nvGrpSpPr>
            <p:cNvPr id="17" name="44 Grupo"/>
            <p:cNvGrpSpPr/>
            <p:nvPr/>
          </p:nvGrpSpPr>
          <p:grpSpPr>
            <a:xfrm rot="2184651">
              <a:off x="5487003" y="5051489"/>
              <a:ext cx="1368153" cy="864121"/>
              <a:chOff x="5292080" y="1772791"/>
              <a:chExt cx="1368153" cy="864121"/>
            </a:xfrm>
          </p:grpSpPr>
          <p:sp>
            <p:nvSpPr>
              <p:cNvPr id="110" name="AutoShape 62"/>
              <p:cNvSpPr>
                <a:spLocks noChangeArrowheads="1"/>
              </p:cNvSpPr>
              <p:nvPr/>
            </p:nvSpPr>
            <p:spPr bwMode="auto">
              <a:xfrm>
                <a:off x="5292081" y="1772791"/>
                <a:ext cx="1368152" cy="86412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66CC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 sz="700"/>
              </a:p>
            </p:txBody>
          </p:sp>
          <p:sp>
            <p:nvSpPr>
              <p:cNvPr id="111" name="110 CuadroTexto"/>
              <p:cNvSpPr txBox="1">
                <a:spLocks noChangeArrowheads="1"/>
              </p:cNvSpPr>
              <p:nvPr/>
            </p:nvSpPr>
            <p:spPr bwMode="auto">
              <a:xfrm>
                <a:off x="5292080" y="2045831"/>
                <a:ext cx="1357313" cy="337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600" dirty="0" err="1" smtClean="0"/>
                  <a:t>RelCov</a:t>
                </a:r>
                <a:r>
                  <a:rPr lang="es-ES_tradnl" sz="600" dirty="0" smtClean="0"/>
                  <a:t>=100</a:t>
                </a:r>
                <a:r>
                  <a:rPr lang="es-ES_tradnl" sz="600" dirty="0"/>
                  <a:t>%</a:t>
                </a:r>
              </a:p>
            </p:txBody>
          </p:sp>
        </p:grpSp>
      </p:grpSp>
      <p:sp>
        <p:nvSpPr>
          <p:cNvPr id="139" name="Text Box 22"/>
          <p:cNvSpPr txBox="1">
            <a:spLocks noChangeArrowheads="1"/>
          </p:cNvSpPr>
          <p:nvPr/>
        </p:nvSpPr>
        <p:spPr bwMode="auto">
          <a:xfrm>
            <a:off x="2915816" y="2276872"/>
            <a:ext cx="498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 dirty="0" smtClean="0">
                <a:solidFill>
                  <a:srgbClr val="000099"/>
                </a:solidFill>
              </a:rPr>
              <a:t>C1</a:t>
            </a:r>
            <a:endParaRPr lang="es-E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3" name="Text Box 22"/>
          <p:cNvSpPr txBox="1">
            <a:spLocks noChangeArrowheads="1"/>
          </p:cNvSpPr>
          <p:nvPr/>
        </p:nvSpPr>
        <p:spPr bwMode="auto">
          <a:xfrm>
            <a:off x="2921534" y="5085184"/>
            <a:ext cx="498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 dirty="0" smtClean="0">
                <a:solidFill>
                  <a:srgbClr val="000099"/>
                </a:solidFill>
              </a:rPr>
              <a:t>C2</a:t>
            </a:r>
            <a:endParaRPr lang="es-ES" sz="1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" name="173 CuadroTexto"/>
          <p:cNvSpPr txBox="1"/>
          <p:nvPr/>
        </p:nvSpPr>
        <p:spPr>
          <a:xfrm>
            <a:off x="6588224" y="3421449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 smtClean="0"/>
              <a:t>1</a:t>
            </a:r>
            <a:r>
              <a:rPr lang="es-ES_tradnl" sz="2000" dirty="0" smtClean="0"/>
              <a:t>: 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1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2 </a:t>
            </a:r>
            <a:r>
              <a:rPr lang="es-ES_tradnl" sz="2000" dirty="0" smtClean="0"/>
              <a:t>٧A</a:t>
            </a:r>
            <a:r>
              <a:rPr lang="es-ES_tradnl" sz="2000" baseline="-25000" dirty="0" smtClean="0"/>
              <a:t>1</a:t>
            </a:r>
            <a:r>
              <a:rPr lang="es-ES_tradnl" sz="2000" baseline="30000" dirty="0" smtClean="0"/>
              <a:t>3</a:t>
            </a:r>
            <a:r>
              <a:rPr lang="es-ES_tradnl" sz="2000" dirty="0" smtClean="0"/>
              <a:t> 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 smtClean="0">
                <a:solidFill>
                  <a:srgbClr val="FF99CC"/>
                </a:solidFill>
              </a:rPr>
              <a:t>2</a:t>
            </a:r>
            <a:endParaRPr lang="es-ES_tradnl" sz="2000" baseline="300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6588224" y="3933056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C</a:t>
            </a:r>
            <a:r>
              <a:rPr lang="es-ES_tradnl" sz="2000" baseline="-25000" dirty="0"/>
              <a:t>2</a:t>
            </a:r>
            <a:r>
              <a:rPr lang="es-ES_tradnl" sz="2000" dirty="0" smtClean="0"/>
              <a:t>: A</a:t>
            </a:r>
            <a:r>
              <a:rPr lang="es-ES_tradnl" sz="2000" baseline="-25000" dirty="0"/>
              <a:t>2</a:t>
            </a:r>
            <a:r>
              <a:rPr lang="es-ES_tradnl" sz="2000" baseline="30000" dirty="0" smtClean="0"/>
              <a:t>1 </a:t>
            </a:r>
            <a:r>
              <a:rPr lang="es-ES_tradnl" sz="1800" dirty="0" smtClean="0"/>
              <a:t>^</a:t>
            </a:r>
            <a:r>
              <a:rPr lang="es-ES_tradnl" sz="2000" dirty="0" smtClean="0"/>
              <a:t>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2 </a:t>
            </a:r>
            <a:r>
              <a:rPr lang="es-ES_tradnl" sz="1800" dirty="0"/>
              <a:t>^</a:t>
            </a:r>
            <a:r>
              <a:rPr lang="es-ES_tradnl" sz="2000" dirty="0" smtClean="0"/>
              <a:t>A</a:t>
            </a:r>
            <a:r>
              <a:rPr lang="es-ES_tradnl" sz="2000" baseline="-25000" dirty="0" smtClean="0"/>
              <a:t>2</a:t>
            </a:r>
            <a:r>
              <a:rPr lang="es-ES_tradnl" sz="2000" baseline="30000" dirty="0" smtClean="0"/>
              <a:t>3</a:t>
            </a:r>
            <a:r>
              <a:rPr lang="es-ES_tradnl" sz="2000" dirty="0" smtClean="0"/>
              <a:t> ٧</a:t>
            </a:r>
            <a:r>
              <a:rPr lang="es-ES_tradnl" sz="2000" dirty="0" smtClean="0">
                <a:solidFill>
                  <a:srgbClr val="FF99CC"/>
                </a:solidFill>
              </a:rPr>
              <a:t> ̚C</a:t>
            </a:r>
            <a:r>
              <a:rPr lang="es-ES_tradnl" sz="2000" baseline="-25000" dirty="0">
                <a:solidFill>
                  <a:srgbClr val="FF99CC"/>
                </a:solidFill>
              </a:rPr>
              <a:t>1</a:t>
            </a:r>
            <a:endParaRPr lang="es-ES_tradnl" sz="2000" baseline="30000" dirty="0" smtClean="0"/>
          </a:p>
        </p:txBody>
      </p:sp>
      <p:grpSp>
        <p:nvGrpSpPr>
          <p:cNvPr id="18" name="Group 99"/>
          <p:cNvGrpSpPr>
            <a:grpSpLocks/>
          </p:cNvGrpSpPr>
          <p:nvPr/>
        </p:nvGrpSpPr>
        <p:grpSpPr bwMode="auto">
          <a:xfrm rot="20402443">
            <a:off x="3165013" y="2801688"/>
            <a:ext cx="3384550" cy="2055600"/>
            <a:chOff x="2925" y="3595"/>
            <a:chExt cx="2132" cy="725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103" name="AutoShape 97"/>
            <p:cNvSpPr>
              <a:spLocks noChangeArrowheads="1"/>
            </p:cNvSpPr>
            <p:nvPr/>
          </p:nvSpPr>
          <p:spPr bwMode="auto">
            <a:xfrm>
              <a:off x="2925" y="3595"/>
              <a:ext cx="2132" cy="725"/>
            </a:xfrm>
            <a:prstGeom prst="irregularSeal1">
              <a:avLst/>
            </a:prstGeom>
            <a:solidFill>
              <a:schemeClr val="bg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4" name="Text Box 98"/>
            <p:cNvSpPr txBox="1">
              <a:spLocks noChangeArrowheads="1"/>
            </p:cNvSpPr>
            <p:nvPr/>
          </p:nvSpPr>
          <p:spPr bwMode="auto">
            <a:xfrm>
              <a:off x="3621" y="3787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dirty="0" err="1" smtClean="0">
                  <a:solidFill>
                    <a:schemeClr val="bg1"/>
                  </a:solidFill>
                </a:rPr>
                <a:t>Partial</a:t>
              </a:r>
              <a:r>
                <a:rPr lang="es-ES" sz="2000" smtClean="0">
                  <a:solidFill>
                    <a:schemeClr val="bg1"/>
                  </a:solidFill>
                </a:rPr>
                <a:t> CWA</a:t>
              </a:r>
              <a:endParaRPr lang="es-E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91 Llamada de nube"/>
          <p:cNvSpPr/>
          <p:nvPr/>
        </p:nvSpPr>
        <p:spPr>
          <a:xfrm>
            <a:off x="6732240" y="1916832"/>
            <a:ext cx="2411760" cy="1080120"/>
          </a:xfrm>
          <a:prstGeom prst="cloudCallout">
            <a:avLst>
              <a:gd name="adj1" fmla="val 18285"/>
              <a:gd name="adj2" fmla="val 39656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variables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included</a:t>
            </a:r>
            <a:r>
              <a:rPr lang="es-ES_tradnl" dirty="0" smtClean="0"/>
              <a:t> in C</a:t>
            </a:r>
            <a:r>
              <a:rPr lang="es-ES_tradnl" baseline="-25000" dirty="0" smtClean="0"/>
              <a:t>1</a:t>
            </a:r>
            <a:endParaRPr lang="es-ES" dirty="0"/>
          </a:p>
        </p:txBody>
      </p:sp>
      <p:sp>
        <p:nvSpPr>
          <p:cNvPr id="93" name="92 Llamada de nube"/>
          <p:cNvSpPr/>
          <p:nvPr/>
        </p:nvSpPr>
        <p:spPr>
          <a:xfrm>
            <a:off x="6660232" y="4725144"/>
            <a:ext cx="2411760" cy="1080120"/>
          </a:xfrm>
          <a:prstGeom prst="cloudCallout">
            <a:avLst>
              <a:gd name="adj1" fmla="val 18285"/>
              <a:gd name="adj2" fmla="val 39656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variables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included</a:t>
            </a:r>
            <a:r>
              <a:rPr lang="es-ES_tradnl" dirty="0" smtClean="0"/>
              <a:t> in C</a:t>
            </a:r>
            <a:r>
              <a:rPr lang="es-ES_tradnl" baseline="-25000" dirty="0"/>
              <a:t>2</a:t>
            </a:r>
            <a:endParaRPr lang="es-ES" dirty="0"/>
          </a:p>
        </p:txBody>
      </p:sp>
      <p:sp>
        <p:nvSpPr>
          <p:cNvPr id="95" name="94 Llamada de nube"/>
          <p:cNvSpPr/>
          <p:nvPr/>
        </p:nvSpPr>
        <p:spPr>
          <a:xfrm>
            <a:off x="107504" y="6093296"/>
            <a:ext cx="5112568" cy="648072"/>
          </a:xfrm>
          <a:prstGeom prst="cloudCallout">
            <a:avLst>
              <a:gd name="adj1" fmla="val 50193"/>
              <a:gd name="adj2" fmla="val 3822"/>
            </a:avLst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Global </a:t>
            </a:r>
            <a:r>
              <a:rPr lang="es-ES_tradnl" dirty="0" err="1" smtClean="0"/>
              <a:t>strategy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repeated</a:t>
            </a:r>
            <a:r>
              <a:rPr lang="es-ES_tradnl" smtClean="0"/>
              <a:t> variables</a:t>
            </a:r>
            <a:r>
              <a:rPr lang="es-ES_tradnl" dirty="0" smtClean="0"/>
              <a:t>: </a:t>
            </a:r>
            <a:r>
              <a:rPr lang="es-ES_tradnl" dirty="0" err="1" smtClean="0"/>
              <a:t>Substitute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A</a:t>
            </a:r>
            <a:r>
              <a:rPr lang="es-ES_tradnl" baseline="-25000" dirty="0" smtClean="0"/>
              <a:t>1</a:t>
            </a:r>
            <a:r>
              <a:rPr lang="es-ES_tradnl" baseline="30000" dirty="0" smtClean="0"/>
              <a:t>2 </a:t>
            </a:r>
            <a:r>
              <a:rPr lang="es-ES_tradnl" dirty="0" err="1" smtClean="0"/>
              <a:t>when</a:t>
            </a:r>
            <a:r>
              <a:rPr lang="es-ES_tradnl" dirty="0" smtClean="0"/>
              <a:t> </a:t>
            </a:r>
            <a:r>
              <a:rPr lang="es-ES_tradnl" dirty="0" err="1" smtClean="0"/>
              <a:t>higher</a:t>
            </a:r>
            <a:r>
              <a:rPr lang="es-ES_tradnl" dirty="0" smtClean="0"/>
              <a:t> </a:t>
            </a:r>
            <a:r>
              <a:rPr lang="es-ES_tradnl" dirty="0" err="1" smtClean="0"/>
              <a:t>relCov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1" grpId="0" animBg="1"/>
      <p:bldP spid="90" grpId="0" animBg="1"/>
      <p:bldP spid="89" grpId="0" animBg="1"/>
      <p:bldP spid="88" grpId="0" animBg="1"/>
      <p:bldP spid="48" grpId="0"/>
      <p:bldP spid="49" grpId="0"/>
      <p:bldP spid="44" grpId="0" animBg="1"/>
      <p:bldP spid="45" grpId="0" animBg="1"/>
      <p:bldP spid="50" grpId="0" animBg="1"/>
      <p:bldP spid="174" grpId="0"/>
      <p:bldP spid="175" grpId="0"/>
      <p:bldP spid="92" grpId="0" animBg="1"/>
      <p:bldP spid="93" grpId="0" animBg="1"/>
      <p:bldP spid="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3850" y="2276475"/>
            <a:ext cx="5632450" cy="3124200"/>
            <a:chOff x="192" y="1680"/>
            <a:chExt cx="3619" cy="2448"/>
          </a:xfrm>
        </p:grpSpPr>
        <p:graphicFrame>
          <p:nvGraphicFramePr>
            <p:cNvPr id="5122" name="Object 6"/>
            <p:cNvGraphicFramePr>
              <a:graphicFrameLocks noChangeAspect="1"/>
            </p:cNvGraphicFramePr>
            <p:nvPr/>
          </p:nvGraphicFramePr>
          <p:xfrm>
            <a:off x="192" y="1680"/>
            <a:ext cx="1135" cy="2448"/>
          </p:xfrm>
          <a:graphic>
            <a:graphicData uri="http://schemas.openxmlformats.org/presentationml/2006/ole">
              <p:oleObj spid="_x0000_s5122" name="Clip" r:id="rId4" imgW="1857600" imgH="3995640" progId="">
                <p:embed/>
              </p:oleObj>
            </a:graphicData>
          </a:graphic>
        </p:graphicFrame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109" y="2851"/>
              <a:ext cx="2702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3200" b="1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Is there any question?...</a:t>
              </a:r>
              <a:endParaRPr lang="es-ES" sz="32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323850" y="836613"/>
            <a:ext cx="864076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 algn="ctr">
              <a:spcBef>
                <a:spcPct val="105000"/>
              </a:spcBef>
              <a:spcAft>
                <a:spcPct val="60000"/>
              </a:spcAft>
            </a:pPr>
            <a:r>
              <a:rPr lang="en-US" sz="320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Automatic generation of conceptual descriptions</a:t>
            </a:r>
            <a:br>
              <a:rPr lang="en-US" sz="320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classifications in Environmental Domains</a:t>
            </a:r>
            <a:endParaRPr lang="en-GB" sz="3200">
              <a:solidFill>
                <a:srgbClr val="99C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1547813" y="2492375"/>
            <a:ext cx="75961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1331913" y="5589588"/>
            <a:ext cx="7812087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International Congress on Environmental Modelling and Software </a:t>
            </a:r>
            <a:b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iEMSs 2008</a:t>
            </a:r>
            <a:b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" sz="19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July 7-10, 2008 - Barcelona, Catalonia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14500" y="2071688"/>
            <a:ext cx="72151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GB" sz="2100" b="1">
                <a:solidFill>
                  <a:schemeClr val="accent1"/>
                </a:solidFill>
                <a:latin typeface="Calibri" pitchFamily="34" charset="0"/>
              </a:rPr>
              <a:t> K. Gibert</a:t>
            </a:r>
            <a:r>
              <a:rPr lang="en-GB" sz="2100" b="1" baseline="30000">
                <a:solidFill>
                  <a:schemeClr val="accent1"/>
                </a:solidFill>
                <a:latin typeface="Calibri" pitchFamily="34" charset="0"/>
              </a:rPr>
              <a:t>1</a:t>
            </a:r>
            <a:r>
              <a:rPr lang="en-GB" sz="2100" b="1">
                <a:solidFill>
                  <a:schemeClr val="accent1"/>
                </a:solidFill>
                <a:latin typeface="Calibri" pitchFamily="34" charset="0"/>
              </a:rPr>
              <a:t>, A. Pérez-Bonilla</a:t>
            </a:r>
            <a:r>
              <a:rPr lang="en-GB" sz="2100" b="1" baseline="30000">
                <a:solidFill>
                  <a:schemeClr val="accent1"/>
                </a:solidFill>
                <a:latin typeface="Calibri" pitchFamily="34" charset="0"/>
              </a:rPr>
              <a:t>1</a:t>
            </a:r>
            <a:r>
              <a:rPr lang="en-GB" sz="2100" b="1">
                <a:solidFill>
                  <a:schemeClr val="accent1"/>
                </a:solidFill>
                <a:latin typeface="Calibri" pitchFamily="34" charset="0"/>
              </a:rPr>
              <a:t>, D. Vrecko</a:t>
            </a:r>
            <a:r>
              <a:rPr lang="en-GB" sz="2100" b="1" baseline="30000">
                <a:solidFill>
                  <a:schemeClr val="accent1"/>
                </a:solidFill>
                <a:latin typeface="Calibri" pitchFamily="34" charset="0"/>
              </a:rPr>
              <a:t>2</a:t>
            </a:r>
            <a:r>
              <a:rPr lang="en-GB" sz="2000" b="1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ES" sz="2000">
              <a:solidFill>
                <a:schemeClr val="accent1"/>
              </a:solidFill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GB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1</a:t>
            </a:r>
            <a:r>
              <a:rPr lang="en-GB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Department of Statistics and Operations Research.Technical University of Catalonia.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2</a:t>
            </a: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Department of Systems and Control. Jozef Stefan Institute</a:t>
            </a:r>
            <a:endParaRPr lang="en-GB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2">
      <a:dk1>
        <a:srgbClr val="DDDDDD"/>
      </a:dk1>
      <a:lt1>
        <a:srgbClr val="FFFFCC"/>
      </a:lt1>
      <a:dk2>
        <a:srgbClr val="000066"/>
      </a:dk2>
      <a:lt2>
        <a:srgbClr val="CCECFF"/>
      </a:lt2>
      <a:accent1>
        <a:srgbClr val="FF99CC"/>
      </a:accent1>
      <a:accent2>
        <a:srgbClr val="AC66BB"/>
      </a:accent2>
      <a:accent3>
        <a:srgbClr val="AAAAB8"/>
      </a:accent3>
      <a:accent4>
        <a:srgbClr val="DADAAE"/>
      </a:accent4>
      <a:accent5>
        <a:srgbClr val="FFCAE2"/>
      </a:accent5>
      <a:accent6>
        <a:srgbClr val="9B5CA9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FFFFFF"/>
        </a:accent3>
        <a:accent4>
          <a:srgbClr val="000000"/>
        </a:accent4>
        <a:accent5>
          <a:srgbClr val="D8AFB9"/>
        </a:accent5>
        <a:accent6>
          <a:srgbClr val="9B5CA9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DDDDDD"/>
        </a:dk1>
        <a:lt1>
          <a:srgbClr val="FFFFCC"/>
        </a:lt1>
        <a:dk2>
          <a:srgbClr val="000066"/>
        </a:dk2>
        <a:lt2>
          <a:srgbClr val="CCECFF"/>
        </a:lt2>
        <a:accent1>
          <a:srgbClr val="FF99CC"/>
        </a:accent1>
        <a:accent2>
          <a:srgbClr val="AC66BB"/>
        </a:accent2>
        <a:accent3>
          <a:srgbClr val="AAAAB8"/>
        </a:accent3>
        <a:accent4>
          <a:srgbClr val="DADAAE"/>
        </a:accent4>
        <a:accent5>
          <a:srgbClr val="FFCAE2"/>
        </a:accent5>
        <a:accent6>
          <a:srgbClr val="9B5CA9"/>
        </a:accent6>
        <a:hlink>
          <a:srgbClr val="FFDE66"/>
        </a:hlink>
        <a:folHlink>
          <a:srgbClr val="D490C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10.xml><?xml version="1.0" encoding="utf-8"?>
<a:themeOverride xmlns:a="http://schemas.openxmlformats.org/drawingml/2006/main">
  <a:clrScheme name="10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11.xml><?xml version="1.0" encoding="utf-8"?>
<a:themeOverride xmlns:a="http://schemas.openxmlformats.org/drawingml/2006/main">
  <a:clrScheme name="11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2.xml><?xml version="1.0" encoding="utf-8"?>
<a:themeOverride xmlns:a="http://schemas.openxmlformats.org/drawingml/2006/main">
  <a:clrScheme name="2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3.xml><?xml version="1.0" encoding="utf-8"?>
<a:themeOverride xmlns:a="http://schemas.openxmlformats.org/drawingml/2006/main">
  <a:clrScheme name="3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4.xml><?xml version="1.0" encoding="utf-8"?>
<a:themeOverride xmlns:a="http://schemas.openxmlformats.org/drawingml/2006/main">
  <a:clrScheme name="4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5.xml><?xml version="1.0" encoding="utf-8"?>
<a:themeOverride xmlns:a="http://schemas.openxmlformats.org/drawingml/2006/main">
  <a:clrScheme name="5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6.xml><?xml version="1.0" encoding="utf-8"?>
<a:themeOverride xmlns:a="http://schemas.openxmlformats.org/drawingml/2006/main">
  <a:clrScheme name="6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7.xml><?xml version="1.0" encoding="utf-8"?>
<a:themeOverride xmlns:a="http://schemas.openxmlformats.org/drawingml/2006/main">
  <a:clrScheme name="7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8.xml><?xml version="1.0" encoding="utf-8"?>
<a:themeOverride xmlns:a="http://schemas.openxmlformats.org/drawingml/2006/main">
  <a:clrScheme name="8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ppt/theme/themeOverride9.xml><?xml version="1.0" encoding="utf-8"?>
<a:themeOverride xmlns:a="http://schemas.openxmlformats.org/drawingml/2006/main">
  <a:clrScheme name="9_Tema de Office 2">
    <a:dk1>
      <a:srgbClr val="DDDDDD"/>
    </a:dk1>
    <a:lt1>
      <a:srgbClr val="FFFFCC"/>
    </a:lt1>
    <a:dk2>
      <a:srgbClr val="000066"/>
    </a:dk2>
    <a:lt2>
      <a:srgbClr val="CCECFF"/>
    </a:lt2>
    <a:accent1>
      <a:srgbClr val="FF99CC"/>
    </a:accent1>
    <a:accent2>
      <a:srgbClr val="AC66BB"/>
    </a:accent2>
    <a:accent3>
      <a:srgbClr val="AAAAB8"/>
    </a:accent3>
    <a:accent4>
      <a:srgbClr val="DADAAE"/>
    </a:accent4>
    <a:accent5>
      <a:srgbClr val="FFCAE2"/>
    </a:accent5>
    <a:accent6>
      <a:srgbClr val="9B5CA9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6290</TotalTime>
  <Words>1410</Words>
  <Application>Microsoft Office PowerPoint</Application>
  <PresentationFormat>Presentación en pantalla (4:3)</PresentationFormat>
  <Paragraphs>235</Paragraphs>
  <Slides>7</Slides>
  <Notes>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Tema de Office</vt:lpstr>
      <vt:lpstr>Ecuación</vt:lpstr>
      <vt:lpstr>Clip</vt:lpstr>
      <vt:lpstr>     Criteria for building concepts in CCEC 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  Llicenciatura en Ciències i Tècniques Estadístiques</dc:title>
  <dc:creator>.</dc:creator>
  <cp:lastModifiedBy>karina</cp:lastModifiedBy>
  <cp:revision>596</cp:revision>
  <dcterms:created xsi:type="dcterms:W3CDTF">2004-07-04T08:11:03Z</dcterms:created>
  <dcterms:modified xsi:type="dcterms:W3CDTF">2011-10-20T11:33:43Z</dcterms:modified>
</cp:coreProperties>
</file>