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70" r:id="rId5"/>
    <p:sldId id="262" r:id="rId6"/>
    <p:sldId id="263" r:id="rId7"/>
    <p:sldId id="268" r:id="rId8"/>
    <p:sldId id="272" r:id="rId9"/>
    <p:sldId id="265" r:id="rId10"/>
    <p:sldId id="269" r:id="rId11"/>
    <p:sldId id="271" r:id="rId12"/>
    <p:sldId id="279" r:id="rId13"/>
    <p:sldId id="273" r:id="rId14"/>
    <p:sldId id="275" r:id="rId15"/>
    <p:sldId id="277" r:id="rId16"/>
    <p:sldId id="276" r:id="rId17"/>
    <p:sldId id="280" r:id="rId18"/>
    <p:sldId id="281" r:id="rId19"/>
    <p:sldId id="278" r:id="rId20"/>
    <p:sldId id="264" r:id="rId21"/>
    <p:sldId id="261" r:id="rId22"/>
    <p:sldId id="260" r:id="rId2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361CBA08-0200-4E2C-AD57-38828A92190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4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576BB-5B69-4AE0-980D-42F8AA898F56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10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11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12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13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14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15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16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17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18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19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2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E4621-4E51-488B-B25F-C77BDC55D452}" type="slidenum">
              <a:rPr lang="en-US"/>
              <a:pPr/>
              <a:t>20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5C5E3-2AEC-4469-9CFC-019D62BF0AD3}" type="slidenum">
              <a:rPr lang="en-US"/>
              <a:pPr/>
              <a:t>21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3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4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5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6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8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A351F-7157-4CCE-9650-F13C7935C758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04657A8-E65F-453B-BF24-0380A1F0E39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57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BF7440-7D6E-4AA2-A7BD-D201A7BC271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7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9088" y="17463"/>
            <a:ext cx="2070100" cy="60658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7463"/>
            <a:ext cx="6059488" cy="6065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EC620D-A497-4EF5-9028-AD3F7CDF0AA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83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288B05-93E8-4D3E-9DF1-D289F1F9127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97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2E81C0-406E-4941-AC55-191A47908C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25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6561BB-F436-4602-B64E-0E31E4198F2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2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5EC689E-CD8F-4FE4-98BD-AE933B591D0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2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D59A9C-A636-4F30-8820-EFA811DB1C9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84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CD09DA-9658-4D79-893E-258808576AC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68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A5FFBD-D55C-4D2D-BB2F-67673746384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CF1B2C-FFC3-4E55-BB19-5F486D9AF10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8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022233-0816-4994-B4E1-5F74D0375BF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692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9169CC-C7AF-4C00-8E92-4055EB10981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8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8A1F65-B651-4871-8342-A45DB12C023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123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3050" y="296863"/>
            <a:ext cx="2054225" cy="58245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96863"/>
            <a:ext cx="6013450" cy="58245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B3F00BB-17C5-4AB3-A624-3807BBD9C4E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518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96863"/>
            <a:ext cx="7980362" cy="16462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57200" y="6605588"/>
            <a:ext cx="2124075" cy="304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124200" y="6605588"/>
            <a:ext cx="2886075" cy="304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6553200" y="6605588"/>
            <a:ext cx="2124075" cy="304800"/>
          </a:xfrm>
        </p:spPr>
        <p:txBody>
          <a:bodyPr/>
          <a:lstStyle>
            <a:lvl1pPr>
              <a:defRPr/>
            </a:lvl1pPr>
          </a:lstStyle>
          <a:p>
            <a:fld id="{DAC7916D-032C-4751-912E-DD21B962C78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37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66F088-0940-476C-A610-E23FDADF2E2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3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40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3600" y="1484313"/>
            <a:ext cx="4065588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8ED0D0-116C-4369-8212-17270A136D7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42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1424EA-4502-4639-A616-895A75D16DF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6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B640754-F37D-4B7F-972C-94359314659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6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CA8EAB-5C64-4852-9F6A-99F59DB0E63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00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C3750D-E61D-4D73-917F-FB0990EE4A3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1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1205E2-85E9-4C63-92B8-BCB49EEFF9F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rgbClr val="3365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3"/>
            <a:ext cx="8281988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81988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561138"/>
            <a:ext cx="212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</a:defRPr>
            </a:lvl1pPr>
          </a:lstStyle>
          <a:p>
            <a:endParaRPr lang="es-E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561138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</a:defRPr>
            </a:lvl1pPr>
          </a:lstStyle>
          <a:p>
            <a:endParaRPr lang="es-E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561138"/>
            <a:ext cx="212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</a:defRPr>
            </a:lvl1pPr>
          </a:lstStyle>
          <a:p>
            <a:fld id="{26467C7C-F07F-48DF-A557-B4602AF69F9C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98CC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6698CC"/>
          </a:solidFill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98CC"/>
          </a:solidFill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rgbClr val="3365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6863"/>
            <a:ext cx="7980362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605588"/>
            <a:ext cx="212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33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605588"/>
            <a:ext cx="288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33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605588"/>
            <a:ext cx="212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33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8BCF4331-695F-439C-9755-936D3430F6C9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98CC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6698CC"/>
          </a:solidFill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98CC"/>
          </a:solidFill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98C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296863"/>
            <a:ext cx="7989887" cy="2124075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Role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Labeling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for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SemEval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2012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79613" y="4500563"/>
            <a:ext cx="5291137" cy="14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b="1" dirty="0" smtClean="0"/>
              <a:t>Natural Language Processing for Massive Textual Data Management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b="1" dirty="0" smtClean="0"/>
              <a:t>Group Presentation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419475"/>
            <a:ext cx="2924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C7916D-032C-4751-912E-DD21B962C781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10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8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aim to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classify :</a:t>
            </a: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Features of a word: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Form, POS tag, dependency to the syntactic head in the dependency tree, semantic role, </a:t>
            </a:r>
            <a:r>
              <a:rPr lang="en-US" sz="1600" dirty="0" err="1" smtClean="0">
                <a:solidFill>
                  <a:schemeClr val="tx1"/>
                </a:solidFill>
                <a:latin typeface="CMR10" charset="0"/>
              </a:rPr>
              <a:t>subcategorization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.</a:t>
            </a:r>
            <a:endParaRPr lang="en-US" sz="1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Features of the spatial indicator: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Form, </a:t>
            </a:r>
            <a:r>
              <a:rPr lang="en-US" sz="1600" dirty="0" err="1" smtClean="0">
                <a:solidFill>
                  <a:schemeClr val="tx1"/>
                </a:solidFill>
                <a:latin typeface="CMR10" charset="0"/>
              </a:rPr>
              <a:t>subcategorization</a:t>
            </a: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Relational Features of the word with </a:t>
            </a:r>
            <a:r>
              <a:rPr lang="en-US" sz="2000" dirty="0" err="1" smtClean="0">
                <a:solidFill>
                  <a:schemeClr val="tx1"/>
                </a:solidFill>
                <a:latin typeface="CMR10" charset="0"/>
              </a:rPr>
              <a:t>respecto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 to the SI: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MR10" charset="0"/>
              </a:rPr>
              <a:t>Path, linear position.</a:t>
            </a:r>
          </a:p>
          <a:p>
            <a:pPr marL="1265237" lvl="2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  <a:latin typeface="CMR10" charset="0"/>
              </a:rPr>
              <a:t>We use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Hidden Markov Models in 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order to see the probability of each word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(with except to the SI) of 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being </a:t>
            </a:r>
            <a:r>
              <a:rPr lang="en-US" sz="2400" dirty="0" err="1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2400" dirty="0">
                <a:solidFill>
                  <a:schemeClr val="tx1"/>
                </a:solidFill>
                <a:latin typeface="CMR10" charset="0"/>
              </a:rPr>
              <a:t>, landmark or none.</a:t>
            </a:r>
            <a:endParaRPr lang="en-US" sz="2600" dirty="0">
              <a:latin typeface="CMR10" charset="0"/>
            </a:endParaRPr>
          </a:p>
          <a:p>
            <a:pPr marL="465137" indent="-457200" algn="just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of </a:t>
            </a:r>
            <a:r>
              <a:rPr lang="en-US" sz="3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trajectors</a:t>
            </a: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landmarks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11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500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12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4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Predict each triplet of segments indicator-</a:t>
            </a:r>
            <a:r>
              <a:rPr lang="en-US" sz="2600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-landmark jointly.</a:t>
            </a:r>
          </a:p>
          <a:p>
            <a:pPr marL="865187" lvl="1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 smtClean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Omitting the first task of predicting the spatial indicator.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Tagging words with </a:t>
            </a:r>
            <a:r>
              <a:rPr lang="en-US" sz="2200" i="1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landmark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SI 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or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none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865187" lvl="1" indent="-457200" algn="just">
              <a:buClrTx/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Allows multiple words to be classified as </a:t>
            </a:r>
            <a:r>
              <a:rPr lang="en-US" sz="2200" i="1" dirty="0" smtClean="0">
                <a:solidFill>
                  <a:schemeClr val="tx1"/>
                </a:solidFill>
                <a:latin typeface="CMR10" charset="0"/>
              </a:rPr>
              <a:t>SI</a:t>
            </a: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We use 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HMM / AVERAGED PERCEPTRON? with 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another class “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SI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” added.</a:t>
            </a:r>
            <a:endParaRPr lang="en-US" sz="22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465137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Jointly Identification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13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886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14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531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Rectangle 1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ln/>
            </p:spPr>
            <p:txBody>
              <a:bodyPr/>
              <a:lstStyle/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600" dirty="0" smtClean="0">
                    <a:solidFill>
                      <a:schemeClr val="tx1"/>
                    </a:solidFill>
                    <a:latin typeface="CMR10" charset="0"/>
                  </a:rPr>
                  <a:t>For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MR10" charset="0"/>
                  </a:rPr>
                  <a:t>our classification methods, we use </a:t>
                </a:r>
                <a:r>
                  <a:rPr lang="en-US" sz="2600" dirty="0">
                    <a:solidFill>
                      <a:schemeClr val="tx1"/>
                    </a:solidFill>
                    <a:latin typeface="CMR10" charset="0"/>
                  </a:rPr>
                  <a:t>K-Fold Cross Validation with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𝐾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=5</m:t>
                    </m:r>
                  </m:oMath>
                </a14:m>
                <a:endParaRPr lang="en-US" sz="26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0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Training Data chosen: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 90% of the original </a:t>
                </a: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data set.</a:t>
                </a:r>
                <a:endParaRPr lang="en-US" sz="2200" dirty="0"/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Accuracy with Naïve Bayes</a:t>
                </a:r>
                <a:r>
                  <a:rPr lang="en-US" sz="2200" smtClean="0">
                    <a:solidFill>
                      <a:srgbClr val="000000"/>
                    </a:solidFill>
                    <a:latin typeface="Arial" pitchFamily="34" charset="0"/>
                  </a:rPr>
                  <a:t>: 83% 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(on </a:t>
                </a: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the 10% of test Data)</a:t>
                </a:r>
                <a:endParaRPr lang="en-US" sz="2200" dirty="0"/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Arial" pitchFamily="34" charset="0"/>
                  </a:rPr>
                  <a:t>    (not considering multiword prepositions. "in" is not "in front of")</a:t>
                </a:r>
                <a:endParaRPr lang="en-US" dirty="0"/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b="1" dirty="0">
                    <a:solidFill>
                      <a:srgbClr val="000000"/>
                    </a:solidFill>
                    <a:latin typeface="Arial" pitchFamily="34" charset="0"/>
                  </a:rPr>
                  <a:t>Problem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: "You are </a:t>
                </a:r>
                <a:r>
                  <a:rPr lang="en-US" sz="2200" b="1" dirty="0">
                    <a:solidFill>
                      <a:srgbClr val="000000"/>
                    </a:solidFill>
                    <a:latin typeface="Arial" pitchFamily="34" charset="0"/>
                  </a:rPr>
                  <a:t>in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 my dreams and they are </a:t>
                </a:r>
                <a:r>
                  <a:rPr lang="en-US" sz="2200" b="1" dirty="0">
                    <a:solidFill>
                      <a:srgbClr val="000000"/>
                    </a:solidFill>
                    <a:latin typeface="Arial" pitchFamily="34" charset="0"/>
                  </a:rPr>
                  <a:t>in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 my nightmares". Two repeated prepositions, two marked up SI. Which is each one?</a:t>
                </a:r>
                <a:endParaRPr lang="en-US" sz="2200" dirty="0"/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b="1" dirty="0">
                    <a:solidFill>
                      <a:srgbClr val="000000"/>
                    </a:solidFill>
                    <a:latin typeface="Arial" pitchFamily="34" charset="0"/>
                  </a:rPr>
                  <a:t>Solution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: considering word positions</a:t>
                </a: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800" dirty="0">
                  <a:solidFill>
                    <a:schemeClr val="tx1"/>
                  </a:solidFill>
                  <a:latin typeface="CMR10" charset="0"/>
                </a:endParaRPr>
              </a:p>
              <a:p>
                <a:pPr marL="7937" indent="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  <a:p>
                <a:pPr marL="522287" indent="-514350">
                  <a:buClrTx/>
                  <a:buFont typeface="+mj-lt"/>
                  <a:buAutoNum type="arabicPeriod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</p:txBody>
          </p:sp>
        </mc:Choice>
        <mc:Fallback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blipFill rotWithShape="1">
                <a:blip r:embed="rId3"/>
                <a:stretch>
                  <a:fillRect l="-1103" t="-1058" r="-169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for SI identification</a:t>
            </a:r>
            <a:endParaRPr lang="en-US" sz="3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15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590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Rectangle 1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ln/>
            </p:spPr>
            <p:txBody>
              <a:bodyPr/>
              <a:lstStyle/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600" dirty="0" smtClean="0">
                    <a:solidFill>
                      <a:schemeClr val="tx1"/>
                    </a:solidFill>
                    <a:latin typeface="CMR10" charset="0"/>
                  </a:rPr>
                  <a:t>For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MR10" charset="0"/>
                  </a:rPr>
                  <a:t>our classification methods, we use </a:t>
                </a:r>
                <a:r>
                  <a:rPr lang="en-US" sz="2600" dirty="0">
                    <a:solidFill>
                      <a:schemeClr val="tx1"/>
                    </a:solidFill>
                    <a:latin typeface="CMR10" charset="0"/>
                  </a:rPr>
                  <a:t>K-Fold Cross Validation with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𝐾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=5</m:t>
                    </m:r>
                  </m:oMath>
                </a14:m>
                <a:endParaRPr lang="en-US" sz="26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0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Training Data chosen: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 90% of the original </a:t>
                </a: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data set.</a:t>
                </a:r>
                <a:endParaRPr lang="en-US" sz="2200" dirty="0"/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Accuracy with Hidden Markov Models: </a:t>
                </a:r>
              </a:p>
              <a:p>
                <a:pPr lvl="2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1800" dirty="0" smtClean="0">
                    <a:solidFill>
                      <a:srgbClr val="000000"/>
                    </a:solidFill>
                    <a:latin typeface="Arial" pitchFamily="34" charset="0"/>
                  </a:rPr>
                  <a:t>XXX% 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</a:rPr>
                  <a:t>(on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Arial" pitchFamily="34" charset="0"/>
                  </a:rPr>
                  <a:t>the 10% of test Data)</a:t>
                </a:r>
                <a:endParaRPr lang="en-US" sz="1800" dirty="0"/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Arial" pitchFamily="34" charset="0"/>
                  </a:rPr>
                  <a:t>    (not considering multiword prepositions. "in" is not "in front of")</a:t>
                </a:r>
                <a:endParaRPr lang="en-US" dirty="0"/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800" dirty="0">
                  <a:solidFill>
                    <a:schemeClr val="tx1"/>
                  </a:solidFill>
                  <a:latin typeface="CMR10" charset="0"/>
                </a:endParaRPr>
              </a:p>
              <a:p>
                <a:pPr marL="7937" indent="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  <a:p>
                <a:pPr marL="522287" indent="-514350">
                  <a:buClrTx/>
                  <a:buFont typeface="+mj-lt"/>
                  <a:buAutoNum type="arabicPeriod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</p:txBody>
          </p:sp>
        </mc:Choice>
        <mc:Fallback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blipFill rotWithShape="1">
                <a:blip r:embed="rId3"/>
                <a:stretch>
                  <a:fillRect l="-1103" t="-1058" r="-139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for </a:t>
            </a:r>
            <a:r>
              <a:rPr lang="en-US" sz="3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Trajectors</a:t>
            </a: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Landmarks Identification</a:t>
            </a:r>
            <a:endParaRPr lang="en-US" sz="3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16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946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Rectangle 1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ln/>
            </p:spPr>
            <p:txBody>
              <a:bodyPr/>
              <a:lstStyle/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600" dirty="0" smtClean="0">
                    <a:solidFill>
                      <a:schemeClr val="tx1"/>
                    </a:solidFill>
                    <a:latin typeface="CMR10" charset="0"/>
                  </a:rPr>
                  <a:t>For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MR10" charset="0"/>
                  </a:rPr>
                  <a:t>our classification methods, we use </a:t>
                </a:r>
                <a:r>
                  <a:rPr lang="en-US" sz="2600" dirty="0">
                    <a:solidFill>
                      <a:schemeClr val="tx1"/>
                    </a:solidFill>
                    <a:latin typeface="CMR10" charset="0"/>
                  </a:rPr>
                  <a:t>K-Fold Cross Validation with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𝐾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=5</m:t>
                    </m:r>
                  </m:oMath>
                </a14:m>
                <a:endParaRPr lang="en-US" sz="26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000" dirty="0" smtClean="0">
                  <a:solidFill>
                    <a:schemeClr val="tx1"/>
                  </a:solidFill>
                  <a:latin typeface="CMR10" charset="0"/>
                </a:endParaRPr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Training Data chosen:</a:t>
                </a:r>
                <a:r>
                  <a:rPr lang="en-US" sz="2200" dirty="0">
                    <a:solidFill>
                      <a:srgbClr val="000000"/>
                    </a:solidFill>
                    <a:latin typeface="Arial" pitchFamily="34" charset="0"/>
                  </a:rPr>
                  <a:t> 90% of the original </a:t>
                </a: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data set.</a:t>
                </a:r>
                <a:endParaRPr lang="en-US" sz="2200" dirty="0"/>
              </a:p>
              <a:p>
                <a:pPr lvl="1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  <a:latin typeface="Arial" pitchFamily="34" charset="0"/>
                  </a:rPr>
                  <a:t>Accuracy with Hidden Markov Models: </a:t>
                </a:r>
              </a:p>
              <a:p>
                <a:pPr lvl="2" indent="-342900">
                  <a:lnSpc>
                    <a:spcPct val="95000"/>
                  </a:lnSpc>
                  <a:spcBef>
                    <a:spcPct val="0"/>
                  </a:spcBef>
                  <a:buFontTx/>
                  <a:buChar char="•"/>
                </a:pPr>
                <a:r>
                  <a:rPr lang="en-US" sz="1800" dirty="0" smtClean="0">
                    <a:solidFill>
                      <a:srgbClr val="000000"/>
                    </a:solidFill>
                    <a:latin typeface="Arial" pitchFamily="34" charset="0"/>
                  </a:rPr>
                  <a:t>XXX% 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</a:rPr>
                  <a:t>(on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Arial" pitchFamily="34" charset="0"/>
                  </a:rPr>
                  <a:t>the 10% of test Data)</a:t>
                </a:r>
                <a:endParaRPr lang="en-US" sz="1800" dirty="0"/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Arial" pitchFamily="34" charset="0"/>
                  </a:rPr>
                  <a:t>    (not considering multiword prepositions. "in" is not "in front of")</a:t>
                </a:r>
                <a:endParaRPr lang="en-US" dirty="0"/>
              </a:p>
              <a:p>
                <a:pPr>
                  <a:lnSpc>
                    <a:spcPct val="95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marL="465137" indent="-457200" algn="just">
                  <a:buClrTx/>
                  <a:buFont typeface="Wingdings" pitchFamily="2" charset="2"/>
                  <a:buChar char="q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800" dirty="0">
                  <a:solidFill>
                    <a:schemeClr val="tx1"/>
                  </a:solidFill>
                  <a:latin typeface="CMR10" charset="0"/>
                </a:endParaRPr>
              </a:p>
              <a:p>
                <a:pPr marL="7937" indent="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  <a:p>
                <a:pPr marL="522287" indent="-514350">
                  <a:buClrTx/>
                  <a:buFont typeface="+mj-lt"/>
                  <a:buAutoNum type="arabicPeriod"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2600" dirty="0">
                  <a:latin typeface="CMR10" charset="0"/>
                </a:endParaRPr>
              </a:p>
            </p:txBody>
          </p:sp>
        </mc:Choice>
        <mc:Fallback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700808"/>
                <a:ext cx="8291513" cy="4608512"/>
              </a:xfrm>
              <a:blipFill rotWithShape="1">
                <a:blip r:embed="rId3"/>
                <a:stretch>
                  <a:fillRect l="-1103" t="-1058" r="-139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8864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for Jointly Identification</a:t>
            </a:r>
            <a:endParaRPr lang="en-US" sz="3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17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534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tx1"/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18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99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tx1"/>
                </a:solidFill>
                <a:latin typeface="CMR10" charset="0"/>
              </a:rPr>
              <a:t>f</a:t>
            </a: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19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34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tx1"/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2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350"/>
            <a:ext cx="8291513" cy="7207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844824"/>
            <a:ext cx="8291512" cy="4635351"/>
          </a:xfrm>
          <a:ln/>
        </p:spPr>
        <p:txBody>
          <a:bodyPr/>
          <a:lstStyle/>
          <a:p>
            <a:pPr indent="-341313" algn="just"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[1]	P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Kordjamshidi</a:t>
            </a:r>
            <a:r>
              <a:rPr lang="en-US" sz="1400" dirty="0">
                <a:solidFill>
                  <a:schemeClr val="tx1"/>
                </a:solidFill>
              </a:rPr>
              <a:t>, M van </a:t>
            </a:r>
            <a:r>
              <a:rPr lang="en-US" sz="1400" dirty="0" err="1">
                <a:solidFill>
                  <a:schemeClr val="tx1"/>
                </a:solidFill>
              </a:rPr>
              <a:t>Otterlo</a:t>
            </a:r>
            <a:r>
              <a:rPr lang="en-US" sz="1400" dirty="0">
                <a:solidFill>
                  <a:schemeClr val="tx1"/>
                </a:solidFill>
              </a:rPr>
              <a:t>, and M. F. </a:t>
            </a:r>
            <a:r>
              <a:rPr lang="en-US" sz="1400" dirty="0" err="1">
                <a:solidFill>
                  <a:schemeClr val="tx1"/>
                </a:solidFill>
              </a:rPr>
              <a:t>Moens</a:t>
            </a:r>
            <a:r>
              <a:rPr lang="en-US" sz="1400" dirty="0">
                <a:solidFill>
                  <a:schemeClr val="tx1"/>
                </a:solidFill>
              </a:rPr>
              <a:t>. Spatial role labeling: task deﬁnition and </a:t>
            </a:r>
            <a:r>
              <a:rPr lang="en-US" sz="1400" dirty="0" smtClean="0">
                <a:solidFill>
                  <a:schemeClr val="tx1"/>
                </a:solidFill>
              </a:rPr>
              <a:t>annotation scheme</a:t>
            </a:r>
            <a:r>
              <a:rPr lang="en-US" sz="1400" dirty="0">
                <a:solidFill>
                  <a:schemeClr val="tx1"/>
                </a:solidFill>
              </a:rPr>
              <a:t>. In LREC, </a:t>
            </a:r>
            <a:r>
              <a:rPr lang="en-US" sz="1400" dirty="0" smtClean="0">
                <a:solidFill>
                  <a:schemeClr val="tx1"/>
                </a:solidFill>
              </a:rPr>
              <a:t>2010.</a:t>
            </a:r>
          </a:p>
          <a:p>
            <a:pPr indent="-341313" algn="just"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[2]	P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Kordjamshidi</a:t>
            </a:r>
            <a:r>
              <a:rPr lang="en-US" sz="1400" dirty="0">
                <a:solidFill>
                  <a:schemeClr val="tx1"/>
                </a:solidFill>
              </a:rPr>
              <a:t>, M van </a:t>
            </a:r>
            <a:r>
              <a:rPr lang="en-US" sz="1400" dirty="0" err="1">
                <a:solidFill>
                  <a:schemeClr val="tx1"/>
                </a:solidFill>
              </a:rPr>
              <a:t>Otterlo</a:t>
            </a:r>
            <a:r>
              <a:rPr lang="en-US" sz="1400" dirty="0">
                <a:solidFill>
                  <a:schemeClr val="tx1"/>
                </a:solidFill>
              </a:rPr>
              <a:t>, and M. F. </a:t>
            </a:r>
            <a:r>
              <a:rPr lang="en-US" sz="1400" dirty="0" err="1">
                <a:solidFill>
                  <a:schemeClr val="tx1"/>
                </a:solidFill>
              </a:rPr>
              <a:t>Moens</a:t>
            </a:r>
            <a:r>
              <a:rPr lang="en-US" sz="1400" dirty="0">
                <a:solidFill>
                  <a:schemeClr val="tx1"/>
                </a:solidFill>
              </a:rPr>
              <a:t>. From language towards formal spatial calculi.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 Workshop on Computational Models of Spatial Language Interpretation (</a:t>
            </a:r>
            <a:r>
              <a:rPr lang="en-US" sz="1400" dirty="0" err="1">
                <a:solidFill>
                  <a:schemeClr val="tx1"/>
                </a:solidFill>
              </a:rPr>
              <a:t>CoSLI</a:t>
            </a:r>
            <a:r>
              <a:rPr lang="en-US" sz="1400" dirty="0">
                <a:solidFill>
                  <a:schemeClr val="tx1"/>
                </a:solidFill>
              </a:rPr>
              <a:t> 2010, at Spatial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Cognition 2010), 2010.</a:t>
            </a:r>
          </a:p>
          <a:p>
            <a:pPr indent="-341313" algn="just"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[3]	</a:t>
            </a:r>
            <a:r>
              <a:rPr lang="en-US" sz="1400" dirty="0" err="1" smtClean="0">
                <a:solidFill>
                  <a:schemeClr val="tx1"/>
                </a:solidFill>
              </a:rPr>
              <a:t>Parisa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Kordjamshidi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Martijn</a:t>
            </a:r>
            <a:r>
              <a:rPr lang="en-US" sz="1400" dirty="0">
                <a:solidFill>
                  <a:schemeClr val="tx1"/>
                </a:solidFill>
              </a:rPr>
              <a:t> van </a:t>
            </a:r>
            <a:r>
              <a:rPr lang="en-US" sz="1400" dirty="0" err="1">
                <a:solidFill>
                  <a:schemeClr val="tx1"/>
                </a:solidFill>
              </a:rPr>
              <a:t>Otterlo</a:t>
            </a:r>
            <a:r>
              <a:rPr lang="en-US" sz="1400" dirty="0">
                <a:solidFill>
                  <a:schemeClr val="tx1"/>
                </a:solidFill>
              </a:rPr>
              <a:t>, and Marie-</a:t>
            </a:r>
            <a:r>
              <a:rPr lang="en-US" sz="1400" dirty="0" err="1">
                <a:solidFill>
                  <a:schemeClr val="tx1"/>
                </a:solidFill>
              </a:rPr>
              <a:t>Francie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Moens</a:t>
            </a:r>
            <a:r>
              <a:rPr lang="en-US" sz="1400" dirty="0">
                <a:solidFill>
                  <a:schemeClr val="tx1"/>
                </a:solidFill>
              </a:rPr>
              <a:t>. Spatial role labeling: Towards extraction of spatial relations from natural language. ACM Transactions on Speech and Language Processing, Nov. 2011. to appear.</a:t>
            </a:r>
          </a:p>
          <a:p>
            <a:pPr indent="-341313">
              <a:buClrTx/>
              <a:buFontTx/>
              <a:buNone/>
              <a:tabLst>
                <a:tab pos="35877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400" dirty="0">
              <a:latin typeface="CMR10" charset="0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400" dirty="0">
              <a:latin typeface="CMR10" charset="0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400" dirty="0">
              <a:latin typeface="CMR10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20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549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79613" y="4500563"/>
            <a:ext cx="5291137" cy="88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endParaRPr lang="es-E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419475"/>
            <a:ext cx="2924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296863"/>
            <a:ext cx="7989887" cy="2124075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Role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Labeling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for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SemEval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2012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C7916D-032C-4751-912E-DD21B962C781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3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69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Deal with the novel task of spatial role labeling in natural language text.</a:t>
            </a:r>
          </a:p>
          <a:p>
            <a:pPr marL="865187" lvl="1" indent="-457200" algn="just"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MR10" charset="0"/>
              </a:rPr>
              <a:t>Extracting spatial roles and their relations:</a:t>
            </a:r>
          </a:p>
          <a:p>
            <a:pPr marL="1265237" lvl="2" indent="-457200" algn="just">
              <a:lnSpc>
                <a:spcPct val="150000"/>
              </a:lnSpc>
              <a:buClrTx/>
              <a:buFont typeface="+mj-lt"/>
              <a:buAutoNum type="alphaU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Find spatial prepositions and then the related </a:t>
            </a:r>
            <a:r>
              <a:rPr lang="en-US" sz="1800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 and landmarks.</a:t>
            </a:r>
          </a:p>
          <a:p>
            <a:pPr marL="1265237" lvl="2" indent="-457200" algn="just">
              <a:lnSpc>
                <a:spcPct val="150000"/>
              </a:lnSpc>
              <a:buClrTx/>
              <a:buFont typeface="+mj-lt"/>
              <a:buAutoNum type="alphaU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Joint learning approach, where a spatial relation and its composing indicator, </a:t>
            </a:r>
            <a:r>
              <a:rPr lang="en-US" sz="1800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 and landmark are classified collectively.</a:t>
            </a:r>
          </a:p>
          <a:p>
            <a:pPr marL="1265237" lvl="2" indent="-457200" algn="just">
              <a:lnSpc>
                <a:spcPct val="150000"/>
              </a:lnSpc>
              <a:buClrTx/>
              <a:buFont typeface="+mj-lt"/>
              <a:buAutoNum type="alphaU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Create triplets of &lt;indicator, </a:t>
            </a:r>
            <a:r>
              <a:rPr lang="en-US" sz="1800" dirty="0" err="1" smtClean="0">
                <a:solidFill>
                  <a:schemeClr val="tx1"/>
                </a:solidFill>
                <a:latin typeface="CMR10" charset="0"/>
              </a:rPr>
              <a:t>trajector</a:t>
            </a:r>
            <a:r>
              <a:rPr lang="en-US" sz="1800" dirty="0" smtClean="0">
                <a:solidFill>
                  <a:schemeClr val="tx1"/>
                </a:solidFill>
                <a:latin typeface="CMR10" charset="0"/>
              </a:rPr>
              <a:t>, landmark&gt;.</a:t>
            </a:r>
          </a:p>
          <a:p>
            <a:pPr marL="1265237" lvl="2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 smtClean="0">
              <a:latin typeface="CMR10" charset="0"/>
            </a:endParaRPr>
          </a:p>
          <a:p>
            <a:pPr marL="865187" lvl="1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4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407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Task A has to be treated sequentially into several sub-problems: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 algn="just">
              <a:buClrTx/>
              <a:buFont typeface="+mj-lt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Identifying the pivot of the spatial relations learning to predict prepositions (</a:t>
            </a:r>
            <a:r>
              <a:rPr lang="en-US" sz="2000" i="1" dirty="0" smtClean="0">
                <a:solidFill>
                  <a:schemeClr val="tx1"/>
                </a:solidFill>
                <a:latin typeface="CMR10" charset="0"/>
              </a:rPr>
              <a:t>Spatial Indicator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).</a:t>
            </a:r>
          </a:p>
          <a:p>
            <a:pPr marL="865187" lvl="1" indent="-457200" algn="just">
              <a:buClrTx/>
              <a:buFont typeface="+mj-lt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Identify possible arguments of the spatial relations learning to predict </a:t>
            </a:r>
            <a:r>
              <a:rPr lang="en-US" sz="2000" i="1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000" dirty="0" smtClean="0">
                <a:solidFill>
                  <a:schemeClr val="tx1"/>
                </a:solidFill>
                <a:latin typeface="CMR10" charset="0"/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  <a:latin typeface="CMR10" charset="0"/>
              </a:rPr>
              <a:t>landmarks.</a:t>
            </a:r>
          </a:p>
          <a:p>
            <a:pPr marL="465137" indent="-457200" algn="just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In task B we investigate another setting in which we classify all roles jointly (without separating classifications for spatial indicators and </a:t>
            </a:r>
            <a:r>
              <a:rPr lang="en-US" sz="2400" dirty="0" err="1" smtClean="0">
                <a:solidFill>
                  <a:schemeClr val="tx1"/>
                </a:solidFill>
                <a:latin typeface="CMR10" charset="0"/>
              </a:rPr>
              <a:t>trajectors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/landmarks.</a:t>
            </a: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5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82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Two examples of sentences labeled twice, each time with a different spatial indicator:</a:t>
            </a: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6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3" y="3600425"/>
            <a:ext cx="72866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873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2600" dirty="0" smtClean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Introduction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CMR10" charset="0"/>
              </a:rPr>
              <a:t>Identification of </a:t>
            </a:r>
            <a:r>
              <a:rPr lang="en-US" sz="2600" i="1" dirty="0" smtClean="0">
                <a:solidFill>
                  <a:schemeClr val="tx1"/>
                </a:solidFill>
                <a:latin typeface="CMR10" charset="0"/>
              </a:rPr>
              <a:t>Spatial Indicators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Identification of </a:t>
            </a:r>
            <a:r>
              <a:rPr lang="en-US" sz="2600" i="1" dirty="0" err="1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Trajectors</a:t>
            </a: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 and 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Landmarks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Jointly identification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Experiments</a:t>
            </a: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smtClean="0">
                <a:solidFill>
                  <a:schemeClr val="bg1">
                    <a:lumMod val="95000"/>
                  </a:schemeClr>
                </a:solidFill>
                <a:latin typeface="CMR10" charset="0"/>
              </a:rPr>
              <a:t>Conclusion</a:t>
            </a:r>
            <a:endParaRPr lang="en-US" sz="2600" dirty="0">
              <a:solidFill>
                <a:schemeClr val="bg1">
                  <a:lumMod val="95000"/>
                </a:schemeClr>
              </a:solidFill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7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8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Spatial information can be expressed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primarily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by using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prepositions.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Task: classify prepositions on “SI” or “not SI”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from these </a:t>
            </a: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Features: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PREPOSITION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PREPOSITION_POS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            (from dependency tree (Stanford Parser))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HEAD1: word directly dependent on the preposition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HEAD2: word on which the preposition is directly dependent</a:t>
            </a: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HEAD1_LEMMA (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</a:rPr>
              <a:t>WordNet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HEAD1_POS (Stanford Parser)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HEAD2_LEMMA (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</a:rPr>
              <a:t>WordNet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HEAD2_POS (Stanford Parser)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            (from TPP dictionary)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PREP_SPATIAL: % of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</a:rPr>
              <a:t>acceptions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 where preposition is spatial.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of Spatial Indicators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8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664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91513" cy="4608512"/>
          </a:xfrm>
          <a:ln/>
        </p:spPr>
        <p:txBody>
          <a:bodyPr/>
          <a:lstStyle/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Criteria taken to extract the features head1 and head2 is the left part of the SI and the right part of the SI, respectively.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CMR10" charset="0"/>
              </a:rPr>
              <a:t>We use Naïve Bayes classifier in order to see the probability of a preposition of being Spatial Indicator or not.</a:t>
            </a: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>
              <a:solidFill>
                <a:schemeClr val="tx1"/>
              </a:solidFill>
              <a:latin typeface="CMR10" charset="0"/>
            </a:endParaRPr>
          </a:p>
          <a:p>
            <a:pPr marL="465137" indent="-457200" algn="just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solidFill>
                <a:schemeClr val="tx1"/>
              </a:solidFill>
              <a:latin typeface="CMR10" charset="0"/>
            </a:endParaRPr>
          </a:p>
          <a:p>
            <a:pPr marL="865187" lvl="1" indent="-457200">
              <a:buClrTx/>
              <a:buFont typeface="Wingdings" pitchFamily="2" charset="2"/>
              <a:buChar char="q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dirty="0">
              <a:latin typeface="CMR10" charset="0"/>
            </a:endParaRPr>
          </a:p>
          <a:p>
            <a:pPr marL="522287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600" dirty="0">
              <a:latin typeface="CMR10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66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of Spatial Indicators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81022233-0816-4994-B4E1-5F74D0375BF0}" type="slidenum">
              <a:rPr lang="es-ES" sz="1400" smtClean="0">
                <a:latin typeface="Times New Roman" pitchFamily="18" charset="0"/>
                <a:cs typeface="Times New Roman" pitchFamily="18" charset="0"/>
              </a:rPr>
              <a:pPr algn="r"/>
              <a:t>9</a:t>
            </a:fld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767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613</Words>
  <Application>Microsoft Office PowerPoint</Application>
  <PresentationFormat>Presentación en pantalla (4:3)</PresentationFormat>
  <Paragraphs>206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Tema de Office</vt:lpstr>
      <vt:lpstr>Tema de Office</vt:lpstr>
      <vt:lpstr>Spatial Role Labeling Task for SemEval 2012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References</vt:lpstr>
      <vt:lpstr>Spatial Role Labeling Task for SemEval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Presentation Magazine</dc:creator>
  <cp:lastModifiedBy>Victor</cp:lastModifiedBy>
  <cp:revision>116</cp:revision>
  <cp:lastPrinted>1601-01-01T00:00:00Z</cp:lastPrinted>
  <dcterms:created xsi:type="dcterms:W3CDTF">2005-03-15T10:04:38Z</dcterms:created>
  <dcterms:modified xsi:type="dcterms:W3CDTF">2012-01-23T17:40:42Z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