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74" r:id="rId3"/>
    <p:sldId id="262" r:id="rId4"/>
    <p:sldId id="258" r:id="rId5"/>
    <p:sldId id="269" r:id="rId6"/>
    <p:sldId id="275" r:id="rId7"/>
    <p:sldId id="257" r:id="rId8"/>
    <p:sldId id="263" r:id="rId9"/>
    <p:sldId id="264" r:id="rId10"/>
    <p:sldId id="266" r:id="rId11"/>
    <p:sldId id="267" r:id="rId12"/>
    <p:sldId id="273" r:id="rId13"/>
    <p:sldId id="268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953" autoAdjust="0"/>
  </p:normalViewPr>
  <p:slideViewPr>
    <p:cSldViewPr snapToGrid="0">
      <p:cViewPr varScale="1">
        <p:scale>
          <a:sx n="101" d="100"/>
          <a:sy n="101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925760092496699E-2"/>
          <c:y val="0.11442369702196865"/>
          <c:w val="0.93279977613489318"/>
          <c:h val="0.65730697052853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'GF Exp. by Org'!$D$7</c:f>
              <c:strCache>
                <c:ptCount val="1"/>
                <c:pt idx="0">
                  <c:v>% Exp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'GF Exp. by Org'!$E$6:$AG$6</c:f>
              <c:strCache>
                <c:ptCount val="29"/>
                <c:pt idx="0">
                  <c:v>BOPTA</c:v>
                </c:pt>
                <c:pt idx="1">
                  <c:v>BOCC</c:v>
                </c:pt>
                <c:pt idx="2">
                  <c:v>Tourism</c:v>
                </c:pt>
                <c:pt idx="3">
                  <c:v>County Manager</c:v>
                </c:pt>
                <c:pt idx="4">
                  <c:v>Human Resources</c:v>
                </c:pt>
                <c:pt idx="5">
                  <c:v>Assessment &amp; Taxation</c:v>
                </c:pt>
                <c:pt idx="6">
                  <c:v>Property Management</c:v>
                </c:pt>
                <c:pt idx="7">
                  <c:v>County Counsel</c:v>
                </c:pt>
                <c:pt idx="8">
                  <c:v>Clerk &amp; Elections</c:v>
                </c:pt>
                <c:pt idx="9">
                  <c:v>Clerk - Records</c:v>
                </c:pt>
                <c:pt idx="10">
                  <c:v>Budget &amp; Finance</c:v>
                </c:pt>
                <c:pt idx="11">
                  <c:v>Information Systems</c:v>
                </c:pt>
                <c:pt idx="12">
                  <c:v>Buildings &amp; Grounds</c:v>
                </c:pt>
                <c:pt idx="13">
                  <c:v>Parks Maintenance</c:v>
                </c:pt>
                <c:pt idx="14">
                  <c:v>Surveyor</c:v>
                </c:pt>
                <c:pt idx="15">
                  <c:v>Dues &amp; Assessments</c:v>
                </c:pt>
                <c:pt idx="16">
                  <c:v>District Attorney</c:v>
                </c:pt>
                <c:pt idx="17">
                  <c:v>Medical Examiner</c:v>
                </c:pt>
                <c:pt idx="18">
                  <c:v>Sheriff Support</c:v>
                </c:pt>
                <c:pt idx="19">
                  <c:v>Sheriff Enforcement</c:v>
                </c:pt>
                <c:pt idx="20">
                  <c:v>Corrections</c:v>
                </c:pt>
                <c:pt idx="21">
                  <c:v>Jail Nurse</c:v>
                </c:pt>
                <c:pt idx="22">
                  <c:v>Juvenile</c:v>
                </c:pt>
                <c:pt idx="23">
                  <c:v>Planning</c:v>
                </c:pt>
                <c:pt idx="24">
                  <c:v>Code Compliance</c:v>
                </c:pt>
                <c:pt idx="25">
                  <c:v>Emergency Mgmt.</c:v>
                </c:pt>
                <c:pt idx="26">
                  <c:v>Animal Control</c:v>
                </c:pt>
                <c:pt idx="27">
                  <c:v>GF Stabilization</c:v>
                </c:pt>
                <c:pt idx="28">
                  <c:v>Transfers</c:v>
                </c:pt>
              </c:strCache>
            </c:strRef>
          </c:cat>
          <c:val>
            <c:numRef>
              <c:f>'GF Exp. by Org'!$E$7:$AG$7</c:f>
              <c:numCache>
                <c:formatCode>0.0%</c:formatCode>
                <c:ptCount val="29"/>
                <c:pt idx="0">
                  <c:v>0.95292574913815964</c:v>
                </c:pt>
                <c:pt idx="1">
                  <c:v>0.50289018255807383</c:v>
                </c:pt>
                <c:pt idx="2">
                  <c:v>0.94345510723373327</c:v>
                </c:pt>
                <c:pt idx="3">
                  <c:v>0.99058673251936724</c:v>
                </c:pt>
                <c:pt idx="4">
                  <c:v>0.98023828891334519</c:v>
                </c:pt>
                <c:pt idx="5">
                  <c:v>0.96271472413480697</c:v>
                </c:pt>
                <c:pt idx="6">
                  <c:v>0.879764797951053</c:v>
                </c:pt>
                <c:pt idx="7">
                  <c:v>0.87184557613602798</c:v>
                </c:pt>
                <c:pt idx="8">
                  <c:v>0.92994532947786235</c:v>
                </c:pt>
                <c:pt idx="9">
                  <c:v>0.96638814300799514</c:v>
                </c:pt>
                <c:pt idx="10">
                  <c:v>0.91105221180594642</c:v>
                </c:pt>
                <c:pt idx="11">
                  <c:v>0.9846026177120516</c:v>
                </c:pt>
                <c:pt idx="12">
                  <c:v>0.94714782870827807</c:v>
                </c:pt>
                <c:pt idx="13">
                  <c:v>0.93485323123332176</c:v>
                </c:pt>
                <c:pt idx="14">
                  <c:v>0.96301861342298389</c:v>
                </c:pt>
                <c:pt idx="15">
                  <c:v>0.73367507356448725</c:v>
                </c:pt>
                <c:pt idx="16">
                  <c:v>0.9171383228063732</c:v>
                </c:pt>
                <c:pt idx="17">
                  <c:v>0.75911645226811109</c:v>
                </c:pt>
                <c:pt idx="18">
                  <c:v>0.91712080762457815</c:v>
                </c:pt>
                <c:pt idx="19">
                  <c:v>0.92208339493544667</c:v>
                </c:pt>
                <c:pt idx="20">
                  <c:v>0.90187810173004501</c:v>
                </c:pt>
                <c:pt idx="21">
                  <c:v>0.75238870964549398</c:v>
                </c:pt>
                <c:pt idx="22">
                  <c:v>0.93264342658532429</c:v>
                </c:pt>
                <c:pt idx="23">
                  <c:v>0.82057950180517314</c:v>
                </c:pt>
                <c:pt idx="24">
                  <c:v>0.9556554156718039</c:v>
                </c:pt>
                <c:pt idx="25">
                  <c:v>0.7975181483883369</c:v>
                </c:pt>
                <c:pt idx="26">
                  <c:v>0.88797917371153501</c:v>
                </c:pt>
                <c:pt idx="27">
                  <c:v>1</c:v>
                </c:pt>
                <c:pt idx="28">
                  <c:v>0.92570696572726829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B-4B5C-A7D5-3EDD31E416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50569968"/>
        <c:axId val="1049756768"/>
      </c:barChart>
      <c:catAx>
        <c:axId val="105056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756768"/>
        <c:crosses val="autoZero"/>
        <c:auto val="1"/>
        <c:lblAlgn val="ctr"/>
        <c:lblOffset val="100"/>
        <c:noMultiLvlLbl val="0"/>
      </c:catAx>
      <c:valAx>
        <c:axId val="10497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56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42274186153142E-2"/>
          <c:y val="4.1198501872659173E-2"/>
          <c:w val="0.95965153599266395"/>
          <c:h val="0.774776902887139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'General Fund Rev Chart'!$B$4</c:f>
              <c:strCache>
                <c:ptCount val="1"/>
                <c:pt idx="0">
                  <c:v>Budgeted Revenue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1.2339929310761877E-3"/>
                  <c:y val="5.2552419711580998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2A-4C54-9847-382F0DFBDB90}"/>
                </c:ext>
              </c:extLst>
            </c:dLbl>
            <c:dLbl>
              <c:idx val="4"/>
              <c:layout>
                <c:manualLayout>
                  <c:x val="-6.9444444444445716E-3"/>
                  <c:y val="7.439553626782393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B2A-4C54-9847-382F0DFBD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'General Fund Rev Chart'!$C$2:$G$2</c:f>
              <c:strCache>
                <c:ptCount val="5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</c:strCache>
            </c:strRef>
          </c:cat>
          <c:val>
            <c:numRef>
              <c:f>'General Fund Rev Chart'!$C$4:$G$4</c:f>
              <c:numCache>
                <c:formatCode>#,##0</c:formatCode>
                <c:ptCount val="5"/>
                <c:pt idx="0">
                  <c:v>18250153</c:v>
                </c:pt>
                <c:pt idx="1">
                  <c:v>19249030</c:v>
                </c:pt>
                <c:pt idx="2" formatCode="_(* #,##0_);_(* \(#,##0\);_(* &quot;-&quot;??_);_(@_)">
                  <c:v>20256890</c:v>
                </c:pt>
                <c:pt idx="3" formatCode="_(* #,##0_);_(* \(#,##0\);_(* &quot;-&quot;??_);_(@_)">
                  <c:v>21415254</c:v>
                </c:pt>
                <c:pt idx="4">
                  <c:v>22336841.5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2A-4C54-9847-382F0DFBDB90}"/>
            </c:ext>
          </c:extLst>
        </c:ser>
        <c:ser>
          <c:idx val="1"/>
          <c:order val="1"/>
          <c:tx>
            <c:strRef>
              <c:f>'General Fund Rev Chart'!$B$3</c:f>
              <c:strCache>
                <c:ptCount val="1"/>
                <c:pt idx="0">
                  <c:v>Actual Q4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8.6805555555554276E-3"/>
                  <c:y val="-1.9838809671419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B2A-4C54-9847-382F0DFBD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'General Fund Rev Chart'!$C$2:$G$2</c:f>
              <c:strCache>
                <c:ptCount val="5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</c:strCache>
            </c:strRef>
          </c:cat>
          <c:val>
            <c:numRef>
              <c:f>'General Fund Rev Chart'!$C$3:$G$3</c:f>
              <c:numCache>
                <c:formatCode>#,##0</c:formatCode>
                <c:ptCount val="5"/>
                <c:pt idx="0">
                  <c:v>19565491.739999998</c:v>
                </c:pt>
                <c:pt idx="1">
                  <c:v>22438290.210000001</c:v>
                </c:pt>
                <c:pt idx="2">
                  <c:v>22317067.190000001</c:v>
                </c:pt>
                <c:pt idx="3">
                  <c:v>23075259.309999999</c:v>
                </c:pt>
                <c:pt idx="4">
                  <c:v>22549727.760000002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2A-4C54-9847-382F0DFBDB90}"/>
            </c:ext>
          </c:extLst>
        </c:ser>
        <c:ser>
          <c:idx val="2"/>
          <c:order val="2"/>
          <c:tx>
            <c:strRef>
              <c:f>'General Fund Rev Chart'!$B$5</c:f>
              <c:strCache>
                <c:ptCount val="1"/>
                <c:pt idx="0">
                  <c:v>% of Budget</c:v>
                </c:pt>
              </c:strCache>
            </c:strRef>
          </c:tx>
          <c:invertIfNegative val="0"/>
          <c:val>
            <c:numRef>
              <c:f>'General Fund Rev Chart'!$C$5:$G$5</c:f>
              <c:numCache>
                <c:formatCode>0%</c:formatCode>
                <c:ptCount val="5"/>
                <c:pt idx="0">
                  <c:v>1.0720727513900841</c:v>
                </c:pt>
                <c:pt idx="1">
                  <c:v>1.1656842038274138</c:v>
                </c:pt>
                <c:pt idx="2">
                  <c:v>1.1017025412094354</c:v>
                </c:pt>
                <c:pt idx="3">
                  <c:v>1.0775150885438949</c:v>
                </c:pt>
                <c:pt idx="4">
                  <c:v>1.009530723491054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2A-4C54-9847-382F0DFBD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9174016"/>
        <c:axId val="219175552"/>
      </c:barChart>
      <c:catAx>
        <c:axId val="219174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9175552"/>
        <c:crosses val="autoZero"/>
        <c:auto val="1"/>
        <c:lblAlgn val="ctr"/>
        <c:lblOffset val="100"/>
        <c:noMultiLvlLbl val="0"/>
      </c:catAx>
      <c:valAx>
        <c:axId val="219175552"/>
        <c:scaling>
          <c:orientation val="minMax"/>
        </c:scaling>
        <c:delete val="1"/>
        <c:axPos val="l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c:spPr>
        </c:majorGridlines>
        <c:numFmt formatCode="#,##0" sourceLinked="1"/>
        <c:majorTickMark val="none"/>
        <c:minorTickMark val="none"/>
        <c:tickLblPos val="nextTo"/>
        <c:crossAx val="219174016"/>
        <c:crosses val="autoZero"/>
        <c:crossBetween val="between"/>
      </c:valAx>
    </c:plotArea>
    <c:legend>
      <c:legendPos val="b"/>
      <c:legendEntry>
        <c:idx val="2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649-46DD-9CAF-D800CBCD75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49-46DD-9CAF-D800CBCD75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49-46DD-9CAF-D800CBCD75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649-46DD-9CAF-D800CBCD75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649-46DD-9CAF-D800CBCD75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649-46DD-9CAF-D800CBCD75B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649-46DD-9CAF-D800CBCD75B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649-46DD-9CAF-D800CBCD75B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649-46DD-9CAF-D800CBCD75BD}"/>
              </c:ext>
            </c:extLst>
          </c:dPt>
          <c:dLbls>
            <c:dLbl>
              <c:idx val="0"/>
              <c:layout>
                <c:manualLayout>
                  <c:x val="4.3826380109565952E-2"/>
                  <c:y val="-2.87769784172662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49-46DD-9CAF-D800CBCD75BD}"/>
                </c:ext>
              </c:extLst>
            </c:dLbl>
            <c:dLbl>
              <c:idx val="1"/>
              <c:layout>
                <c:manualLayout>
                  <c:x val="0.19047619047619047"/>
                  <c:y val="-2.23820943245404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49-46DD-9CAF-D800CBCD75BD}"/>
                </c:ext>
              </c:extLst>
            </c:dLbl>
            <c:dLbl>
              <c:idx val="2"/>
              <c:layout>
                <c:manualLayout>
                  <c:x val="-5.0568900126422268E-2"/>
                  <c:y val="4.47641886490807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49-46DD-9CAF-D800CBCD75BD}"/>
                </c:ext>
              </c:extLst>
            </c:dLbl>
            <c:dLbl>
              <c:idx val="3"/>
              <c:layout>
                <c:manualLayout>
                  <c:x val="-7.5853350189633378E-2"/>
                  <c:y val="9.59232613908872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649-46DD-9CAF-D800CBCD75BD}"/>
                </c:ext>
              </c:extLst>
            </c:dLbl>
            <c:dLbl>
              <c:idx val="4"/>
              <c:layout>
                <c:manualLayout>
                  <c:x val="-0.15002107037505269"/>
                  <c:y val="3.1974420463629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649-46DD-9CAF-D800CBCD75BD}"/>
                </c:ext>
              </c:extLst>
            </c:dLbl>
            <c:dLbl>
              <c:idx val="5"/>
              <c:layout>
                <c:manualLayout>
                  <c:x val="-0.1028234302570586"/>
                  <c:y val="-1.27897681854516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649-46DD-9CAF-D800CBCD75BD}"/>
                </c:ext>
              </c:extLst>
            </c:dLbl>
            <c:dLbl>
              <c:idx val="6"/>
              <c:layout>
                <c:manualLayout>
                  <c:x val="-3.3712600084281501E-2"/>
                  <c:y val="-1.2789768185451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649-46DD-9CAF-D800CBCD75BD}"/>
                </c:ext>
              </c:extLst>
            </c:dLbl>
            <c:dLbl>
              <c:idx val="7"/>
              <c:layout>
                <c:manualLayout>
                  <c:x val="1.1725215763958709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649-46DD-9CAF-D800CBCD75BD}"/>
                </c:ext>
              </c:extLst>
            </c:dLbl>
            <c:dLbl>
              <c:idx val="8"/>
              <c:layout>
                <c:manualLayout>
                  <c:x val="0.12136536030341334"/>
                  <c:y val="6.394884092725819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649-46DD-9CAF-D800CBCD75B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'GF Sources Revenue '!$I$2:$I$10</c:f>
              <c:strCache>
                <c:ptCount val="9"/>
                <c:pt idx="0">
                  <c:v>Property Taxes</c:v>
                </c:pt>
                <c:pt idx="1">
                  <c:v>Timber Sales</c:v>
                </c:pt>
                <c:pt idx="2">
                  <c:v>Charges for Services, licenses, fees etc. </c:v>
                </c:pt>
                <c:pt idx="3">
                  <c:v>Intergovernmental Revenues</c:v>
                </c:pt>
                <c:pt idx="4">
                  <c:v>Room Tax</c:v>
                </c:pt>
                <c:pt idx="5">
                  <c:v>Other State Revenues</c:v>
                </c:pt>
                <c:pt idx="6">
                  <c:v>Federal Revenues</c:v>
                </c:pt>
                <c:pt idx="7">
                  <c:v>Other Taxes</c:v>
                </c:pt>
                <c:pt idx="8">
                  <c:v>Transfer Revenue</c:v>
                </c:pt>
              </c:strCache>
            </c:strRef>
          </c:cat>
          <c:val>
            <c:numRef>
              <c:f>'GF Sources Revenue '!$H$2:$H$10</c:f>
              <c:numCache>
                <c:formatCode>#,##0</c:formatCode>
                <c:ptCount val="9"/>
                <c:pt idx="0">
                  <c:v>9666636.75</c:v>
                </c:pt>
                <c:pt idx="1">
                  <c:v>3577930</c:v>
                </c:pt>
                <c:pt idx="2" formatCode="_(&quot;$&quot;* #,##0.00_);_(&quot;$&quot;* \(#,##0.00\);_(&quot;$&quot;* &quot;-&quot;??_);_(@_)">
                  <c:v>2754122.1500000004</c:v>
                </c:pt>
                <c:pt idx="3" formatCode="_(&quot;$&quot;* #,##0.00_);_(&quot;$&quot;* \(#,##0.00\);_(&quot;$&quot;* &quot;-&quot;??_);_(@_)">
                  <c:v>2464973.59</c:v>
                </c:pt>
                <c:pt idx="4" formatCode="_(&quot;$&quot;* #,##0.00_);_(&quot;$&quot;* \(#,##0.00\);_(&quot;$&quot;* &quot;-&quot;??_);_(@_)">
                  <c:v>1327212.8899999999</c:v>
                </c:pt>
                <c:pt idx="5" formatCode="_(&quot;$&quot;* #,##0.00_);_(&quot;$&quot;* \(#,##0.00\);_(&quot;$&quot;* &quot;-&quot;??_);_(@_)">
                  <c:v>1053064.4000000004</c:v>
                </c:pt>
                <c:pt idx="6" formatCode="_(&quot;$&quot;* #,##0.00_);_(&quot;$&quot;* \(#,##0.00\);_(&quot;$&quot;* &quot;-&quot;??_);_(@_)">
                  <c:v>658966.13</c:v>
                </c:pt>
                <c:pt idx="7" formatCode="_(&quot;$&quot;* #,##0.00_);_(&quot;$&quot;* \(#,##0.00\);_(&quot;$&quot;* &quot;-&quot;??_);_(@_)">
                  <c:v>673188.25</c:v>
                </c:pt>
                <c:pt idx="8" formatCode="_(&quot;$&quot;* #,##0.00_);_(&quot;$&quot;* \(#,##0.00\);_(&quot;$&quot;* &quot;-&quot;??_);_(@_)">
                  <c:v>373640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649-46DD-9CAF-D800CBCD75BD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B649-46DD-9CAF-D800CBCD75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B649-46DD-9CAF-D800CBCD75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B649-46DD-9CAF-D800CBCD75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B649-46DD-9CAF-D800CBCD75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B649-46DD-9CAF-D800CBCD75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B649-46DD-9CAF-D800CBCD75B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B649-46DD-9CAF-D800CBCD75B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B649-46DD-9CAF-D800CBCD75B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B649-46DD-9CAF-D800CBCD75B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B649-46DD-9CAF-D800CBCD75B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B649-46DD-9CAF-D800CBCD75B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B649-46DD-9CAF-D800CBCD75B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C-B649-46DD-9CAF-D800CBCD75B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B649-46DD-9CAF-D800CBCD75B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0-B649-46DD-9CAF-D800CBCD75B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2-B649-46DD-9CAF-D800CBCD75B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4-B649-46DD-9CAF-D800CBCD75B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6-B649-46DD-9CAF-D800CBCD75B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4-B649-46DD-9CAF-D800CBCD75B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6-B649-46DD-9CAF-D800CBCD75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8-B649-46DD-9CAF-D800CBCD75B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A-B649-46DD-9CAF-D800CBCD75B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C-B649-46DD-9CAF-D800CBCD75B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E-B649-46DD-9CAF-D800CBCD75B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0-B649-46DD-9CAF-D800CBCD75B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2-B649-46DD-9CAF-D800CBCD75B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4-B649-46DD-9CAF-D800CBCD75B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6-B649-46DD-9CAF-D800CBCD75BD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8-B649-46DD-9CAF-D800CBCD75B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A-B649-46DD-9CAF-D800CBCD75BD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C-B649-46DD-9CAF-D800CBCD75BD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E-B649-46DD-9CAF-D800CBCD75BD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0-B649-46DD-9CAF-D800CBCD75BD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2-B649-46DD-9CAF-D800CBCD75BD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4-B649-46DD-9CAF-D800CBCD75BD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6-B649-46DD-9CAF-D800CBCD75B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'GF Sources Revenue '!$I$2:$I$10</c:f>
              <c:strCache>
                <c:ptCount val="9"/>
                <c:pt idx="0">
                  <c:v>Property Taxes</c:v>
                </c:pt>
                <c:pt idx="1">
                  <c:v>Timber Sales</c:v>
                </c:pt>
                <c:pt idx="2">
                  <c:v>Charges for Services, licenses, fees etc. </c:v>
                </c:pt>
                <c:pt idx="3">
                  <c:v>Intergovernmental Revenues</c:v>
                </c:pt>
                <c:pt idx="4">
                  <c:v>Room Tax</c:v>
                </c:pt>
                <c:pt idx="5">
                  <c:v>Other State Revenues</c:v>
                </c:pt>
                <c:pt idx="6">
                  <c:v>Federal Revenues</c:v>
                </c:pt>
                <c:pt idx="7">
                  <c:v>Other Taxes</c:v>
                </c:pt>
                <c:pt idx="8">
                  <c:v>Transfer Revenue</c:v>
                </c:pt>
              </c:strCache>
            </c:strRef>
          </c:cat>
          <c:val>
            <c:numRef>
              <c:f>'GF Sources Revenue '!$B$45:$B$62</c:f>
              <c:numCache>
                <c:formatCode>General</c:formatCode>
                <c:ptCount val="18"/>
              </c:numCache>
            </c:numRef>
          </c:val>
          <c:extLst>
            <c:ext xmlns:c16="http://schemas.microsoft.com/office/drawing/2014/chart" uri="{C3380CC4-5D6E-409C-BE32-E72D297353CC}">
              <c16:uniqueId val="{00000037-B649-46DD-9CAF-D800CBCD75BD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B649-46DD-9CAF-D800CBCD75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B649-46DD-9CAF-D800CBCD75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B649-46DD-9CAF-D800CBCD75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B649-46DD-9CAF-D800CBCD75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B649-46DD-9CAF-D800CBCD75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B649-46DD-9CAF-D800CBCD75B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B649-46DD-9CAF-D800CBCD75B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B649-46DD-9CAF-D800CBCD75B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B649-46DD-9CAF-D800CBCD75B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B649-46DD-9CAF-D800CBCD75B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B649-46DD-9CAF-D800CBCD75B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B649-46DD-9CAF-D800CBCD75B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B649-46DD-9CAF-D800CBCD75B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B649-46DD-9CAF-D800CBCD75B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B649-46DD-9CAF-D800CBCD75B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B649-46DD-9CAF-D800CBCD75B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B649-46DD-9CAF-D800CBCD75B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B649-46DD-9CAF-D800CBCD75B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9-B649-46DD-9CAF-D800CBCD75B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B-B649-46DD-9CAF-D800CBCD75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D-B649-46DD-9CAF-D800CBCD75B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3F-B649-46DD-9CAF-D800CBCD75B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41-B649-46DD-9CAF-D800CBCD75B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43-B649-46DD-9CAF-D800CBCD75B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45-B649-46DD-9CAF-D800CBCD75B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47-B649-46DD-9CAF-D800CBCD75B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49-B649-46DD-9CAF-D800CBCD75B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4B-B649-46DD-9CAF-D800CBCD75BD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4D-B649-46DD-9CAF-D800CBCD75B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4F-B649-46DD-9CAF-D800CBCD75BD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51-B649-46DD-9CAF-D800CBCD75BD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53-B649-46DD-9CAF-D800CBCD75BD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55-B649-46DD-9CAF-D800CBCD75BD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57-B649-46DD-9CAF-D800CBCD75BD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59-B649-46DD-9CAF-D800CBCD75BD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5B-B649-46DD-9CAF-D800CBCD75B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'GF Sources Revenue '!$I$2:$I$10</c:f>
              <c:strCache>
                <c:ptCount val="9"/>
                <c:pt idx="0">
                  <c:v>Property Taxes</c:v>
                </c:pt>
                <c:pt idx="1">
                  <c:v>Timber Sales</c:v>
                </c:pt>
                <c:pt idx="2">
                  <c:v>Charges for Services, licenses, fees etc. </c:v>
                </c:pt>
                <c:pt idx="3">
                  <c:v>Intergovernmental Revenues</c:v>
                </c:pt>
                <c:pt idx="4">
                  <c:v>Room Tax</c:v>
                </c:pt>
                <c:pt idx="5">
                  <c:v>Other State Revenues</c:v>
                </c:pt>
                <c:pt idx="6">
                  <c:v>Federal Revenues</c:v>
                </c:pt>
                <c:pt idx="7">
                  <c:v>Other Taxes</c:v>
                </c:pt>
                <c:pt idx="8">
                  <c:v>Transfer Revenue</c:v>
                </c:pt>
              </c:strCache>
            </c:strRef>
          </c:cat>
          <c:val>
            <c:numRef>
              <c:f>'GF Sources Revenue '!$C$45:$C$62</c:f>
              <c:numCache>
                <c:formatCode>General</c:formatCode>
                <c:ptCount val="18"/>
              </c:numCache>
            </c:numRef>
          </c:val>
          <c:extLst>
            <c:ext xmlns:c16="http://schemas.microsoft.com/office/drawing/2014/chart" uri="{C3380CC4-5D6E-409C-BE32-E72D297353CC}">
              <c16:uniqueId val="{0000005C-B649-46DD-9CAF-D800CBCD75BD}"/>
            </c:ext>
          </c:extLst>
        </c:ser>
        <c:ser>
          <c:idx val="3"/>
          <c:order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E-B649-46DD-9CAF-D800CBCD75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0-B649-46DD-9CAF-D800CBCD75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2-B649-46DD-9CAF-D800CBCD75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4-B649-46DD-9CAF-D800CBCD75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6-B649-46DD-9CAF-D800CBCD75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8-B649-46DD-9CAF-D800CBCD75B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A-B649-46DD-9CAF-D800CBCD75B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C-B649-46DD-9CAF-D800CBCD75B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E-B649-46DD-9CAF-D800CBCD75B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0-B649-46DD-9CAF-D800CBCD75B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2-B649-46DD-9CAF-D800CBCD75B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4-B649-46DD-9CAF-D800CBCD75B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6-B649-46DD-9CAF-D800CBCD75B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8-B649-46DD-9CAF-D800CBCD75B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A-B649-46DD-9CAF-D800CBCD75B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C-B649-46DD-9CAF-D800CBCD75B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E-B649-46DD-9CAF-D800CBCD75B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0-B649-46DD-9CAF-D800CBCD75B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5E-B649-46DD-9CAF-D800CBCD75B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60-B649-46DD-9CAF-D800CBCD75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62-B649-46DD-9CAF-D800CBCD75B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64-B649-46DD-9CAF-D800CBCD75B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66-B649-46DD-9CAF-D800CBCD75B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68-B649-46DD-9CAF-D800CBCD75B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6A-B649-46DD-9CAF-D800CBCD75B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6C-B649-46DD-9CAF-D800CBCD75B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6E-B649-46DD-9CAF-D800CBCD75B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70-B649-46DD-9CAF-D800CBCD75BD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72-B649-46DD-9CAF-D800CBCD75B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74-B649-46DD-9CAF-D800CBCD75BD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76-B649-46DD-9CAF-D800CBCD75BD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78-B649-46DD-9CAF-D800CBCD75BD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7A-B649-46DD-9CAF-D800CBCD75BD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7C-B649-46DD-9CAF-D800CBCD75BD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7E-B649-46DD-9CAF-D800CBCD75BD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80-B649-46DD-9CAF-D800CBCD75B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'GF Sources Revenue '!$I$2:$I$10</c:f>
              <c:strCache>
                <c:ptCount val="9"/>
                <c:pt idx="0">
                  <c:v>Property Taxes</c:v>
                </c:pt>
                <c:pt idx="1">
                  <c:v>Timber Sales</c:v>
                </c:pt>
                <c:pt idx="2">
                  <c:v>Charges for Services, licenses, fees etc. </c:v>
                </c:pt>
                <c:pt idx="3">
                  <c:v>Intergovernmental Revenues</c:v>
                </c:pt>
                <c:pt idx="4">
                  <c:v>Room Tax</c:v>
                </c:pt>
                <c:pt idx="5">
                  <c:v>Other State Revenues</c:v>
                </c:pt>
                <c:pt idx="6">
                  <c:v>Federal Revenues</c:v>
                </c:pt>
                <c:pt idx="7">
                  <c:v>Other Taxes</c:v>
                </c:pt>
                <c:pt idx="8">
                  <c:v>Transfer Revenue</c:v>
                </c:pt>
              </c:strCache>
            </c:strRef>
          </c:cat>
          <c:val>
            <c:numRef>
              <c:f>'GF Sources Revenue '!$D$45:$D$62</c:f>
              <c:numCache>
                <c:formatCode>General</c:formatCode>
                <c:ptCount val="18"/>
              </c:numCache>
            </c:numRef>
          </c:val>
          <c:extLst>
            <c:ext xmlns:c16="http://schemas.microsoft.com/office/drawing/2014/chart" uri="{C3380CC4-5D6E-409C-BE32-E72D297353CC}">
              <c16:uniqueId val="{00000081-B649-46DD-9CAF-D800CBCD75B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'Ending Fund Balance '!$C$2</c:f>
              <c:strCache>
                <c:ptCount val="1"/>
                <c:pt idx="0">
                  <c:v> Actual Beginning Fund Balance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'Ending Fund Balance '!$B$3:$B$12</c:f>
              <c:strCache>
                <c:ptCount val="10"/>
                <c:pt idx="0">
                  <c:v>21-22</c:v>
                </c:pt>
                <c:pt idx="1">
                  <c:v>20-21</c:v>
                </c:pt>
                <c:pt idx="2">
                  <c:v>19-20</c:v>
                </c:pt>
                <c:pt idx="3">
                  <c:v>18-19</c:v>
                </c:pt>
                <c:pt idx="4">
                  <c:v>17-18</c:v>
                </c:pt>
                <c:pt idx="5">
                  <c:v>16-17</c:v>
                </c:pt>
                <c:pt idx="6">
                  <c:v>15-16</c:v>
                </c:pt>
                <c:pt idx="7">
                  <c:v>14-15</c:v>
                </c:pt>
                <c:pt idx="8">
                  <c:v>13-14</c:v>
                </c:pt>
                <c:pt idx="9">
                  <c:v>12-13</c:v>
                </c:pt>
              </c:strCache>
            </c:strRef>
          </c:cat>
          <c:val>
            <c:numRef>
              <c:f>'Ending Fund Balance '!$C$3:$C$12</c:f>
              <c:numCache>
                <c:formatCode>_("$"* #,##0.00_);_("$"* \(#,##0.00\);_("$"* "-"??_);_(@_)</c:formatCode>
                <c:ptCount val="10"/>
                <c:pt idx="0">
                  <c:v>14161155.91</c:v>
                </c:pt>
                <c:pt idx="1">
                  <c:v>14457153.09</c:v>
                </c:pt>
                <c:pt idx="2">
                  <c:v>13564079.34</c:v>
                </c:pt>
                <c:pt idx="3">
                  <c:v>11785629.59</c:v>
                </c:pt>
                <c:pt idx="4">
                  <c:v>6568739.71</c:v>
                </c:pt>
                <c:pt idx="5">
                  <c:v>5798746</c:v>
                </c:pt>
                <c:pt idx="6">
                  <c:v>5039867.3</c:v>
                </c:pt>
                <c:pt idx="7">
                  <c:v>4014382.49</c:v>
                </c:pt>
                <c:pt idx="8">
                  <c:v>3204283.17</c:v>
                </c:pt>
                <c:pt idx="9">
                  <c:v>3123794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9-470A-9CD4-4EED13D97B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6406735"/>
        <c:axId val="1130203391"/>
      </c:barChart>
      <c:lineChart>
        <c:grouping val="standard"/>
        <c:varyColors val="0"/>
        <c:ser>
          <c:idx val="1"/>
          <c:order val="1"/>
          <c:tx>
            <c:strRef>
              <c:f>'Ending Fund Balance '!$D$2</c:f>
              <c:strCache>
                <c:ptCount val="1"/>
                <c:pt idx="0">
                  <c:v>% of Operating Expenses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7222222222222221E-2"/>
                  <c:y val="-6.9444444444444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A9-470A-9CD4-4EED13D97B23}"/>
                </c:ext>
              </c:extLst>
            </c:dLbl>
            <c:dLbl>
              <c:idx val="1"/>
              <c:layout>
                <c:manualLayout>
                  <c:x val="-4.1666666666666664E-2"/>
                  <c:y val="-4.16666666666666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A9-470A-9CD4-4EED13D97B23}"/>
                </c:ext>
              </c:extLst>
            </c:dLbl>
            <c:dLbl>
              <c:idx val="2"/>
              <c:layout>
                <c:manualLayout>
                  <c:x val="-4.166666666666672E-2"/>
                  <c:y val="-2.121889068003332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A9-470A-9CD4-4EED13D97B23}"/>
                </c:ext>
              </c:extLst>
            </c:dLbl>
            <c:dLbl>
              <c:idx val="3"/>
              <c:layout>
                <c:manualLayout>
                  <c:x val="-4.4444444444444495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A9-470A-9CD4-4EED13D97B23}"/>
                </c:ext>
              </c:extLst>
            </c:dLbl>
            <c:dLbl>
              <c:idx val="4"/>
              <c:layout>
                <c:manualLayout>
                  <c:x val="-5.00000000000001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A9-470A-9CD4-4EED13D97B23}"/>
                </c:ext>
              </c:extLst>
            </c:dLbl>
            <c:dLbl>
              <c:idx val="5"/>
              <c:layout>
                <c:manualLayout>
                  <c:x val="-4.7222222222222221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AA9-470A-9CD4-4EED13D97B23}"/>
                </c:ext>
              </c:extLst>
            </c:dLbl>
            <c:dLbl>
              <c:idx val="6"/>
              <c:layout>
                <c:manualLayout>
                  <c:x val="-5.00000000000001E-2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A9-470A-9CD4-4EED13D97B23}"/>
                </c:ext>
              </c:extLst>
            </c:dLbl>
            <c:dLbl>
              <c:idx val="7"/>
              <c:layout>
                <c:manualLayout>
                  <c:x val="-4.1666666666666664E-2"/>
                  <c:y val="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AA9-470A-9CD4-4EED13D97B23}"/>
                </c:ext>
              </c:extLst>
            </c:dLbl>
            <c:dLbl>
              <c:idx val="8"/>
              <c:layout>
                <c:manualLayout>
                  <c:x val="-0.05"/>
                  <c:y val="2.77777777777776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AA9-470A-9CD4-4EED13D97B23}"/>
                </c:ext>
              </c:extLst>
            </c:dLbl>
            <c:dLbl>
              <c:idx val="9"/>
              <c:layout>
                <c:manualLayout>
                  <c:x val="-4.1666666666666664E-2"/>
                  <c:y val="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AA9-470A-9CD4-4EED13D97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'Ending Fund Balance '!$B$3:$B$12</c:f>
              <c:strCache>
                <c:ptCount val="10"/>
                <c:pt idx="0">
                  <c:v>21-22</c:v>
                </c:pt>
                <c:pt idx="1">
                  <c:v>20-21</c:v>
                </c:pt>
                <c:pt idx="2">
                  <c:v>19-20</c:v>
                </c:pt>
                <c:pt idx="3">
                  <c:v>18-19</c:v>
                </c:pt>
                <c:pt idx="4">
                  <c:v>17-18</c:v>
                </c:pt>
                <c:pt idx="5">
                  <c:v>16-17</c:v>
                </c:pt>
                <c:pt idx="6">
                  <c:v>15-16</c:v>
                </c:pt>
                <c:pt idx="7">
                  <c:v>14-15</c:v>
                </c:pt>
                <c:pt idx="8">
                  <c:v>13-14</c:v>
                </c:pt>
                <c:pt idx="9">
                  <c:v>12-13</c:v>
                </c:pt>
              </c:strCache>
            </c:strRef>
          </c:cat>
          <c:val>
            <c:numRef>
              <c:f>'Ending Fund Balance '!$D$3:$D$12</c:f>
              <c:numCache>
                <c:formatCode>0%</c:formatCode>
                <c:ptCount val="10"/>
                <c:pt idx="0">
                  <c:v>0.41154283154392685</c:v>
                </c:pt>
                <c:pt idx="1">
                  <c:v>0.44016376433491289</c:v>
                </c:pt>
                <c:pt idx="2">
                  <c:v>0.46495981775217443</c:v>
                </c:pt>
                <c:pt idx="3">
                  <c:v>0.43908466597817697</c:v>
                </c:pt>
                <c:pt idx="4">
                  <c:v>0.27922087233434245</c:v>
                </c:pt>
                <c:pt idx="5">
                  <c:v>0.2632612602690122</c:v>
                </c:pt>
                <c:pt idx="6">
                  <c:v>0.22645650979182841</c:v>
                </c:pt>
                <c:pt idx="7">
                  <c:v>0.20749529846186929</c:v>
                </c:pt>
                <c:pt idx="8">
                  <c:v>0.15611183606081042</c:v>
                </c:pt>
                <c:pt idx="9">
                  <c:v>0.1585191467880071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AA9-470A-9CD4-4EED13D97B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26390335"/>
        <c:axId val="1130202975"/>
      </c:lineChart>
      <c:catAx>
        <c:axId val="112640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203391"/>
        <c:crosses val="autoZero"/>
        <c:auto val="1"/>
        <c:lblAlgn val="ctr"/>
        <c:lblOffset val="100"/>
        <c:noMultiLvlLbl val="0"/>
      </c:catAx>
      <c:valAx>
        <c:axId val="113020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406735"/>
        <c:crosses val="autoZero"/>
        <c:crossBetween val="between"/>
      </c:valAx>
      <c:valAx>
        <c:axId val="1130202975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390335"/>
        <c:crosses val="max"/>
        <c:crossBetween val="between"/>
      </c:valAx>
      <c:catAx>
        <c:axId val="11263903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302029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451224846894144E-2"/>
          <c:y val="0.88946704578594338"/>
          <c:w val="0.86665310586176725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'Payroll General Fund'!$A$3</c:f>
              <c:strCache>
                <c:ptCount val="1"/>
                <c:pt idx="0">
                  <c:v>General Fund - Salaries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fld id="{A335BFD3-CA12-46DE-9BB1-36AB69682853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84C-4002-BC7A-5AC6E31EB2B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1940B4B-98FC-4E4F-93C2-14C0BF5EE2CD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84C-4002-BC7A-5AC6E31EB2B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8AF747C-53A0-48A0-9049-69D582C0FC38}" type="VALUE">
                      <a:rPr lang="en-US" b="1" i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84C-4002-BC7A-5AC6E31EB2B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5789FED-13CC-4A69-80C4-4907AA95A47F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84C-4002-BC7A-5AC6E31EB2B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C4ADD3E-BBB9-495F-BFA2-F1CE341B32B6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84C-4002-BC7A-5AC6E31EB2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'Payroll General Fund'!$B$2:$F$2</c:f>
              <c:strCache>
                <c:ptCount val="5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</c:strCache>
            </c:strRef>
          </c:cat>
          <c:val>
            <c:numRef>
              <c:f>'Payroll General Fund'!$B$3:$F$3</c:f>
              <c:numCache>
                <c:formatCode>#,##0</c:formatCode>
                <c:ptCount val="5"/>
                <c:pt idx="0">
                  <c:v>9934118</c:v>
                </c:pt>
                <c:pt idx="1">
                  <c:v>10239417</c:v>
                </c:pt>
                <c:pt idx="2">
                  <c:v>10893202</c:v>
                </c:pt>
                <c:pt idx="3">
                  <c:v>11809085</c:v>
                </c:pt>
                <c:pt idx="4">
                  <c:v>12793701.129999999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4C-4002-BC7A-5AC6E31EB2BA}"/>
            </c:ext>
          </c:extLst>
        </c:ser>
        <c:ser>
          <c:idx val="1"/>
          <c:order val="1"/>
          <c:tx>
            <c:strRef>
              <c:f>'Payroll General Fund'!$A$4</c:f>
              <c:strCache>
                <c:ptCount val="1"/>
                <c:pt idx="0">
                  <c:v>General Fund - PERS Contributions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'Payroll General Fund'!$B$2:$F$2</c:f>
              <c:strCache>
                <c:ptCount val="5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</c:strCache>
            </c:strRef>
          </c:cat>
          <c:val>
            <c:numRef>
              <c:f>'Payroll General Fund'!$B$4:$F$4</c:f>
              <c:numCache>
                <c:formatCode>#,##0</c:formatCode>
                <c:ptCount val="5"/>
                <c:pt idx="0">
                  <c:v>1290003</c:v>
                </c:pt>
                <c:pt idx="1">
                  <c:v>1668590</c:v>
                </c:pt>
                <c:pt idx="2">
                  <c:v>1782147</c:v>
                </c:pt>
                <c:pt idx="3">
                  <c:v>2387757</c:v>
                </c:pt>
                <c:pt idx="4">
                  <c:v>2553346.86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4C-4002-BC7A-5AC6E31EB2BA}"/>
            </c:ext>
          </c:extLst>
        </c:ser>
        <c:ser>
          <c:idx val="2"/>
          <c:order val="2"/>
          <c:tx>
            <c:strRef>
              <c:f>'Payroll General Fund'!#REF!</c:f>
              <c:strCache>
                <c:ptCount val="1"/>
                <c:pt idx="0">
                  <c:v>#REF!</c:v>
                </c:pt>
              </c:strCache>
            </c:strRef>
          </c:tx>
          <c:invertIfNegative val="0"/>
          <c:cat>
            <c:strRef>
              <c:f>'Payroll General Fund'!$B$2:$F$2</c:f>
              <c:strCache>
                <c:ptCount val="5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</c:strCache>
            </c:strRef>
          </c:cat>
          <c:val>
            <c:numRef>
              <c:f>'Payroll General Fund'!#REF!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84C-4002-BC7A-5AC6E31EB2BA}"/>
            </c:ext>
          </c:extLst>
        </c:ser>
        <c:ser>
          <c:idx val="3"/>
          <c:order val="3"/>
          <c:tx>
            <c:strRef>
              <c:f>'Payroll General Fund'!$A$5</c:f>
              <c:strCache>
                <c:ptCount val="1"/>
                <c:pt idx="0">
                  <c:v>General Fund - Healthcare Costs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'Payroll General Fund'!$B$2:$F$2</c:f>
              <c:strCache>
                <c:ptCount val="5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</c:strCache>
            </c:strRef>
          </c:cat>
          <c:val>
            <c:numRef>
              <c:f>'Payroll General Fund'!$B$5:$F$5</c:f>
              <c:numCache>
                <c:formatCode>#,##0</c:formatCode>
                <c:ptCount val="5"/>
                <c:pt idx="0">
                  <c:v>1804697</c:v>
                </c:pt>
                <c:pt idx="1">
                  <c:v>2033636</c:v>
                </c:pt>
                <c:pt idx="2">
                  <c:v>2201164</c:v>
                </c:pt>
                <c:pt idx="3">
                  <c:v>2448797</c:v>
                </c:pt>
                <c:pt idx="4">
                  <c:v>2443474.91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4C-4002-BC7A-5AC6E31EB2BA}"/>
            </c:ext>
          </c:extLst>
        </c:ser>
        <c:ser>
          <c:idx val="4"/>
          <c:order val="4"/>
          <c:tx>
            <c:strRef>
              <c:f>'Payroll General Fund'!$A$6</c:f>
              <c:strCache>
                <c:ptCount val="1"/>
                <c:pt idx="0">
                  <c:v>General Fund - Other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'Payroll General Fund'!$B$2:$F$2</c:f>
              <c:strCache>
                <c:ptCount val="5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</c:strCache>
            </c:strRef>
          </c:cat>
          <c:val>
            <c:numRef>
              <c:f>'Payroll General Fund'!$B$6:$F$6</c:f>
              <c:numCache>
                <c:formatCode>#,##0</c:formatCode>
                <c:ptCount val="5"/>
                <c:pt idx="0">
                  <c:v>172583</c:v>
                </c:pt>
                <c:pt idx="1">
                  <c:v>145580</c:v>
                </c:pt>
                <c:pt idx="2">
                  <c:v>171760</c:v>
                </c:pt>
                <c:pt idx="3">
                  <c:v>152031</c:v>
                </c:pt>
                <c:pt idx="4">
                  <c:v>209594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4C-4002-BC7A-5AC6E31EB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0554368"/>
        <c:axId val="200555904"/>
      </c:barChart>
      <c:catAx>
        <c:axId val="200554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0555904"/>
        <c:crosses val="autoZero"/>
        <c:auto val="1"/>
        <c:lblAlgn val="ctr"/>
        <c:lblOffset val="100"/>
        <c:noMultiLvlLbl val="0"/>
      </c:catAx>
      <c:valAx>
        <c:axId val="20055590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00554368"/>
        <c:crosses val="autoZero"/>
        <c:crossBetween val="between"/>
      </c:valAx>
    </c:plotArea>
    <c:legend>
      <c:legendPos val="r"/>
      <c:legendEntry>
        <c:idx val="2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526725729388106E-2"/>
          <c:y val="3.0492030492030493E-2"/>
          <c:w val="0.92547829551433536"/>
          <c:h val="0.707535373047184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'PH Expenditures'!$B$7</c:f>
              <c:strCache>
                <c:ptCount val="1"/>
                <c:pt idx="0">
                  <c:v>% Exp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'PH Expenditures'!$C$6:$M$6</c:f>
              <c:strCache>
                <c:ptCount val="11"/>
                <c:pt idx="0">
                  <c:v>HHS Comm Hlth</c:v>
                </c:pt>
                <c:pt idx="1">
                  <c:v>Tobacco Prevention</c:v>
                </c:pt>
                <c:pt idx="2">
                  <c:v>Immunization Actn Pln</c:v>
                </c:pt>
                <c:pt idx="3">
                  <c:v>Babies Frst</c:v>
                </c:pt>
                <c:pt idx="4">
                  <c:v>WIC Prgrm</c:v>
                </c:pt>
                <c:pt idx="5">
                  <c:v>Family Planning</c:v>
                </c:pt>
                <c:pt idx="6">
                  <c:v>Harm Reduction </c:v>
                </c:pt>
                <c:pt idx="7">
                  <c:v>Household Hazardous Waste</c:v>
                </c:pt>
                <c:pt idx="8">
                  <c:v>Emergency Preparedness</c:v>
                </c:pt>
                <c:pt idx="9">
                  <c:v>Onsite Waste Water</c:v>
                </c:pt>
                <c:pt idx="10">
                  <c:v>Environmental Health</c:v>
                </c:pt>
              </c:strCache>
            </c:strRef>
          </c:cat>
          <c:val>
            <c:numRef>
              <c:f>'PH Expenditures'!$C$7:$M$7</c:f>
              <c:numCache>
                <c:formatCode>0.0%</c:formatCode>
                <c:ptCount val="11"/>
                <c:pt idx="0">
                  <c:v>0.80491889151593521</c:v>
                </c:pt>
                <c:pt idx="1">
                  <c:v>0.62753639200040923</c:v>
                </c:pt>
                <c:pt idx="2">
                  <c:v>0.11785715128466309</c:v>
                </c:pt>
                <c:pt idx="3">
                  <c:v>0.41622317770109984</c:v>
                </c:pt>
                <c:pt idx="4">
                  <c:v>0.86800507657523152</c:v>
                </c:pt>
                <c:pt idx="5">
                  <c:v>0.66302694165737641</c:v>
                </c:pt>
                <c:pt idx="6">
                  <c:v>0.57660215890304389</c:v>
                </c:pt>
                <c:pt idx="7">
                  <c:v>0.54547397658319807</c:v>
                </c:pt>
                <c:pt idx="8">
                  <c:v>0.37098362177068128</c:v>
                </c:pt>
                <c:pt idx="9">
                  <c:v>0.91226836149032076</c:v>
                </c:pt>
                <c:pt idx="10">
                  <c:v>0.79726635266099188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4-43CC-B092-788317BA4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7370560"/>
        <c:axId val="1049753440"/>
      </c:barChart>
      <c:catAx>
        <c:axId val="88737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753440"/>
        <c:crosses val="autoZero"/>
        <c:auto val="1"/>
        <c:lblAlgn val="ctr"/>
        <c:lblOffset val="100"/>
        <c:noMultiLvlLbl val="0"/>
      </c:catAx>
      <c:valAx>
        <c:axId val="104975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37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'Roads Expenditures'!$D$3</c:f>
              <c:strCache>
                <c:ptCount val="1"/>
                <c:pt idx="0">
                  <c:v>% Exp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2.777777777777803E-3"/>
                  <c:y val="9.2592592592592587E-3"/>
                </c:manualLayout>
              </c:layout>
              <c:tx>
                <c:rich>
                  <a:bodyPr/>
                  <a:lstStyle/>
                  <a:p>
                    <a:fld id="{B6766303-25D1-4E41-975E-98CB996F8266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{B6766303-25D1-4E41-975E-98CB996F8266}</c15:txfldGUID>
                      <c15:f>'Roads Expenditures'!$O$3</c15:f>
                      <c15:dlblFieldTableCache>
                        <c:ptCount val="1"/>
                        <c:pt idx="0">
                          <c:v> 767,070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04B0-4351-B235-E2C50B477F70}"/>
                </c:ext>
              </c:extLst>
            </c:dLbl>
            <c:dLbl>
              <c:idx val="1"/>
              <c:layout>
                <c:manualLayout>
                  <c:x val="-1.3888888888888889E-3"/>
                  <c:y val="-6.9444444444444866E-3"/>
                </c:manualLayout>
              </c:layout>
              <c:tx>
                <c:rich>
                  <a:bodyPr/>
                  <a:lstStyle/>
                  <a:p>
                    <a:fld id="{3E182AB0-ED02-404A-B0D2-E336F87D9E3B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3611111111111"/>
                      <c:h val="7.50233304170312E-2"/>
                    </c:manualLayout>
                  </c15:layout>
                  <c15:dlblFieldTable>
                    <c15:dlblFTEntry>
                      <c15:txfldGUID>{3E182AB0-ED02-404A-B0D2-E336F87D9E3B}</c15:txfldGUID>
                      <c15:f>'Roads Expenditures'!$O$4</c15:f>
                      <c15:dlblFieldTableCache>
                        <c:ptCount val="1"/>
                        <c:pt idx="0">
                          <c:v> 6,351,982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04B0-4351-B235-E2C50B477F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748AB66-FF99-46E9-9531-FB0A433FD9B0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{3748AB66-FF99-46E9-9531-FB0A433FD9B0}</c15:txfldGUID>
                      <c15:f>'Roads Expenditures'!$O$5</c15:f>
                      <c15:dlblFieldTableCache>
                        <c:ptCount val="1"/>
                        <c:pt idx="0">
                          <c:v> 701,724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04B0-4351-B235-E2C50B477F70}"/>
                </c:ext>
              </c:extLst>
            </c:dLbl>
            <c:dLbl>
              <c:idx val="3"/>
              <c:layout>
                <c:manualLayout>
                  <c:x val="2.7777777777777779E-3"/>
                  <c:y val="-2.7777777777777801E-2"/>
                </c:manualLayout>
              </c:layout>
              <c:tx>
                <c:rich>
                  <a:bodyPr/>
                  <a:lstStyle/>
                  <a:p>
                    <a:fld id="{EC44D210-C272-4AEE-97EC-7CBFDA22A9DD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{EC44D210-C272-4AEE-97EC-7CBFDA22A9DD}</c15:txfldGUID>
                      <c15:f>'Roads Expenditures'!$O$6</c15:f>
                      <c15:dlblFieldTableCache>
                        <c:ptCount val="1"/>
                        <c:pt idx="0">
                          <c:v> 3,628,460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04B0-4351-B235-E2C50B477F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'Roads Expenditures'!$E$2:$H$2</c:f>
              <c:strCache>
                <c:ptCount val="4"/>
                <c:pt idx="0">
                  <c:v>Rd Admn &amp; Supprt</c:v>
                </c:pt>
                <c:pt idx="1">
                  <c:v>Rd Maint &amp; Construction</c:v>
                </c:pt>
                <c:pt idx="2">
                  <c:v>Equipment Replacement</c:v>
                </c:pt>
                <c:pt idx="3">
                  <c:v>Road District #1</c:v>
                </c:pt>
              </c:strCache>
            </c:strRef>
          </c:cat>
          <c:val>
            <c:numRef>
              <c:f>'Roads Expenditures'!$E$3:$H$3</c:f>
              <c:numCache>
                <c:formatCode>0.0%</c:formatCode>
                <c:ptCount val="4"/>
                <c:pt idx="0">
                  <c:v>0.70611121850634706</c:v>
                </c:pt>
                <c:pt idx="1">
                  <c:v>0.55421948708373436</c:v>
                </c:pt>
                <c:pt idx="2" formatCode="0%">
                  <c:v>0.88292709840582806</c:v>
                </c:pt>
                <c:pt idx="3" formatCode="0%">
                  <c:v>0.99990354964850736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B0-4351-B235-E2C50B477F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087168"/>
        <c:axId val="216088960"/>
      </c:barChart>
      <c:catAx>
        <c:axId val="216087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6088960"/>
        <c:crosses val="autoZero"/>
        <c:auto val="1"/>
        <c:lblAlgn val="ctr"/>
        <c:lblOffset val="100"/>
        <c:noMultiLvlLbl val="0"/>
      </c:catAx>
      <c:valAx>
        <c:axId val="216088960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216087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0570644961514647E-2"/>
          <c:y val="2.9284591725620975E-2"/>
          <c:w val="0.9252610418079763"/>
          <c:h val="0.6631659268431429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'Other Org Expenditures'!$E$7</c:f>
              <c:strCache>
                <c:ptCount val="1"/>
                <c:pt idx="0">
                  <c:v>67.7%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fld id="{789C03F5-CA9A-442A-9327-875A3665178D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{789C03F5-CA9A-442A-9327-875A3665178D}</c15:txfldGUID>
                      <c15:f>'Other Org Expenditures'!$V$13</c15:f>
                      <c15:dlblFieldTableCache>
                        <c:ptCount val="1"/>
                        <c:pt idx="0">
                          <c:v> 9,085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193F-45F9-84AE-ED6D0BB3521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0B637FC-8C84-4B38-8424-89C779523521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{60B637FC-8C84-4B38-8424-89C779523521}</c15:txfldGUID>
                      <c15:f>'Other Org Expenditures'!$V$14</c15:f>
                      <c15:dlblFieldTableCache>
                        <c:ptCount val="1"/>
                        <c:pt idx="0">
                          <c:v> 2,519,917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193F-45F9-84AE-ED6D0BB3521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76FC12B-1270-41F5-A52A-4CC3D5885604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{B76FC12B-1270-41F5-A52A-4CC3D5885604}</c15:txfldGUID>
                      <c15:f>'Other Org Expenditures'!$V$15</c15:f>
                      <c15:dlblFieldTableCache>
                        <c:ptCount val="1"/>
                        <c:pt idx="0">
                          <c:v> 225,189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193F-45F9-84AE-ED6D0BB3521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7D45FE8-8192-4675-A4F8-6380F718ED57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{77D45FE8-8192-4675-A4F8-6380F718ED57}</c15:txfldGUID>
                      <c15:f>'Other Org Expenditures'!$V$16</c15:f>
                      <c15:dlblFieldTableCache>
                        <c:ptCount val="1"/>
                        <c:pt idx="0">
                          <c:v> 70,898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193F-45F9-84AE-ED6D0BB3521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A93C00B-7123-4D1C-AF18-F73D923BC176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{EA93C00B-7123-4D1C-AF18-F73D923BC176}</c15:txfldGUID>
                      <c15:f>'Other Org Expenditures'!$V$17</c15:f>
                      <c15:dlblFieldTableCache>
                        <c:ptCount val="1"/>
                        <c:pt idx="0">
                          <c:v> 2,463,997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193F-45F9-84AE-ED6D0BB3521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E494701-7FDC-4FCC-A20D-6461D1608FA6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{0E494701-7FDC-4FCC-A20D-6461D1608FA6}</c15:txfldGUID>
                      <c15:f>'Other Org Expenditures'!$V$18</c15:f>
                      <c15:dlblFieldTableCache>
                        <c:ptCount val="1"/>
                        <c:pt idx="0">
                          <c:v> 248,104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193F-45F9-84AE-ED6D0BB3521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F384257-A9F2-4596-B76F-1B2F350879B6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{9F384257-A9F2-4596-B76F-1B2F350879B6}</c15:txfldGUID>
                      <c15:f>'Other Org Expenditures'!$V$19</c15:f>
                      <c15:dlblFieldTableCache>
                        <c:ptCount val="1"/>
                        <c:pt idx="0">
                          <c:v> -  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193F-45F9-84AE-ED6D0BB3521D}"/>
                </c:ext>
              </c:extLst>
            </c:dLbl>
            <c:dLbl>
              <c:idx val="7"/>
              <c:layout>
                <c:manualLayout>
                  <c:x val="1.3280212483399248E-3"/>
                  <c:y val="-2.5656455351840145E-2"/>
                </c:manualLayout>
              </c:layout>
              <c:tx>
                <c:rich>
                  <a:bodyPr/>
                  <a:lstStyle/>
                  <a:p>
                    <a:fld id="{8D28A71A-868D-46EF-95EE-8445EB93351E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{8D28A71A-868D-46EF-95EE-8445EB93351E}</c15:txfldGUID>
                      <c15:f>'Other Org Expenditures'!$V$20</c15:f>
                      <c15:dlblFieldTableCache>
                        <c:ptCount val="1"/>
                        <c:pt idx="0">
                          <c:v> 1,734,012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7-193F-45F9-84AE-ED6D0BB3521D}"/>
                </c:ext>
              </c:extLst>
            </c:dLbl>
            <c:dLbl>
              <c:idx val="8"/>
              <c:layout>
                <c:manualLayout>
                  <c:x val="1.3280212483399248E-3"/>
                  <c:y val="-2.1897810218978103E-2"/>
                </c:manualLayout>
              </c:layout>
              <c:tx>
                <c:rich>
                  <a:bodyPr/>
                  <a:lstStyle/>
                  <a:p>
                    <a:fld id="{7B6341E8-B997-4CC0-8367-FAE0BCA0780C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{7B6341E8-B997-4CC0-8367-FAE0BCA0780C}</c15:txfldGUID>
                      <c15:f>'Other Org Expenditures'!$V$21</c15:f>
                      <c15:dlblFieldTableCache>
                        <c:ptCount val="1"/>
                        <c:pt idx="0">
                          <c:v> 171,888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193F-45F9-84AE-ED6D0BB3521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34034A8-3F4F-4763-A019-F1D28E885AB0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{534034A8-3F4F-4763-A019-F1D28E885AB0}</c15:txfldGUID>
                      <c15:f>'Other Org Expenditures'!$V$22</c15:f>
                      <c15:dlblFieldTableCache>
                        <c:ptCount val="1"/>
                        <c:pt idx="0">
                          <c:v> 883,315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9-193F-45F9-84AE-ED6D0BB3521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3535E4F-173A-4577-B9C0-581C9E13864E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{93535E4F-173A-4577-B9C0-581C9E13864E}</c15:txfldGUID>
                      <c15:f>'Other Org Expenditures'!$V$23</c15:f>
                      <c15:dlblFieldTableCache>
                        <c:ptCount val="1"/>
                        <c:pt idx="0">
                          <c:v> 702,359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193F-45F9-84AE-ED6D0BB3521D}"/>
                </c:ext>
              </c:extLst>
            </c:dLbl>
            <c:dLbl>
              <c:idx val="11"/>
              <c:layout>
                <c:manualLayout>
                  <c:x val="6.6401062416998674E-3"/>
                  <c:y val="-2.6763990267639901E-2"/>
                </c:manualLayout>
              </c:layout>
              <c:tx>
                <c:rich>
                  <a:bodyPr/>
                  <a:lstStyle/>
                  <a:p>
                    <a:fld id="{C1FFC11C-51BC-45F7-9C92-D0F5F2BE75DC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{C1FFC11C-51BC-45F7-9C92-D0F5F2BE75DC}</c15:txfldGUID>
                      <c15:f>'Other Org Expenditures'!$V$26</c15:f>
                      <c15:dlblFieldTableCache>
                        <c:ptCount val="1"/>
                        <c:pt idx="0">
                          <c:v> 5,862,782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B-193F-45F9-84AE-ED6D0BB3521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CA27693-9CCA-4B48-B807-B08B782431E2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{6CA27693-9CCA-4B48-B807-B08B782431E2}</c15:txfldGUID>
                      <c15:f>'Other Org Expenditures'!$V$27</c15:f>
                      <c15:dlblFieldTableCache>
                        <c:ptCount val="1"/>
                        <c:pt idx="0">
                          <c:v> -  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C-193F-45F9-84AE-ED6D0BB3521D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1F18571-BBF1-4A67-AB1F-02634BF888AA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{41F18571-BBF1-4A67-AB1F-02634BF888AA}</c15:txfldGUID>
                      <c15:f>'Other Org Expenditures'!$V$28</c15:f>
                      <c15:dlblFieldTableCache>
                        <c:ptCount val="1"/>
                        <c:pt idx="0">
                          <c:v> 13,008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D-193F-45F9-84AE-ED6D0BB3521D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F4991581-BE23-4010-8CB0-4E3E5C99A9E6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{F4991581-BE23-4010-8CB0-4E3E5C99A9E6}</c15:txfldGUID>
                      <c15:f>'Other Org Expenditures'!$V$29</c15:f>
                      <c15:dlblFieldTableCache>
                        <c:ptCount val="1"/>
                        <c:pt idx="0">
                          <c:v> 55,803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E-193F-45F9-84AE-ED6D0BB3521D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FA37643-F91A-462B-8FDF-32E0AC0DB291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{FFA37643-F91A-462B-8FDF-32E0AC0DB291}</c15:txfldGUID>
                      <c15:f>'Other Org Expenditures'!$V$30</c15:f>
                      <c15:dlblFieldTableCache>
                        <c:ptCount val="1"/>
                        <c:pt idx="0">
                          <c:v> 628,378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F-193F-45F9-84AE-ED6D0BB3521D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49C45CB4-30AD-48D2-B737-30AC6492F399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{49C45CB4-30AD-48D2-B737-30AC6492F399}</c15:txfldGUID>
                      <c15:f>'Other Org Expenditures'!$V$31</c15:f>
                      <c15:dlblFieldTableCache>
                        <c:ptCount val="1"/>
                        <c:pt idx="0">
                          <c:v> 31,963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0-193F-45F9-84AE-ED6D0BB3521D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57C780C0-7D26-4737-8BE4-DA1EE7E248F6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{57C780C0-7D26-4737-8BE4-DA1EE7E248F6}</c15:txfldGUID>
                      <c15:f>'Other Org Expenditures'!$V$32</c15:f>
                      <c15:dlblFieldTableCache>
                        <c:ptCount val="1"/>
                        <c:pt idx="0">
                          <c:v> 345,995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1-193F-45F9-84AE-ED6D0BB3521D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45225D71-C804-4CB6-A6E4-F1A8E6B89465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{45225D71-C804-4CB6-A6E4-F1A8E6B89465}</c15:txfldGUID>
                      <c15:f>'Other Org Expenditures'!$V$33</c15:f>
                      <c15:dlblFieldTableCache>
                        <c:ptCount val="1"/>
                        <c:pt idx="0">
                          <c:v> 76,520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2-193F-45F9-84AE-ED6D0BB3521D}"/>
                </c:ext>
              </c:extLst>
            </c:dLbl>
            <c:dLbl>
              <c:idx val="19"/>
              <c:layout>
                <c:manualLayout>
                  <c:x val="0"/>
                  <c:y val="-1.4598540145985401E-2"/>
                </c:manualLayout>
              </c:layout>
              <c:tx>
                <c:rich>
                  <a:bodyPr/>
                  <a:lstStyle/>
                  <a:p>
                    <a:fld id="{308889E5-3824-4DFB-9639-6F241D7ED287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{308889E5-3824-4DFB-9639-6F241D7ED287}</c15:txfldGUID>
                      <c15:f>'Other Org Expenditures'!$V$34</c15:f>
                      <c15:dlblFieldTableCache>
                        <c:ptCount val="1"/>
                        <c:pt idx="0">
                          <c:v> 55,689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3-193F-45F9-84AE-ED6D0BB3521D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76013C6-1913-401E-AD27-DF492E89712E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{876013C6-1913-401E-AD27-DF492E89712E}</c15:txfldGUID>
                      <c15:f>'Other Org Expenditures'!$V$35</c15:f>
                      <c15:dlblFieldTableCache>
                        <c:ptCount val="1"/>
                        <c:pt idx="0">
                          <c:v> 43,366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4-193F-45F9-84AE-ED6D0BB3521D}"/>
                </c:ext>
              </c:extLst>
            </c:dLbl>
            <c:dLbl>
              <c:idx val="21"/>
              <c:layout>
                <c:manualLayout>
                  <c:x val="-2.6560424966800443E-3"/>
                  <c:y val="-1.2174071306780084E-2"/>
                </c:manualLayout>
              </c:layout>
              <c:tx>
                <c:rich>
                  <a:bodyPr/>
                  <a:lstStyle/>
                  <a:p>
                    <a:fld id="{1597895E-243F-455A-81A3-1DE3722E304C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{1597895E-243F-455A-81A3-1DE3722E304C}</c15:txfldGUID>
                      <c15:f>'Other Org Expenditures'!$V$36</c15:f>
                      <c15:dlblFieldTableCache>
                        <c:ptCount val="1"/>
                        <c:pt idx="0">
                          <c:v> 34,708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5-193F-45F9-84AE-ED6D0BB3521D}"/>
                </c:ext>
              </c:extLst>
            </c:dLbl>
            <c:dLbl>
              <c:idx val="22"/>
              <c:layout>
                <c:manualLayout>
                  <c:x val="1.3280212483399733E-3"/>
                  <c:y val="5.0979941375940254E-3"/>
                </c:manualLayout>
              </c:layout>
              <c:tx>
                <c:rich>
                  <a:bodyPr/>
                  <a:lstStyle/>
                  <a:p>
                    <a:fld id="{92BAC46A-A88E-486B-93B2-302AFD4045FC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{92BAC46A-A88E-486B-93B2-302AFD4045FC}</c15:txfldGUID>
                      <c15:f>'Other Org Expenditures'!$V$37</c15:f>
                      <c15:dlblFieldTableCache>
                        <c:ptCount val="1"/>
                        <c:pt idx="0">
                          <c:v> 54,224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6-193F-45F9-84AE-ED6D0BB3521D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0FCC86C-AE55-40AF-A378-E2992A80338A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{20FCC86C-AE55-40AF-A378-E2992A80338A}</c15:txfldGUID>
                      <c15:f>'Other Org Expenditures'!$V$38</c15:f>
                      <c15:dlblFieldTableCache>
                        <c:ptCount val="1"/>
                        <c:pt idx="0">
                          <c:v> 140,790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7-193F-45F9-84AE-ED6D0BB3521D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6CE4E81-D68D-4822-B0CD-20EF38A6658E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{A6CE4E81-D68D-4822-B0CD-20EF38A6658E}</c15:txfldGUID>
                      <c15:f>'Other Org Expenditures'!$V$39</c15:f>
                      <c15:dlblFieldTableCache>
                        <c:ptCount val="1"/>
                        <c:pt idx="0">
                          <c:v> 148,151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8-193F-45F9-84AE-ED6D0BB3521D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A0D1490-006F-411F-B35B-6455174A8FB1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{0A0D1490-006F-411F-B35B-6455174A8FB1}</c15:txfldGUID>
                      <c15:f>'Other Org Expenditures'!$V$40</c15:f>
                      <c15:dlblFieldTableCache>
                        <c:ptCount val="1"/>
                        <c:pt idx="0">
                          <c:v> 77,979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9-193F-45F9-84AE-ED6D0BB3521D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8AF5239-A37A-4101-B32E-5C282B7E5C14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{F8AF5239-A37A-4101-B32E-5C282B7E5C14}</c15:txfldGUID>
                      <c15:f>'Other Org Expenditures'!$V$41</c15:f>
                      <c15:dlblFieldTableCache>
                        <c:ptCount val="1"/>
                        <c:pt idx="0">
                          <c:v> 80,116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A-193F-45F9-84AE-ED6D0BB3521D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9EC39C81-690F-44A9-BEE7-5F16117C94D2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{9EC39C81-690F-44A9-BEE7-5F16117C94D2}</c15:txfldGUID>
                      <c15:f>'Other Org Expenditures'!$V$42</c15:f>
                      <c15:dlblFieldTableCache>
                        <c:ptCount val="1"/>
                        <c:pt idx="0">
                          <c:v> 414,458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B-193F-45F9-84AE-ED6D0BB3521D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A07E867-F42A-444D-B9D6-08907D10FC4A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{8A07E867-F42A-444D-B9D6-08907D10FC4A}</c15:txfldGUID>
                      <c15:f>'Other Org Expenditures'!$V$43</c15:f>
                      <c15:dlblFieldTableCache>
                        <c:ptCount val="1"/>
                        <c:pt idx="0">
                          <c:v> 1,453,114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C-193F-45F9-84AE-ED6D0BB3521D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BFB7E347-E40A-467C-ABF8-C81899F6A99B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{BFB7E347-E40A-467C-ABF8-C81899F6A99B}</c15:txfldGUID>
                      <c15:f>'Other Org Expenditures'!$V$44</c15:f>
                      <c15:dlblFieldTableCache>
                        <c:ptCount val="1"/>
                        <c:pt idx="0">
                          <c:v> -   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D-193F-45F9-84AE-ED6D0BB3521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'Other Org Expenditures'!$E$6:$AI$6</c:f>
              <c:strCache>
                <c:ptCount val="30"/>
                <c:pt idx="0">
                  <c:v>County Clerk Records</c:v>
                </c:pt>
                <c:pt idx="1">
                  <c:v>Sheriff Rural Law Enf. Dist</c:v>
                </c:pt>
                <c:pt idx="2">
                  <c:v>Child Support</c:v>
                </c:pt>
                <c:pt idx="3">
                  <c:v>Juv Crime Prevention</c:v>
                </c:pt>
                <c:pt idx="4">
                  <c:v>Parole and Probation</c:v>
                </c:pt>
                <c:pt idx="5">
                  <c:v>Marine Patrol #2</c:v>
                </c:pt>
                <c:pt idx="6">
                  <c:v>Developmental Disabilities</c:v>
                </c:pt>
                <c:pt idx="7">
                  <c:v>Mental Health</c:v>
                </c:pt>
                <c:pt idx="8">
                  <c:v>Drug and Alcohol Prevention</c:v>
                </c:pt>
                <c:pt idx="9">
                  <c:v>Building Codes</c:v>
                </c:pt>
                <c:pt idx="10">
                  <c:v>Clatsop County Fisheries</c:v>
                </c:pt>
                <c:pt idx="11">
                  <c:v>Special Projects</c:v>
                </c:pt>
                <c:pt idx="12">
                  <c:v>Fleet Replacement</c:v>
                </c:pt>
                <c:pt idx="13">
                  <c:v>Insurance Reserve</c:v>
                </c:pt>
                <c:pt idx="14">
                  <c:v>Surveyor-Lane Corner 120</c:v>
                </c:pt>
                <c:pt idx="15">
                  <c:v>Fair General Operation</c:v>
                </c:pt>
                <c:pt idx="16">
                  <c:v>Child Custody</c:v>
                </c:pt>
                <c:pt idx="17">
                  <c:v>Video Lottery</c:v>
                </c:pt>
                <c:pt idx="18">
                  <c:v>Courthouse Security</c:v>
                </c:pt>
                <c:pt idx="19">
                  <c:v>Bike Path</c:v>
                </c:pt>
                <c:pt idx="20">
                  <c:v>Law Library</c:v>
                </c:pt>
                <c:pt idx="21">
                  <c:v>Animal Shelter Enhancement</c:v>
                </c:pt>
                <c:pt idx="22">
                  <c:v>Parks &amp; Lands Acq. Maint</c:v>
                </c:pt>
                <c:pt idx="23">
                  <c:v>State Timber Enforcement Fund</c:v>
                </c:pt>
                <c:pt idx="24">
                  <c:v>Ind. Dev. Revolving Fund</c:v>
                </c:pt>
                <c:pt idx="25">
                  <c:v>Westport Sewer Service</c:v>
                </c:pt>
                <c:pt idx="26">
                  <c:v>Westport Sewer Equipment</c:v>
                </c:pt>
                <c:pt idx="27">
                  <c:v>4-H &amp; Extension</c:v>
                </c:pt>
                <c:pt idx="28">
                  <c:v>Debt Service</c:v>
                </c:pt>
                <c:pt idx="29">
                  <c:v>Bond Reserve Fund</c:v>
                </c:pt>
              </c:strCache>
            </c:strRef>
          </c:cat>
          <c:val>
            <c:numRef>
              <c:f>'Other Org Expenditures'!$E$7:$AI$7</c:f>
              <c:numCache>
                <c:formatCode>0.0%</c:formatCode>
                <c:ptCount val="31"/>
                <c:pt idx="0">
                  <c:v>0.67700447093889715</c:v>
                </c:pt>
                <c:pt idx="1">
                  <c:v>0.4806085600723225</c:v>
                </c:pt>
                <c:pt idx="2">
                  <c:v>0.80502255746612805</c:v>
                </c:pt>
                <c:pt idx="3">
                  <c:v>0.4286975450477688</c:v>
                </c:pt>
                <c:pt idx="4">
                  <c:v>0.5260679683163243</c:v>
                </c:pt>
                <c:pt idx="5">
                  <c:v>0.64618778486782125</c:v>
                </c:pt>
                <c:pt idx="6">
                  <c:v>0</c:v>
                </c:pt>
                <c:pt idx="7">
                  <c:v>0.69884120941389649</c:v>
                </c:pt>
                <c:pt idx="8">
                  <c:v>0.77294648799352461</c:v>
                </c:pt>
                <c:pt idx="9">
                  <c:v>0.4439213890843301</c:v>
                </c:pt>
                <c:pt idx="10">
                  <c:v>0.6716641771062446</c:v>
                </c:pt>
                <c:pt idx="11">
                  <c:v>0.24549507350135652</c:v>
                </c:pt>
                <c:pt idx="12">
                  <c:v>0</c:v>
                </c:pt>
                <c:pt idx="13">
                  <c:v>3.5490218547925022E-2</c:v>
                </c:pt>
                <c:pt idx="14">
                  <c:v>0.13262955744640395</c:v>
                </c:pt>
                <c:pt idx="15">
                  <c:v>0.4353216185884114</c:v>
                </c:pt>
                <c:pt idx="16">
                  <c:v>0.60696676794530946</c:v>
                </c:pt>
                <c:pt idx="17">
                  <c:v>0.80783222040625724</c:v>
                </c:pt>
                <c:pt idx="18">
                  <c:v>0.42120328067374913</c:v>
                </c:pt>
                <c:pt idx="19">
                  <c:v>0.45390194799902195</c:v>
                </c:pt>
                <c:pt idx="20">
                  <c:v>0.61898929489009424</c:v>
                </c:pt>
                <c:pt idx="21">
                  <c:v>9.1962084680197134E-2</c:v>
                </c:pt>
                <c:pt idx="22">
                  <c:v>5.8317190423953023E-2</c:v>
                </c:pt>
                <c:pt idx="23">
                  <c:v>0.13628179811824834</c:v>
                </c:pt>
                <c:pt idx="24">
                  <c:v>3.7581338007625316E-2</c:v>
                </c:pt>
                <c:pt idx="25">
                  <c:v>0.44008888763474241</c:v>
                </c:pt>
                <c:pt idx="26">
                  <c:v>0.70333087525239224</c:v>
                </c:pt>
                <c:pt idx="27">
                  <c:v>0.57382626995444919</c:v>
                </c:pt>
                <c:pt idx="28">
                  <c:v>0.8793587236076903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193F-45F9-84AE-ED6D0BB35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shape val="box"/>
        <c:axId val="219104000"/>
        <c:axId val="219105536"/>
        <c:axId val="0"/>
      </c:bar3DChart>
      <c:catAx>
        <c:axId val="219104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19105536"/>
        <c:crosses val="autoZero"/>
        <c:auto val="1"/>
        <c:lblAlgn val="ctr"/>
        <c:lblOffset val="100"/>
        <c:noMultiLvlLbl val="0"/>
      </c:catAx>
      <c:valAx>
        <c:axId val="219105536"/>
        <c:scaling>
          <c:orientation val="minMax"/>
        </c:scaling>
        <c:delete val="0"/>
        <c:axPos val="l"/>
        <c:majorGridlines>
          <c:spPr>
            <a:ln w="28575">
              <a:noFill/>
            </a:ln>
          </c:spPr>
        </c:majorGridlines>
        <c:minorGridlines/>
        <c:numFmt formatCode="0.0%" sourceLinked="1"/>
        <c:majorTickMark val="out"/>
        <c:minorTickMark val="none"/>
        <c:tickLblPos val="nextTo"/>
        <c:crossAx val="219104000"/>
        <c:crosses val="autoZero"/>
        <c:crossBetween val="between"/>
        <c:majorUnit val="0.25"/>
        <c:min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'COVID Exp. Edited'!$L$1:$L$6</c:f>
              <c:strCache>
                <c:ptCount val="6"/>
                <c:pt idx="0">
                  <c:v>PPE, Custodial Time, Remote Work </c:v>
                </c:pt>
                <c:pt idx="1">
                  <c:v>COVID Signage, Supplies, Volunteer Expenses</c:v>
                </c:pt>
                <c:pt idx="2">
                  <c:v>Building Improvements</c:v>
                </c:pt>
                <c:pt idx="3">
                  <c:v>COVID Meetings, Travel, Lodging</c:v>
                </c:pt>
                <c:pt idx="4">
                  <c:v>Payroll Associated Expenses</c:v>
                </c:pt>
                <c:pt idx="5">
                  <c:v>Business Support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'COVID Exp. Edited'!$L$1:$L$6</c:f>
              <c:strCache>
                <c:ptCount val="6"/>
                <c:pt idx="0">
                  <c:v>PPE, Custodial Time, Remote Work </c:v>
                </c:pt>
                <c:pt idx="1">
                  <c:v>COVID Signage, Supplies, Volunteer Expenses</c:v>
                </c:pt>
                <c:pt idx="2">
                  <c:v>Building Improvements</c:v>
                </c:pt>
                <c:pt idx="3">
                  <c:v>COVID Meetings, Travel, Lodging</c:v>
                </c:pt>
                <c:pt idx="4">
                  <c:v>Payroll Associated Expenses</c:v>
                </c:pt>
                <c:pt idx="5">
                  <c:v>Business Support</c:v>
                </c:pt>
              </c:strCache>
            </c:strRef>
          </c:cat>
          <c:val>
            <c:numRef>
              <c:f>'COVID Exp. Edited'!$K$1:$K$6</c:f>
              <c:numCache>
                <c:formatCode>#,##0_);[Red]\(#,##0\)</c:formatCode>
                <c:ptCount val="6"/>
                <c:pt idx="0">
                  <c:v>74264</c:v>
                </c:pt>
                <c:pt idx="1">
                  <c:v>68882.720000000001</c:v>
                </c:pt>
                <c:pt idx="2">
                  <c:v>49564.19</c:v>
                </c:pt>
                <c:pt idx="3">
                  <c:v>37642.050000000003</c:v>
                </c:pt>
                <c:pt idx="4">
                  <c:v>1159503</c:v>
                </c:pt>
                <c:pt idx="5">
                  <c:v>852864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80-4BFF-8034-BA0C59338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301728"/>
        <c:axId val="99990020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'COVID Exp. Edited'!$L$1:$L$6</c15:sqref>
                        </c15:formulaRef>
                      </c:ext>
                    </c:extLst>
                    <c:strCache>
                      <c:ptCount val="6"/>
                      <c:pt idx="0">
                        <c:v>PPE, Custodial Time, Remote Work </c:v>
                      </c:pt>
                      <c:pt idx="1">
                        <c:v>COVID Signage, Supplies, Volunteer Expenses</c:v>
                      </c:pt>
                      <c:pt idx="2">
                        <c:v>Building Improvements</c:v>
                      </c:pt>
                      <c:pt idx="3">
                        <c:v>COVID Meetings, Travel, Lodging</c:v>
                      </c:pt>
                      <c:pt idx="4">
                        <c:v>Payroll Associated Expenses</c:v>
                      </c:pt>
                      <c:pt idx="5">
                        <c:v>Business Support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'COVID Exp. Edited'!$L$1:$L$4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980-4BFF-8034-BA0C593388F2}"/>
                  </c:ext>
                </c:extLst>
              </c15:ser>
            </c15:filteredBarSeries>
          </c:ext>
        </c:extLst>
      </c:barChart>
      <c:catAx>
        <c:axId val="13653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900208"/>
        <c:crosses val="autoZero"/>
        <c:auto val="1"/>
        <c:lblAlgn val="ctr"/>
        <c:lblOffset val="100"/>
        <c:noMultiLvlLbl val="0"/>
      </c:catAx>
      <c:valAx>
        <c:axId val="99990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3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0.05537</cdr:x>
      <cdr:y>0.49506</cdr:y>
    </cdr:from>
    <cdr:to>
      <cdr:x>0.14988</cdr:x>
      <cdr:y>0.55653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04E12A3-A0C3-4470-B103-A6714BB22CDE}"/>
            </a:ext>
          </a:extLst>
        </cdr:cNvPr>
        <cdr:cNvSpPr txBox="1"/>
      </cdr:nvSpPr>
      <cdr:spPr>
        <a:xfrm xmlns:a="http://schemas.openxmlformats.org/drawingml/2006/main">
          <a:off x="552450" y="2147888"/>
          <a:ext cx="942975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0.21098</cdr:x>
      <cdr:y>0.47091</cdr:y>
    </cdr:from>
    <cdr:to>
      <cdr:x>0.29308</cdr:x>
      <cdr:y>0.54336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182D6FF9-BC32-4DE5-AE7C-E82B0681345B}"/>
            </a:ext>
          </a:extLst>
        </cdr:cNvPr>
        <cdr:cNvSpPr txBox="1"/>
      </cdr:nvSpPr>
      <cdr:spPr>
        <a:xfrm xmlns:a="http://schemas.openxmlformats.org/drawingml/2006/main">
          <a:off x="2105025" y="2043112"/>
          <a:ext cx="819150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0.43628</cdr:x>
      <cdr:y>0.56751</cdr:y>
    </cdr:from>
    <cdr:to>
      <cdr:x>0.50788</cdr:x>
      <cdr:y>0.63117</cdr:y>
    </cdr:to>
    <cdr:sp macro="" textlink="">
      <cdr:nvSpPr>
        <cdr:cNvPr id="16" name="TextBox 15">
          <a:extLst xmlns:a="http://schemas.openxmlformats.org/drawingml/2006/main">
            <a:ext uri="{FF2B5EF4-FFF2-40B4-BE49-F238E27FC236}">
              <a16:creationId xmlns:a16="http://schemas.microsoft.com/office/drawing/2014/main" id="{DAFE24BC-9930-430F-8973-57493D5A75BE}"/>
            </a:ext>
          </a:extLst>
        </cdr:cNvPr>
        <cdr:cNvSpPr txBox="1"/>
      </cdr:nvSpPr>
      <cdr:spPr>
        <a:xfrm xmlns:a="http://schemas.openxmlformats.org/drawingml/2006/main">
          <a:off x="4352925" y="2462212"/>
          <a:ext cx="714375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0.26685</cdr:x>
      <cdr:y>0.55337</cdr:y>
    </cdr:from>
    <cdr:to>
      <cdr:x>0.33563</cdr:x>
      <cdr:y>0.63764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2791990-D02A-427F-9FD3-0266EC28B838}"/>
            </a:ext>
          </a:extLst>
        </cdr:cNvPr>
        <cdr:cNvSpPr txBox="1"/>
      </cdr:nvSpPr>
      <cdr:spPr>
        <a:xfrm xmlns:a="http://schemas.openxmlformats.org/drawingml/2006/main">
          <a:off x="1847850" y="1876425"/>
          <a:ext cx="476250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200" b="1"/>
        </a:p>
      </cdr:txBody>
    </cdr:sp>
  </cdr:relSizeAnchor>
  <cdr:relSizeAnchor xmlns:cdr="http://schemas.openxmlformats.org/drawingml/2006/chartDrawing">
    <cdr:from>
      <cdr:x>0.0674</cdr:x>
      <cdr:y>0.42135</cdr:y>
    </cdr:from>
    <cdr:to>
      <cdr:x>0.15131</cdr:x>
      <cdr:y>0.47753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0BCD0057-B061-402E-ACAD-D0B752A7D89D}"/>
            </a:ext>
          </a:extLst>
        </cdr:cNvPr>
        <cdr:cNvSpPr txBox="1"/>
      </cdr:nvSpPr>
      <cdr:spPr>
        <a:xfrm xmlns:a="http://schemas.openxmlformats.org/drawingml/2006/main">
          <a:off x="466734" y="1428766"/>
          <a:ext cx="581015" cy="1904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107%</a:t>
          </a:r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0.25631</cdr:x>
      <cdr:y>0.3633</cdr:y>
    </cdr:from>
    <cdr:to>
      <cdr:x>0.34113</cdr:x>
      <cdr:y>0.43258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826E85AD-B6F5-46C7-9CF0-F252E22775ED}"/>
            </a:ext>
          </a:extLst>
        </cdr:cNvPr>
        <cdr:cNvSpPr txBox="1"/>
      </cdr:nvSpPr>
      <cdr:spPr>
        <a:xfrm xmlns:a="http://schemas.openxmlformats.org/drawingml/2006/main">
          <a:off x="1774830" y="1231913"/>
          <a:ext cx="587370" cy="2349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117%</a:t>
          </a:r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0.45301</cdr:x>
      <cdr:y>0.35487</cdr:y>
    </cdr:from>
    <cdr:to>
      <cdr:x>0.53783</cdr:x>
      <cdr:y>0.42416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EE60D215-F4BE-4B81-A7E9-8C806E5E5956}"/>
            </a:ext>
          </a:extLst>
        </cdr:cNvPr>
        <cdr:cNvSpPr txBox="1"/>
      </cdr:nvSpPr>
      <cdr:spPr>
        <a:xfrm xmlns:a="http://schemas.openxmlformats.org/drawingml/2006/main">
          <a:off x="3136927" y="1203329"/>
          <a:ext cx="587347" cy="2349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110%</a:t>
          </a:r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0.64145</cdr:x>
      <cdr:y>0.35768</cdr:y>
    </cdr:from>
    <cdr:to>
      <cdr:x>0.71939</cdr:x>
      <cdr:y>0.41292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1B8035D6-D202-4E6C-BC33-AEED80933EB3}"/>
            </a:ext>
          </a:extLst>
        </cdr:cNvPr>
        <cdr:cNvSpPr txBox="1"/>
      </cdr:nvSpPr>
      <cdr:spPr>
        <a:xfrm xmlns:a="http://schemas.openxmlformats.org/drawingml/2006/main">
          <a:off x="4441807" y="1212857"/>
          <a:ext cx="539768" cy="1873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108%</a:t>
          </a:r>
        </a:p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0.83539</cdr:x>
      <cdr:y>0.33801</cdr:y>
    </cdr:from>
    <cdr:to>
      <cdr:x>0.92985</cdr:x>
      <cdr:y>0.4073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42EE0A79-2B8C-4D11-AEFA-38C3C0FD747A}"/>
            </a:ext>
          </a:extLst>
        </cdr:cNvPr>
        <cdr:cNvSpPr txBox="1"/>
      </cdr:nvSpPr>
      <cdr:spPr>
        <a:xfrm xmlns:a="http://schemas.openxmlformats.org/drawingml/2006/main">
          <a:off x="5784816" y="1146167"/>
          <a:ext cx="654084" cy="2349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101%</a:t>
          </a:r>
        </a:p>
        <a:p xmlns:a="http://schemas.openxmlformats.org/drawingml/2006/main">
          <a:endParaRPr lang="en-US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0.05446</cdr:x>
      <cdr:y>0.11435</cdr:y>
    </cdr:from>
    <cdr:to>
      <cdr:x>0.16802</cdr:x>
      <cdr:y>0.1684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B7C38DC-9799-47CC-811E-3F81A1E86649}"/>
            </a:ext>
          </a:extLst>
        </cdr:cNvPr>
        <cdr:cNvSpPr txBox="1"/>
      </cdr:nvSpPr>
      <cdr:spPr>
        <a:xfrm xmlns:a="http://schemas.openxmlformats.org/drawingml/2006/main">
          <a:off x="447655" y="523897"/>
          <a:ext cx="933472" cy="2476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$925,659</a:t>
          </a:r>
        </a:p>
      </cdr:txBody>
    </cdr:sp>
  </cdr:relSizeAnchor>
  <cdr:relSizeAnchor xmlns:cdr="http://schemas.openxmlformats.org/drawingml/2006/chartDrawing">
    <cdr:from>
      <cdr:x>0.14137</cdr:x>
      <cdr:y>0.23909</cdr:y>
    </cdr:from>
    <cdr:to>
      <cdr:x>0.2539</cdr:x>
      <cdr:y>0.28483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3646147-92C6-4806-8155-DED3D7F1AF7B}"/>
            </a:ext>
          </a:extLst>
        </cdr:cNvPr>
        <cdr:cNvSpPr txBox="1"/>
      </cdr:nvSpPr>
      <cdr:spPr>
        <a:xfrm xmlns:a="http://schemas.openxmlformats.org/drawingml/2006/main">
          <a:off x="1034150" y="1224446"/>
          <a:ext cx="823209" cy="2342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$122,690</a:t>
          </a:r>
        </a:p>
      </cdr:txBody>
    </cdr:sp>
  </cdr:relSizeAnchor>
  <cdr:relSizeAnchor xmlns:cdr="http://schemas.openxmlformats.org/drawingml/2006/chartDrawing">
    <cdr:from>
      <cdr:x>0.22828</cdr:x>
      <cdr:y>0.57935</cdr:y>
    </cdr:from>
    <cdr:to>
      <cdr:x>0.31633</cdr:x>
      <cdr:y>0.63132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C6006E12-512F-4FB9-91C5-1C17F49E8EB0}"/>
            </a:ext>
          </a:extLst>
        </cdr:cNvPr>
        <cdr:cNvSpPr txBox="1"/>
      </cdr:nvSpPr>
      <cdr:spPr>
        <a:xfrm xmlns:a="http://schemas.openxmlformats.org/drawingml/2006/main">
          <a:off x="1669914" y="2966986"/>
          <a:ext cx="644103" cy="2661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$29,967</a:t>
          </a:r>
        </a:p>
      </cdr:txBody>
    </cdr:sp>
  </cdr:relSizeAnchor>
  <cdr:relSizeAnchor xmlns:cdr="http://schemas.openxmlformats.org/drawingml/2006/chartDrawing">
    <cdr:from>
      <cdr:x>0.30359</cdr:x>
      <cdr:y>0.38462</cdr:y>
    </cdr:from>
    <cdr:to>
      <cdr:x>0.41046</cdr:x>
      <cdr:y>0.43451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2A72F4D4-3ADB-42BB-8DDC-84BC31AD0A1E}"/>
            </a:ext>
          </a:extLst>
        </cdr:cNvPr>
        <cdr:cNvSpPr txBox="1"/>
      </cdr:nvSpPr>
      <cdr:spPr>
        <a:xfrm xmlns:a="http://schemas.openxmlformats.org/drawingml/2006/main">
          <a:off x="2220822" y="1969745"/>
          <a:ext cx="781757" cy="255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$154,402</a:t>
          </a:r>
        </a:p>
      </cdr:txBody>
    </cdr:sp>
  </cdr:relSizeAnchor>
  <cdr:relSizeAnchor xmlns:cdr="http://schemas.openxmlformats.org/drawingml/2006/chartDrawing">
    <cdr:from>
      <cdr:x>0.38471</cdr:x>
      <cdr:y>0.04574</cdr:y>
    </cdr:from>
    <cdr:to>
      <cdr:x>0.50512</cdr:x>
      <cdr:y>0.09979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E47D7431-F050-453F-8F4A-D09A295F2CDD}"/>
            </a:ext>
          </a:extLst>
        </cdr:cNvPr>
        <cdr:cNvSpPr txBox="1"/>
      </cdr:nvSpPr>
      <cdr:spPr>
        <a:xfrm xmlns:a="http://schemas.openxmlformats.org/drawingml/2006/main">
          <a:off x="2814231" y="234247"/>
          <a:ext cx="880806" cy="2768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$203,469</a:t>
          </a:r>
        </a:p>
      </cdr:txBody>
    </cdr:sp>
  </cdr:relSizeAnchor>
  <cdr:relSizeAnchor xmlns:cdr="http://schemas.openxmlformats.org/drawingml/2006/chartDrawing">
    <cdr:from>
      <cdr:x>0.47392</cdr:x>
      <cdr:y>0.1975</cdr:y>
    </cdr:from>
    <cdr:to>
      <cdr:x>0.56895</cdr:x>
      <cdr:y>0.25364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FC0E8BB8-DAC0-47D6-8E99-8ED81D4F1F73}"/>
            </a:ext>
          </a:extLst>
        </cdr:cNvPr>
        <cdr:cNvSpPr txBox="1"/>
      </cdr:nvSpPr>
      <cdr:spPr>
        <a:xfrm xmlns:a="http://schemas.openxmlformats.org/drawingml/2006/main">
          <a:off x="3895699" y="904859"/>
          <a:ext cx="781072" cy="2572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$142,736</a:t>
          </a:r>
        </a:p>
      </cdr:txBody>
    </cdr:sp>
  </cdr:relSizeAnchor>
  <cdr:relSizeAnchor xmlns:cdr="http://schemas.openxmlformats.org/drawingml/2006/chartDrawing">
    <cdr:from>
      <cdr:x>0.56199</cdr:x>
      <cdr:y>0.26403</cdr:y>
    </cdr:from>
    <cdr:to>
      <cdr:x>0.66288</cdr:x>
      <cdr:y>0.31601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B16417E2-F728-41A0-900E-9E03BDCC1C1E}"/>
            </a:ext>
          </a:extLst>
        </cdr:cNvPr>
        <cdr:cNvSpPr txBox="1"/>
      </cdr:nvSpPr>
      <cdr:spPr>
        <a:xfrm xmlns:a="http://schemas.openxmlformats.org/drawingml/2006/main">
          <a:off x="4111068" y="1352170"/>
          <a:ext cx="738065" cy="2662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$243,097</a:t>
          </a:r>
        </a:p>
      </cdr:txBody>
    </cdr:sp>
  </cdr:relSizeAnchor>
  <cdr:relSizeAnchor xmlns:cdr="http://schemas.openxmlformats.org/drawingml/2006/chartDrawing">
    <cdr:from>
      <cdr:x>0.64426</cdr:x>
      <cdr:y>0.29938</cdr:y>
    </cdr:from>
    <cdr:to>
      <cdr:x>0.75026</cdr:x>
      <cdr:y>0.35343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7C09C74A-63E1-4099-B2F3-1BEE405719AB}"/>
            </a:ext>
          </a:extLst>
        </cdr:cNvPr>
        <cdr:cNvSpPr txBox="1"/>
      </cdr:nvSpPr>
      <cdr:spPr>
        <a:xfrm xmlns:a="http://schemas.openxmlformats.org/drawingml/2006/main">
          <a:off x="4712890" y="1533207"/>
          <a:ext cx="775435" cy="2768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$191,478</a:t>
          </a:r>
        </a:p>
      </cdr:txBody>
    </cdr:sp>
  </cdr:relSizeAnchor>
  <cdr:relSizeAnchor xmlns:cdr="http://schemas.openxmlformats.org/drawingml/2006/chartDrawing">
    <cdr:from>
      <cdr:x>0.72653</cdr:x>
      <cdr:y>0.38878</cdr:y>
    </cdr:from>
    <cdr:to>
      <cdr:x>0.82429</cdr:x>
      <cdr:y>0.43116</cdr:y>
    </cdr:to>
    <cdr:sp macro="" textlink="">
      <cdr:nvSpPr>
        <cdr:cNvPr id="10" name="TextBox 9">
          <a:extLst xmlns:a="http://schemas.openxmlformats.org/drawingml/2006/main">
            <a:ext uri="{FF2B5EF4-FFF2-40B4-BE49-F238E27FC236}">
              <a16:creationId xmlns:a16="http://schemas.microsoft.com/office/drawing/2014/main" id="{026934FC-E588-4E40-83E4-80B6FC74A768}"/>
            </a:ext>
          </a:extLst>
        </cdr:cNvPr>
        <cdr:cNvSpPr txBox="1"/>
      </cdr:nvSpPr>
      <cdr:spPr>
        <a:xfrm xmlns:a="http://schemas.openxmlformats.org/drawingml/2006/main">
          <a:off x="5314712" y="1991049"/>
          <a:ext cx="715152" cy="2170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$631,624</a:t>
          </a:r>
        </a:p>
      </cdr:txBody>
    </cdr:sp>
  </cdr:relSizeAnchor>
  <cdr:relSizeAnchor xmlns:cdr="http://schemas.openxmlformats.org/drawingml/2006/chartDrawing">
    <cdr:from>
      <cdr:x>0.80996</cdr:x>
      <cdr:y>0.03534</cdr:y>
    </cdr:from>
    <cdr:to>
      <cdr:x>0.91531</cdr:x>
      <cdr:y>0.08732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0CECCA7C-A870-45ED-B6BF-FDF678EF47D2}"/>
            </a:ext>
          </a:extLst>
        </cdr:cNvPr>
        <cdr:cNvSpPr txBox="1"/>
      </cdr:nvSpPr>
      <cdr:spPr>
        <a:xfrm xmlns:a="http://schemas.openxmlformats.org/drawingml/2006/main">
          <a:off x="5925019" y="180986"/>
          <a:ext cx="770670" cy="2662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$281,334</a:t>
          </a:r>
        </a:p>
      </cdr:txBody>
    </cdr:sp>
  </cdr:relSizeAnchor>
  <cdr:relSizeAnchor xmlns:cdr="http://schemas.openxmlformats.org/drawingml/2006/chartDrawing">
    <cdr:from>
      <cdr:x>0.89223</cdr:x>
      <cdr:y>0.11226</cdr:y>
    </cdr:from>
    <cdr:to>
      <cdr:x>1</cdr:x>
      <cdr:y>0.16632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3CAD1E51-AB9B-4E1A-AEB3-C79F692538AE}"/>
            </a:ext>
          </a:extLst>
        </cdr:cNvPr>
        <cdr:cNvSpPr txBox="1"/>
      </cdr:nvSpPr>
      <cdr:spPr>
        <a:xfrm xmlns:a="http://schemas.openxmlformats.org/drawingml/2006/main">
          <a:off x="6526840" y="574914"/>
          <a:ext cx="788359" cy="276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$270,490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678AA9-D40F-4911-A903-71F645BAE01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E05EC5-17F3-4546-BC8D-1DF21D72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Per GFOA best practices, many of these funds maintain adequate reserves. So should there be future years with low revenues they do not have to make budget cuts. </a:t>
            </a:r>
          </a:p>
          <a:p>
            <a:r>
              <a:rPr lang="en-US" sz="1100" dirty="0"/>
              <a:t>Clerk Records- Contingency $4k (Total budget $13k)</a:t>
            </a:r>
          </a:p>
          <a:p>
            <a:r>
              <a:rPr lang="en-US" sz="1100" dirty="0"/>
              <a:t>RLED- 61% expensed (quarterly journal entry for 4</a:t>
            </a:r>
            <a:r>
              <a:rPr lang="en-US" sz="1100" baseline="30000" dirty="0"/>
              <a:t>th</a:t>
            </a:r>
            <a:r>
              <a:rPr lang="en-US" sz="1100" dirty="0"/>
              <a:t> quarter personnel services was not done when presentation was prepared ($574k)- Contingency of 1.7M of $5.2M total budget</a:t>
            </a:r>
          </a:p>
          <a:p>
            <a:r>
              <a:rPr lang="en-US" sz="1100" dirty="0"/>
              <a:t>Juv. Crime Prevention  budgeted $20k for indirect cost but only was charged $2200. $61k contingency of a $165k total budget</a:t>
            </a:r>
          </a:p>
          <a:p>
            <a:r>
              <a:rPr lang="en-US" sz="1100" dirty="0"/>
              <a:t>Building Codes  $1M contingency for a 1.9M total budget </a:t>
            </a:r>
          </a:p>
          <a:p>
            <a:r>
              <a:rPr lang="en-US" sz="1100" dirty="0"/>
              <a:t>Special Projects $15M of the jail project unspent </a:t>
            </a:r>
          </a:p>
          <a:p>
            <a:r>
              <a:rPr lang="en-US" sz="1100" dirty="0"/>
              <a:t>Insurance reserve only spent 15k of 365k budgeted??</a:t>
            </a:r>
          </a:p>
          <a:p>
            <a:r>
              <a:rPr lang="en-US" sz="1100" dirty="0"/>
              <a:t>Surveyor- $336k contingency for $420k total budget</a:t>
            </a:r>
          </a:p>
          <a:p>
            <a:r>
              <a:rPr lang="en-US" sz="1100" dirty="0"/>
              <a:t>Fair operations $564k contingency for a 1.4M budget lots of unspent M&amp;S due to no fair in FY 20-21</a:t>
            </a:r>
          </a:p>
          <a:p>
            <a:r>
              <a:rPr lang="en-US" sz="1100" dirty="0"/>
              <a:t>Courthouse Security $85k contingency for $181k budget</a:t>
            </a:r>
          </a:p>
          <a:p>
            <a:r>
              <a:rPr lang="en-US" sz="1100" dirty="0"/>
              <a:t>Bike paths $41k Cont. for $120k budget </a:t>
            </a:r>
          </a:p>
          <a:p>
            <a:r>
              <a:rPr lang="en-US" sz="1100" dirty="0"/>
              <a:t>Animal enhancement $317k </a:t>
            </a:r>
            <a:r>
              <a:rPr lang="en-US" sz="1100" dirty="0" err="1"/>
              <a:t>Cont</a:t>
            </a:r>
            <a:r>
              <a:rPr lang="en-US" sz="1100" dirty="0"/>
              <a:t> for $377k budget</a:t>
            </a:r>
          </a:p>
          <a:p>
            <a:r>
              <a:rPr lang="en-US" sz="1100" dirty="0"/>
              <a:t>Parks/ Lands/ </a:t>
            </a:r>
            <a:r>
              <a:rPr lang="en-US" sz="1100" dirty="0" err="1"/>
              <a:t>Aquis</a:t>
            </a:r>
            <a:r>
              <a:rPr lang="en-US" sz="1100" dirty="0"/>
              <a:t>. $863k Cont. with $929k total budget</a:t>
            </a:r>
          </a:p>
          <a:p>
            <a:r>
              <a:rPr lang="en-US" sz="1100" dirty="0"/>
              <a:t>State Timber $875k cont. for $1M budget</a:t>
            </a:r>
          </a:p>
          <a:p>
            <a:r>
              <a:rPr lang="en-US" sz="1100" dirty="0"/>
              <a:t>Industrial revolving $3.7M </a:t>
            </a:r>
            <a:r>
              <a:rPr lang="en-US" sz="1100" dirty="0" err="1"/>
              <a:t>cont</a:t>
            </a:r>
            <a:r>
              <a:rPr lang="en-US" sz="1100" dirty="0"/>
              <a:t> for $3.9M budget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6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PPE, Sanitizer, Gloves, Masks, spray bottles, cleaning supplies, additional Custodial time Office supplies for remote working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GoToMeeting Licenses, cell phones, web cams, additional Charter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trunkage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answer services, etc. </a:t>
            </a:r>
            <a:r>
              <a:rPr lang="en-US" dirty="0"/>
              <a:t>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Signage, public census post cards, outdoor toilets/washing stations, temperature scanning kiosks, etc. ;Unemployment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due to COVID, Volunteer background checks, etc. </a:t>
            </a:r>
            <a:r>
              <a:rPr lang="en-US" dirty="0"/>
              <a:t>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Improvements: Plexiglass, office space remodel, touchless faucets, COVID annex building, etc. 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COVID Meetings, food, travel, lodging, etc. </a:t>
            </a:r>
            <a:r>
              <a:rPr lang="en-US" dirty="0"/>
              <a:t>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Payroll Expenses; Unable to work or Working on COVID related tasks/projects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Business support- passthrough funds to CEDR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7/9/21</a:t>
            </a:r>
          </a:p>
          <a:p>
            <a:r>
              <a:rPr lang="en-US" dirty="0"/>
              <a:t>Board of Commissioners 50% - Budgeted medical insurance of $62k only expensed $3k</a:t>
            </a:r>
          </a:p>
          <a:p>
            <a:r>
              <a:rPr lang="en-US" dirty="0"/>
              <a:t>Medical Examiner 75% - Personnel; $20k below budget  </a:t>
            </a:r>
          </a:p>
          <a:p>
            <a:r>
              <a:rPr lang="en-US" dirty="0"/>
              <a:t>Jail Nurse 77%- medical dental &amp; lab services $55k below budget </a:t>
            </a:r>
            <a:br>
              <a:rPr lang="en-US" dirty="0"/>
            </a:br>
            <a:r>
              <a:rPr lang="en-US" dirty="0"/>
              <a:t>All others in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8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7/9</a:t>
            </a:r>
          </a:p>
          <a:p>
            <a:r>
              <a:rPr lang="en-US" dirty="0"/>
              <a:t>Note on prior slide- Revenues are continuing to be collected for the FY 20-21 during July and after this presentation was prepared so will end up being higher than 22.5M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7/9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0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7/9/21</a:t>
            </a:r>
          </a:p>
          <a:p>
            <a:r>
              <a:rPr lang="en-US" dirty="0"/>
              <a:t>Total of $18M in payroll costs; about a 8% overall increase from last year. </a:t>
            </a:r>
          </a:p>
          <a:p>
            <a:r>
              <a:rPr lang="en-US" dirty="0"/>
              <a:t>This is  a result of: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Increased FTE</a:t>
            </a:r>
          </a:p>
          <a:p>
            <a:pPr marL="171450" indent="-171450">
              <a:buFontTx/>
              <a:buChar char="-"/>
            </a:pPr>
            <a:r>
              <a:rPr lang="en-US" dirty="0"/>
              <a:t>-COLA &amp; Step Increases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Health insurance &amp; PER rates increasing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7/9/21</a:t>
            </a:r>
          </a:p>
          <a:p>
            <a:r>
              <a:rPr lang="en-US" dirty="0"/>
              <a:t>Not including balances and transfers from GF;</a:t>
            </a:r>
          </a:p>
          <a:p>
            <a:r>
              <a:rPr lang="en-US" dirty="0"/>
              <a:t>$3.2M spent of $5.5M budgeted or 58% expended </a:t>
            </a:r>
          </a:p>
          <a:p>
            <a:r>
              <a:rPr lang="en-US" dirty="0"/>
              <a:t>Immunization Action Plan- OIP CARES Exp $209k not yet spent</a:t>
            </a:r>
          </a:p>
          <a:p>
            <a:r>
              <a:rPr lang="en-US" dirty="0"/>
              <a:t>Babies first- had $100k in </a:t>
            </a:r>
            <a:r>
              <a:rPr lang="en-US" dirty="0" err="1"/>
              <a:t>unapportioned</a:t>
            </a:r>
            <a:r>
              <a:rPr lang="en-US" dirty="0"/>
              <a:t> projects</a:t>
            </a:r>
          </a:p>
          <a:p>
            <a:r>
              <a:rPr lang="en-US" dirty="0"/>
              <a:t>Harm Reduction- $170k in </a:t>
            </a:r>
            <a:r>
              <a:rPr lang="en-US" dirty="0" err="1"/>
              <a:t>unapportioned</a:t>
            </a:r>
            <a:r>
              <a:rPr lang="en-US" dirty="0"/>
              <a:t> projects</a:t>
            </a:r>
          </a:p>
          <a:p>
            <a:r>
              <a:rPr lang="en-US" dirty="0"/>
              <a:t>HHW- loan forgiven for FY 20-21 of $110k</a:t>
            </a:r>
          </a:p>
          <a:p>
            <a:r>
              <a:rPr lang="en-US" dirty="0"/>
              <a:t>Emergency </a:t>
            </a:r>
            <a:r>
              <a:rPr lang="en-US" dirty="0" err="1"/>
              <a:t>Prepardness</a:t>
            </a:r>
            <a:r>
              <a:rPr lang="en-US" dirty="0"/>
              <a:t> $790k unspent for ELC Active Monitoring &amp; $360k </a:t>
            </a:r>
            <a:r>
              <a:rPr lang="en-US" dirty="0" err="1"/>
              <a:t>unsepnt</a:t>
            </a:r>
            <a:r>
              <a:rPr lang="en-US" dirty="0"/>
              <a:t> for COVID 19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7/9/21</a:t>
            </a:r>
          </a:p>
          <a:p>
            <a:r>
              <a:rPr lang="en-US" dirty="0"/>
              <a:t>$10.9M spent of 16M budgeted or 68% expended of overall roads</a:t>
            </a:r>
          </a:p>
          <a:p>
            <a:r>
              <a:rPr lang="en-US" dirty="0"/>
              <a:t>Capital outlay of land purchase (002/3120/82-400) $2M unspent </a:t>
            </a:r>
          </a:p>
          <a:p>
            <a:r>
              <a:rPr lang="en-US" dirty="0"/>
              <a:t>Contractual Services 002/3120/82-2471 $1.6M unspent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5EC5-17F3-4546-BC8D-1DF21D72D1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9CB8-115D-4906-BFE2-7D3424CCE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Clatsop County</a:t>
            </a:r>
            <a:br>
              <a:rPr lang="en-US" dirty="0"/>
            </a:br>
            <a:r>
              <a:rPr lang="en-US" sz="4000" dirty="0"/>
              <a:t>FY 20/21: 4</a:t>
            </a:r>
            <a:r>
              <a:rPr lang="en-US" sz="4000" baseline="30000" dirty="0"/>
              <a:t>th</a:t>
            </a:r>
            <a:r>
              <a:rPr lang="en-US" sz="4000" dirty="0"/>
              <a:t> Quarter Financials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43B1A-5A5A-4AE3-A89D-822DEA4A4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to the Board of Commissioners</a:t>
            </a:r>
          </a:p>
          <a:p>
            <a:r>
              <a:rPr lang="en-US" dirty="0"/>
              <a:t> July 28</a:t>
            </a:r>
            <a:r>
              <a:rPr lang="en-US" baseline="30000" dirty="0"/>
              <a:t>th,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7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DB7A-A5B0-4C88-AD89-64EBA745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Gen. Roads/ Road District: </a:t>
            </a:r>
            <a:br>
              <a:rPr lang="en-US" dirty="0"/>
            </a:br>
            <a:r>
              <a:rPr lang="en-US" dirty="0"/>
              <a:t>Expenditures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D45FB5-F535-4322-8640-EB9E0F033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046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E60-7B90-4E22-B71C-BD043597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other Funds/Orgs: Expenditures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F8A283-D436-409C-8412-D1DE7DE1B7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611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0B0E-7783-46CA-8CA1-2DF1004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Expenses </a:t>
            </a:r>
            <a:br>
              <a:rPr lang="en-US" dirty="0"/>
            </a:br>
            <a:r>
              <a:rPr lang="en-US" dirty="0"/>
              <a:t>+ </a:t>
            </a:r>
            <a:br>
              <a:rPr lang="en-US" dirty="0"/>
            </a:br>
            <a:r>
              <a:rPr lang="en-US" dirty="0"/>
              <a:t>CARES Funding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0573C9-5301-49D6-A6F5-BCEA78749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Total COVID Related Expenses $2,242,720</a:t>
            </a:r>
          </a:p>
          <a:p>
            <a:endParaRPr lang="en-US" sz="2800" dirty="0"/>
          </a:p>
          <a:p>
            <a:r>
              <a:rPr lang="en-US" sz="2800" dirty="0"/>
              <a:t>CARES Reimbursed $2,115,040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61D122-8096-4939-A4E3-BCE42D4CF2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6375407"/>
              </p:ext>
            </p:extLst>
          </p:nvPr>
        </p:nvGraphicFramePr>
        <p:xfrm>
          <a:off x="3604592" y="868363"/>
          <a:ext cx="4108174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30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DE05-7F4C-44FD-9595-A06FADEF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0B18-002B-438E-9A86-FB60ECDD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2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413B-131B-4524-B47E-65D2D504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Quarter Notable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276A-212D-490B-AEDA-78AC37FC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General Fund </a:t>
            </a:r>
          </a:p>
          <a:p>
            <a:pPr lvl="1"/>
            <a:r>
              <a:rPr lang="en-US" dirty="0"/>
              <a:t>Received 101% of budgeted revenues</a:t>
            </a:r>
          </a:p>
          <a:p>
            <a:pPr lvl="1"/>
            <a:r>
              <a:rPr lang="en-US" dirty="0"/>
              <a:t>Expended 84% of budgeted expenditures ($5M)</a:t>
            </a:r>
          </a:p>
          <a:p>
            <a:pPr lvl="2"/>
            <a:r>
              <a:rPr lang="en-US" dirty="0"/>
              <a:t>$2.6M is the GF contingency</a:t>
            </a:r>
          </a:p>
          <a:p>
            <a:pPr lvl="2"/>
            <a:r>
              <a:rPr lang="en-US" dirty="0"/>
              <a:t>$1.5M from Public Safety Functional Area</a:t>
            </a:r>
          </a:p>
          <a:p>
            <a:pPr lvl="3"/>
            <a:r>
              <a:rPr lang="en-US" dirty="0"/>
              <a:t>Large budget within the GF- 90% expended in total ($13M)</a:t>
            </a:r>
          </a:p>
          <a:p>
            <a:pPr lvl="2"/>
            <a:r>
              <a:rPr lang="en-US" sz="1100" i="1" dirty="0"/>
              <a:t>(Additional detail on next slide)</a:t>
            </a:r>
          </a:p>
          <a:p>
            <a:r>
              <a:rPr lang="en-US" b="1" dirty="0"/>
              <a:t>Countywide revenues were $10M less than budgeted due to:</a:t>
            </a:r>
          </a:p>
          <a:p>
            <a:pPr lvl="1"/>
            <a:r>
              <a:rPr lang="en-US" dirty="0"/>
              <a:t>Budget adjustments for COVID monies including FEMA- $2.9M</a:t>
            </a:r>
          </a:p>
          <a:p>
            <a:pPr lvl="1"/>
            <a:r>
              <a:rPr lang="en-US" dirty="0"/>
              <a:t>State support of $2M budgeted in FY 20-21 but received in FY 19-20</a:t>
            </a:r>
          </a:p>
          <a:p>
            <a:pPr lvl="1"/>
            <a:r>
              <a:rPr lang="en-US" dirty="0"/>
              <a:t>General Roads revenues $5.9M budgeted as revenue but was actually ending fund balance carryover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Revenues are still being received throughout the month of July for fiscal year 20-21.</a:t>
            </a:r>
          </a:p>
        </p:txBody>
      </p:sp>
    </p:spTree>
    <p:extLst>
      <p:ext uri="{BB962C8B-B14F-4D97-AF65-F5344CB8AC3E}">
        <p14:creationId xmlns:p14="http://schemas.microsoft.com/office/powerpoint/2010/main" val="346476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E90A-64B1-4717-9E94-6E59D143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Fund: </a:t>
            </a:r>
            <a:br>
              <a:rPr lang="en-US" dirty="0"/>
            </a:br>
            <a:r>
              <a:rPr lang="en-US" dirty="0"/>
              <a:t>Expenditures by Org. Unit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6E255E-DA68-42F6-A993-F2D9A4534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746578"/>
              </p:ext>
            </p:extLst>
          </p:nvPr>
        </p:nvGraphicFramePr>
        <p:xfrm>
          <a:off x="3868738" y="863600"/>
          <a:ext cx="7713662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08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D995-EF14-4B1C-A86C-CB728843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Fund:</a:t>
            </a:r>
            <a:br>
              <a:rPr lang="en-US" dirty="0"/>
            </a:br>
            <a:r>
              <a:rPr lang="en-US" dirty="0"/>
              <a:t>Revenues Collected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1A6776-A4E1-464A-948E-3589D86F5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215910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726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BEFD-1261-4F67-BCB8-9A03F506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Fund: Sources of Revenue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E87963-93A9-4801-8124-6A3EE4482D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401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53B3A-755A-4646-876A-F2A1712B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Revenue + </a:t>
            </a:r>
            <a:br>
              <a:rPr lang="en-US" dirty="0"/>
            </a:br>
            <a:r>
              <a:rPr lang="en-US" dirty="0"/>
              <a:t>Beg. Fund Balances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B322A-BCF7-43EA-8DE6-4EB7DFA52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0963" y="3200514"/>
            <a:ext cx="3600450" cy="29337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Property Taxes &amp; Timber Revenues account for approx. 60% of the General Fund Rev.</a:t>
            </a:r>
          </a:p>
          <a:p>
            <a:pPr>
              <a:spcAft>
                <a:spcPts val="600"/>
              </a:spcAft>
            </a:pPr>
            <a:r>
              <a:rPr lang="en-US" dirty="0"/>
              <a:t>A large amount is not received until October/November</a:t>
            </a:r>
          </a:p>
          <a:p>
            <a:r>
              <a:rPr lang="en-US" dirty="0"/>
              <a:t>Beg. Fund Balance must support the GF for the first 5 months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694ACA-C238-46B7-953C-1DCA4939F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8100" y="838087"/>
            <a:ext cx="7515225" cy="21336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GFOA Best Practices recommends at a minimum, governments maintain unrestricted budgetary fund balance in their GF of no less than two months of regular GF operating expenditures.  </a:t>
            </a:r>
          </a:p>
          <a:p>
            <a:r>
              <a:rPr lang="en-US" i="1" dirty="0"/>
              <a:t>In addition to this, you must take into account your governments unique circumstances and may need to maintain a higher level of unrestricted fund balance. (i.e. natural disasters, volatile revenue sources such as Timber Revenues, cuts in state/federal funding).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A71599-832F-4215-8A97-AA9D45809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8428"/>
              </p:ext>
            </p:extLst>
          </p:nvPr>
        </p:nvGraphicFramePr>
        <p:xfrm>
          <a:off x="7605713" y="3200514"/>
          <a:ext cx="4090987" cy="2662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809">
                  <a:extLst>
                    <a:ext uri="{9D8B030D-6E8A-4147-A177-3AD203B41FA5}">
                      <a16:colId xmlns:a16="http://schemas.microsoft.com/office/drawing/2014/main" val="1375975241"/>
                    </a:ext>
                  </a:extLst>
                </a:gridCol>
                <a:gridCol w="1574589">
                  <a:extLst>
                    <a:ext uri="{9D8B030D-6E8A-4147-A177-3AD203B41FA5}">
                      <a16:colId xmlns:a16="http://schemas.microsoft.com/office/drawing/2014/main" val="2893699016"/>
                    </a:ext>
                  </a:extLst>
                </a:gridCol>
                <a:gridCol w="1574589">
                  <a:extLst>
                    <a:ext uri="{9D8B030D-6E8A-4147-A177-3AD203B41FA5}">
                      <a16:colId xmlns:a16="http://schemas.microsoft.com/office/drawing/2014/main" val="3727005229"/>
                    </a:ext>
                  </a:extLst>
                </a:gridCol>
              </a:tblGrid>
              <a:tr h="24272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General Fund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29175"/>
                  </a:ext>
                </a:extLst>
              </a:tr>
              <a:tr h="720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1st &amp; 2nd </a:t>
                      </a:r>
                      <a:r>
                        <a:rPr lang="en-US" sz="1100" u="none" strike="noStrike" dirty="0" err="1">
                          <a:effectLst/>
                        </a:rPr>
                        <a:t>Qtr</a:t>
                      </a:r>
                      <a:r>
                        <a:rPr lang="en-US" sz="1100" u="none" strike="noStrike" dirty="0">
                          <a:effectLst/>
                        </a:rPr>
                        <a:t> Expenditures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Beginning Fund Balance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9079780"/>
                  </a:ext>
                </a:extLst>
              </a:tr>
              <a:tr h="242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12,067,168.00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14,457,153.09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61897"/>
                  </a:ext>
                </a:extLst>
              </a:tr>
              <a:tr h="242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11,151,712.00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13,564,079.34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5461924"/>
                  </a:ext>
                </a:extLst>
              </a:tr>
              <a:tr h="242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10,747,969.00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11,785,629.59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0388661"/>
                  </a:ext>
                </a:extLst>
              </a:tr>
              <a:tr h="242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17-18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10,232,571.00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6,568,739.71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8828082"/>
                  </a:ext>
                </a:extLst>
              </a:tr>
              <a:tr h="242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16-17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8,644,113.00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5,798,746.00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1111104"/>
                  </a:ext>
                </a:extLst>
              </a:tr>
              <a:tr h="242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8,245,212.00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5,039,867.30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693373"/>
                  </a:ext>
                </a:extLst>
              </a:tr>
              <a:tr h="242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7,670,280.00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4,014,382.49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308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07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153C-3A90-4ABC-9365-A27AE774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 Ending Fund Balance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948A-598E-44F4-A5C9-04C4678C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6090" y="366386"/>
            <a:ext cx="7157205" cy="21426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Board Policy requires the County to maintain an ending fund balance that is at a minimum 20% of operational expenses within the General Fund with a goal of 25%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F464F1-0B16-485D-80CC-BFE35485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786741"/>
              </p:ext>
            </p:extLst>
          </p:nvPr>
        </p:nvGraphicFramePr>
        <p:xfrm>
          <a:off x="4026090" y="1704085"/>
          <a:ext cx="7157205" cy="460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288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A63-AC88-424C-A1A5-9D627DE9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Fund: Payroll Costs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3834B9-1CCF-4E38-8AF8-30D1DADCB1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992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DB90-C910-48C8-9A60-E9B5276F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Health: Expenditures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D74214-234F-4B5E-A848-38E1ED72B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27301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62950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3968</TotalTime>
  <Words>1089</Words>
  <Application>Microsoft Office PowerPoint</Application>
  <PresentationFormat>Widescreen</PresentationFormat>
  <Paragraphs>189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 2</vt:lpstr>
      <vt:lpstr>Frame</vt:lpstr>
      <vt:lpstr>Clatsop County FY 20/21: 4th Quarter Financials </vt:lpstr>
      <vt:lpstr>4th Quarter Notable Items </vt:lpstr>
      <vt:lpstr>General Fund:  Expenditures by Org. Unit</vt:lpstr>
      <vt:lpstr>General Fund: Revenues Collected</vt:lpstr>
      <vt:lpstr>General Fund: Sources of Revenue </vt:lpstr>
      <vt:lpstr>Major Revenue +  Beg. Fund Balances </vt:lpstr>
      <vt:lpstr>GF Ending Fund Balance </vt:lpstr>
      <vt:lpstr>General Fund: Payroll Costs</vt:lpstr>
      <vt:lpstr>Public Health: Expenditures </vt:lpstr>
      <vt:lpstr>Gen. Roads/ Road District:  Expenditures</vt:lpstr>
      <vt:lpstr>All other Funds/Orgs: Expenditures</vt:lpstr>
      <vt:lpstr>COVID Expenses  +  CARES Funding</vt:lpstr>
      <vt:lpstr>Questions????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Clatsop County FY 20/21: 2nd Quarter Financials</dc:title>
  <dc:creator>Jennifer Carlson</dc:creator>
  <cp:lastModifiedBy>Jennifer Carlson</cp:lastModifiedBy>
  <cp:revision>121</cp:revision>
  <cp:lastPrinted>2021-07-28T21:36:29Z</cp:lastPrinted>
  <dcterms:created xsi:type="dcterms:W3CDTF">2020-12-31T23:48:23Z</dcterms:created>
  <dcterms:modified xsi:type="dcterms:W3CDTF">2021-07-28T22:35:38Z</dcterms:modified>
</cp:coreProperties>
</file>