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7" r:id="rId3"/>
    <p:sldId id="265" r:id="rId4"/>
    <p:sldId id="264" r:id="rId5"/>
    <p:sldId id="268" r:id="rId6"/>
    <p:sldId id="257" r:id="rId7"/>
    <p:sldId id="258" r:id="rId8"/>
    <p:sldId id="263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141040335492342E-2"/>
          <c:y val="3.3527508090614888E-2"/>
          <c:w val="0.93593826152134518"/>
          <c:h val="0.89425701398975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415</c:v>
                </c:pt>
                <c:pt idx="1">
                  <c:v>392</c:v>
                </c:pt>
                <c:pt idx="2">
                  <c:v>387</c:v>
                </c:pt>
                <c:pt idx="3">
                  <c:v>381</c:v>
                </c:pt>
                <c:pt idx="4">
                  <c:v>384</c:v>
                </c:pt>
                <c:pt idx="5">
                  <c:v>351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953080"/>
        <c:axId val="343953472"/>
      </c:barChart>
      <c:catAx>
        <c:axId val="343953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53472"/>
        <c:crosses val="autoZero"/>
        <c:auto val="1"/>
        <c:lblAlgn val="ctr"/>
        <c:lblOffset val="100"/>
        <c:noMultiLvlLbl val="0"/>
      </c:catAx>
      <c:valAx>
        <c:axId val="34395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953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Cause of Injury</a:t>
            </a:r>
            <a:endParaRPr lang="en-US" sz="2400" dirty="0"/>
          </a:p>
        </c:rich>
      </c:tx>
      <c:layout>
        <c:manualLayout>
          <c:xMode val="edge"/>
          <c:yMode val="edge"/>
          <c:x val="0.42454607628323743"/>
          <c:y val="1.5810276679841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MVA</c:v>
                </c:pt>
                <c:pt idx="1">
                  <c:v>Fall/Slip</c:v>
                </c:pt>
                <c:pt idx="2">
                  <c:v>Strains</c:v>
                </c:pt>
                <c:pt idx="3">
                  <c:v>Misc</c:v>
                </c:pt>
                <c:pt idx="4">
                  <c:v>Burn/Exp</c:v>
                </c:pt>
                <c:pt idx="5">
                  <c:v>Cuts</c:v>
                </c:pt>
                <c:pt idx="6">
                  <c:v>Struck By/Bite</c:v>
                </c:pt>
                <c:pt idx="7">
                  <c:v>Under/Pinch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</c:v>
                </c:pt>
                <c:pt idx="1">
                  <c:v>39</c:v>
                </c:pt>
                <c:pt idx="2">
                  <c:v>98</c:v>
                </c:pt>
                <c:pt idx="3">
                  <c:v>51</c:v>
                </c:pt>
                <c:pt idx="4">
                  <c:v>15</c:v>
                </c:pt>
                <c:pt idx="5">
                  <c:v>14</c:v>
                </c:pt>
                <c:pt idx="6">
                  <c:v>35</c:v>
                </c:pt>
                <c:pt idx="7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MVA</c:v>
                </c:pt>
                <c:pt idx="1">
                  <c:v>Fall/Slip</c:v>
                </c:pt>
                <c:pt idx="2">
                  <c:v>Strains</c:v>
                </c:pt>
                <c:pt idx="3">
                  <c:v>Misc</c:v>
                </c:pt>
                <c:pt idx="4">
                  <c:v>Burn/Exp</c:v>
                </c:pt>
                <c:pt idx="5">
                  <c:v>Cuts</c:v>
                </c:pt>
                <c:pt idx="6">
                  <c:v>Struck By/Bite</c:v>
                </c:pt>
                <c:pt idx="7">
                  <c:v>Under/Pinch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MVA</c:v>
                </c:pt>
                <c:pt idx="1">
                  <c:v>Fall/Slip</c:v>
                </c:pt>
                <c:pt idx="2">
                  <c:v>Strains</c:v>
                </c:pt>
                <c:pt idx="3">
                  <c:v>Misc</c:v>
                </c:pt>
                <c:pt idx="4">
                  <c:v>Burn/Exp</c:v>
                </c:pt>
                <c:pt idx="5">
                  <c:v>Cuts</c:v>
                </c:pt>
                <c:pt idx="6">
                  <c:v>Struck By/Bite</c:v>
                </c:pt>
                <c:pt idx="7">
                  <c:v>Under/Pinch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365488"/>
        <c:axId val="343366664"/>
      </c:barChart>
      <c:catAx>
        <c:axId val="3433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366664"/>
        <c:crosses val="autoZero"/>
        <c:auto val="1"/>
        <c:lblAlgn val="ctr"/>
        <c:lblOffset val="100"/>
        <c:noMultiLvlLbl val="0"/>
      </c:catAx>
      <c:valAx>
        <c:axId val="34336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36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772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1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28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96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11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0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1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0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County Safety Committee         </a:t>
            </a:r>
            <a:br>
              <a:rPr lang="en-US" dirty="0" smtClean="0"/>
            </a:br>
            <a:r>
              <a:rPr lang="en-US" dirty="0" smtClean="0"/>
              <a:t>3rd Quarter - 2019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Aragon, CSP</a:t>
            </a:r>
          </a:p>
          <a:p>
            <a:r>
              <a:rPr lang="en-US" dirty="0" smtClean="0"/>
              <a:t>Kern County 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Driver Courses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Courses include:</a:t>
            </a:r>
          </a:p>
          <a:p>
            <a:endParaRPr lang="en-US" sz="2800" dirty="0" smtClean="0"/>
          </a:p>
          <a:p>
            <a:r>
              <a:rPr lang="en-US" sz="2800" dirty="0" smtClean="0"/>
              <a:t>Backing up safely</a:t>
            </a:r>
          </a:p>
          <a:p>
            <a:r>
              <a:rPr lang="en-US" sz="2800" dirty="0" smtClean="0"/>
              <a:t>Intersection collisions</a:t>
            </a:r>
          </a:p>
          <a:p>
            <a:r>
              <a:rPr lang="en-US" sz="2800" dirty="0" smtClean="0"/>
              <a:t>Sharing the road with pedestrians &amp; cyclists</a:t>
            </a:r>
          </a:p>
          <a:p>
            <a:r>
              <a:rPr lang="en-US" sz="2800" dirty="0" smtClean="0"/>
              <a:t>Preventing rear-end accidents</a:t>
            </a:r>
          </a:p>
          <a:p>
            <a:r>
              <a:rPr lang="en-US" sz="2800" dirty="0" smtClean="0"/>
              <a:t>Speed and space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7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Next Meeting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Our next meeting will be:</a:t>
            </a:r>
          </a:p>
          <a:p>
            <a:endParaRPr lang="en-US" dirty="0"/>
          </a:p>
          <a:p>
            <a:r>
              <a:rPr lang="en-US" sz="2800" dirty="0" smtClean="0"/>
              <a:t>Wednesday, November 13, 2019</a:t>
            </a:r>
          </a:p>
          <a:p>
            <a:r>
              <a:rPr lang="en-US" sz="2800" dirty="0" smtClean="0"/>
              <a:t>Administrative Building,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floor Multi-Purpose Room</a:t>
            </a:r>
          </a:p>
          <a:p>
            <a:r>
              <a:rPr lang="en-US" sz="2800" dirty="0" smtClean="0"/>
              <a:t>10 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78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Today’s 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Driving Alert</a:t>
            </a:r>
          </a:p>
          <a:p>
            <a:r>
              <a:rPr lang="en-US" sz="2400" dirty="0" smtClean="0"/>
              <a:t>Claims History</a:t>
            </a:r>
          </a:p>
          <a:p>
            <a:r>
              <a:rPr lang="en-US" sz="2400" dirty="0" smtClean="0"/>
              <a:t>Claims Data Project</a:t>
            </a:r>
          </a:p>
          <a:p>
            <a:r>
              <a:rPr lang="en-US" sz="2400" dirty="0" smtClean="0"/>
              <a:t>Target Solutions Safe Driving Course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2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Driving Safety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School starts today, Wednesday, so be aware of the following:</a:t>
            </a:r>
          </a:p>
          <a:p>
            <a:r>
              <a:rPr lang="en-US" sz="2400" dirty="0" smtClean="0"/>
              <a:t>School Zone speed limits are now in force</a:t>
            </a:r>
          </a:p>
          <a:p>
            <a:r>
              <a:rPr lang="en-US" sz="2400" dirty="0" smtClean="0"/>
              <a:t>More pedestrians in route to school or bus stops.</a:t>
            </a:r>
          </a:p>
          <a:p>
            <a:r>
              <a:rPr lang="en-US" sz="2400" dirty="0" smtClean="0"/>
              <a:t>Distracted drivers</a:t>
            </a:r>
          </a:p>
          <a:p>
            <a:pPr lvl="1"/>
            <a:r>
              <a:rPr lang="en-US" sz="2400" dirty="0" smtClean="0"/>
              <a:t>Parents driving to school for the first time</a:t>
            </a:r>
          </a:p>
          <a:p>
            <a:pPr lvl="1"/>
            <a:r>
              <a:rPr lang="en-US" sz="2400" dirty="0" smtClean="0"/>
              <a:t>New drivers going to high school</a:t>
            </a:r>
          </a:p>
          <a:p>
            <a:pPr lvl="1"/>
            <a:r>
              <a:rPr lang="en-US" sz="2400" dirty="0" smtClean="0"/>
              <a:t>Drivers not sure where to park or drive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13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Claims History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501"/>
            <a:ext cx="8596668" cy="4707862"/>
          </a:xfrm>
        </p:spPr>
        <p:txBody>
          <a:bodyPr/>
          <a:lstStyle/>
          <a:p>
            <a:r>
              <a:rPr lang="en-US" dirty="0" smtClean="0"/>
              <a:t>Claims reported between the period of 1/1 to 8/1 for each specific year.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54350801"/>
              </p:ext>
            </p:extLst>
          </p:nvPr>
        </p:nvGraphicFramePr>
        <p:xfrm>
          <a:off x="809625" y="1771650"/>
          <a:ext cx="8925390" cy="490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35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709" y="190500"/>
            <a:ext cx="8596668" cy="80962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2019 Claims Analysis</a:t>
            </a:r>
            <a:endParaRPr lang="en-US" sz="4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54462"/>
              </p:ext>
            </p:extLst>
          </p:nvPr>
        </p:nvGraphicFramePr>
        <p:xfrm>
          <a:off x="171451" y="1000125"/>
          <a:ext cx="9486900" cy="501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211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Claims Dashboard Project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This project brings all the claims data into a very visible format</a:t>
            </a:r>
          </a:p>
          <a:p>
            <a:r>
              <a:rPr lang="en-US" sz="2400" dirty="0" smtClean="0"/>
              <a:t>It shows both Incident Rates and Claims Data</a:t>
            </a:r>
          </a:p>
          <a:p>
            <a:r>
              <a:rPr lang="en-US" sz="2400" dirty="0" smtClean="0"/>
              <a:t>It shows trends over the past few years</a:t>
            </a:r>
          </a:p>
          <a:p>
            <a:r>
              <a:rPr lang="en-US" sz="2400" dirty="0" smtClean="0"/>
              <a:t>It identifies job titles where the claims are occurring the most</a:t>
            </a:r>
          </a:p>
          <a:p>
            <a:r>
              <a:rPr lang="en-US" sz="2400" dirty="0" smtClean="0"/>
              <a:t>Breaks down the claims within gender and age</a:t>
            </a:r>
          </a:p>
          <a:p>
            <a:r>
              <a:rPr lang="en-US" sz="2400" dirty="0" smtClean="0"/>
              <a:t>The goal of this project is to utilize the claims data to help become more proactive, and to see  claims trends and identify  opportunities to reduce injuries.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4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Incident Rate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2160589"/>
            <a:ext cx="9064452" cy="433546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Incident rates are a metric used to compare a company’s safety performance against a national or state average. This comparison is a safety benchmark to gauge performance with other companies/state agencies in the same group.</a:t>
            </a:r>
          </a:p>
          <a:p>
            <a:r>
              <a:rPr lang="en-US" sz="2000" dirty="0" smtClean="0"/>
              <a:t>The incident rate allows us to make an “apples to apples” comparison.</a:t>
            </a:r>
          </a:p>
          <a:p>
            <a:endParaRPr lang="en-US" dirty="0"/>
          </a:p>
          <a:p>
            <a:r>
              <a:rPr lang="en-US" sz="2000" dirty="0"/>
              <a:t>The formula is</a:t>
            </a:r>
          </a:p>
          <a:p>
            <a:r>
              <a:rPr lang="en-US" sz="2000" b="1" dirty="0"/>
              <a:t>Number of Injuries x 200,000/ total hours worked</a:t>
            </a:r>
          </a:p>
          <a:p>
            <a:r>
              <a:rPr lang="en-US" sz="2000" dirty="0"/>
              <a:t>200,000 = the annual hours worked for 100 employees (40 </a:t>
            </a:r>
            <a:r>
              <a:rPr lang="en-US" sz="2000" dirty="0" err="1"/>
              <a:t>hrs</a:t>
            </a:r>
            <a:r>
              <a:rPr lang="en-US" sz="2000" dirty="0"/>
              <a:t>/</a:t>
            </a:r>
            <a:r>
              <a:rPr lang="en-US" sz="2000" dirty="0" err="1"/>
              <a:t>wk</a:t>
            </a:r>
            <a:r>
              <a:rPr lang="en-US" sz="2000" dirty="0"/>
              <a:t> x 50 </a:t>
            </a:r>
            <a:r>
              <a:rPr lang="en-US" sz="2000" dirty="0" err="1"/>
              <a:t>wks</a:t>
            </a:r>
            <a:r>
              <a:rPr lang="en-US" sz="2000" dirty="0"/>
              <a:t> x 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Target Solutions</a:t>
            </a:r>
            <a:br>
              <a:rPr lang="en-US" sz="4400" dirty="0" smtClean="0"/>
            </a:br>
            <a:r>
              <a:rPr lang="en-US" sz="4400" dirty="0" smtClean="0"/>
              <a:t>On-Line Training Courses</a:t>
            </a:r>
            <a:endParaRPr lang="en-US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link to Target Solutions can be found at: </a:t>
            </a:r>
          </a:p>
          <a:p>
            <a:r>
              <a:rPr lang="en-US" sz="2400" dirty="0" err="1" smtClean="0"/>
              <a:t>CountyNet</a:t>
            </a:r>
            <a:endParaRPr lang="en-US" sz="2400" dirty="0"/>
          </a:p>
          <a:p>
            <a:pPr lvl="1"/>
            <a:r>
              <a:rPr lang="en-US" sz="2400" dirty="0" smtClean="0"/>
              <a:t>Under Quick Links (on the left side of the page) click on Target Solutions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You can also save the link and make it a shortcut on your desktop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718" y="523875"/>
            <a:ext cx="8596668" cy="1320800"/>
          </a:xfrm>
        </p:spPr>
        <p:txBody>
          <a:bodyPr>
            <a:noAutofit/>
          </a:bodyPr>
          <a:lstStyle/>
          <a:p>
            <a:r>
              <a:rPr lang="en-US" sz="4400" dirty="0" smtClean="0"/>
              <a:t>Target Solutions</a:t>
            </a:r>
            <a:br>
              <a:rPr lang="en-US" sz="4400" dirty="0" smtClean="0"/>
            </a:br>
            <a:r>
              <a:rPr lang="en-US" sz="4400" dirty="0" smtClean="0"/>
              <a:t>Driver Training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2160589"/>
            <a:ext cx="8978727" cy="425926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Target Solutions is offering a competency-based assessment and a 12 skill-building driving course program.</a:t>
            </a:r>
          </a:p>
          <a:p>
            <a:r>
              <a:rPr lang="en-US" sz="2200" dirty="0" smtClean="0"/>
              <a:t>The assessment tests a driver’s ability to identify road hazards from scenarios and simulated crashes. This also includes hazardous weather conditions and night time driving.</a:t>
            </a:r>
          </a:p>
          <a:p>
            <a:r>
              <a:rPr lang="en-US" sz="2200" dirty="0" smtClean="0"/>
              <a:t>After completing the assessment, the learner is assigned an individualized year-long training plan consisting of 12 highly engaging 3-D micro courses. Each course is 30 minutes in length.</a:t>
            </a:r>
          </a:p>
          <a:p>
            <a:r>
              <a:rPr lang="en-US" sz="2200" dirty="0" smtClean="0"/>
              <a:t>Courses that are most pertinent to the individual’s assessment results are assigned earliest in the program.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35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455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County Safety Committee          3rd Quarter - 2019</vt:lpstr>
      <vt:lpstr>Today’s Agenda</vt:lpstr>
      <vt:lpstr>Driving Safety</vt:lpstr>
      <vt:lpstr>Claims History </vt:lpstr>
      <vt:lpstr>2019 Claims Analysis</vt:lpstr>
      <vt:lpstr>Claims Dashboard Project</vt:lpstr>
      <vt:lpstr>Incident Rate</vt:lpstr>
      <vt:lpstr>Target Solutions On-Line Training Courses</vt:lpstr>
      <vt:lpstr>Target Solutions Driver Training</vt:lpstr>
      <vt:lpstr>Driver Courses </vt:lpstr>
      <vt:lpstr>Next Meeting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County Safety Committee          3rd Quarter - 2019</dc:title>
  <dc:creator>Brad Aragon</dc:creator>
  <cp:lastModifiedBy>Brad Aragon</cp:lastModifiedBy>
  <cp:revision>15</cp:revision>
  <dcterms:created xsi:type="dcterms:W3CDTF">2019-08-06T18:52:45Z</dcterms:created>
  <dcterms:modified xsi:type="dcterms:W3CDTF">2019-08-13T22:39:34Z</dcterms:modified>
</cp:coreProperties>
</file>