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58" r:id="rId4"/>
    <p:sldId id="264" r:id="rId5"/>
    <p:sldId id="265" r:id="rId6"/>
    <p:sldId id="266" r:id="rId7"/>
    <p:sldId id="268" r:id="rId8"/>
    <p:sldId id="259" r:id="rId9"/>
    <p:sldId id="260" r:id="rId10"/>
    <p:sldId id="269" r:id="rId11"/>
    <p:sldId id="261" r:id="rId12"/>
    <p:sldId id="267" r:id="rId13"/>
    <p:sldId id="270" r:id="rId14"/>
    <p:sldId id="262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2E8"/>
    <a:srgbClr val="0390EA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97627-8558-984D-B914-758606853373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E874-FCA7-A743-A8BF-6CD0E3A974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6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动脑学院友情提示：道路千万条，学习第一条，学习不动脑，亲人两行泪。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9AD5B-8ADB-4430-919C-DBA2637D2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6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7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7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9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78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9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9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4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5628-D6C1-4D4C-9180-677A97F46032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EA71-D45B-D049-B8FF-B8A209C873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6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tlang.org/stable/2.2.0/dart-core/Map-class.html" TargetMode="External"/><Relationship Id="rId2" Type="http://schemas.openxmlformats.org/officeDocument/2006/relationships/hyperlink" Target="https://api.dartlang.org/stable/2.2.0/dart-core/List-clas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io/flutter/dart-core/DateTime-clas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rt.goodev.org/guides/language/language-tour#classes" TargetMode="External"/><Relationship Id="rId2" Type="http://schemas.openxmlformats.org/officeDocument/2006/relationships/hyperlink" Target="https://www.dartlang.org/guides/language/language-tour#clas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rt.goodev.org/guides/language/language-tour#exceptions%E5%BC%82%E5%B8%B8" TargetMode="External"/><Relationship Id="rId2" Type="http://schemas.openxmlformats.org/officeDocument/2006/relationships/hyperlink" Target="https://docs.flutter.io/flutter/dart-core/Exception-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FD9A67-A116-4161-96EE-94B1533F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129"/>
            <a:ext cx="9144000" cy="53108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A30D2E-3BFA-4863-A508-73C937B15019}"/>
              </a:ext>
            </a:extLst>
          </p:cNvPr>
          <p:cNvSpPr txBox="1"/>
          <p:nvPr/>
        </p:nvSpPr>
        <p:spPr>
          <a:xfrm>
            <a:off x="3409312" y="416778"/>
            <a:ext cx="2325374" cy="769441"/>
          </a:xfrm>
          <a:prstGeom prst="rect">
            <a:avLst/>
          </a:prstGeom>
          <a:noFill/>
          <a:ln w="28575">
            <a:solidFill>
              <a:srgbClr val="02A2E8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1A2E8"/>
                </a:solidFill>
              </a:rPr>
              <a:t>Dart</a:t>
            </a:r>
            <a:r>
              <a:rPr lang="zh-CN" altLang="en-US" sz="4400" dirty="0">
                <a:solidFill>
                  <a:srgbClr val="01A2E8"/>
                </a:solidFill>
              </a:rPr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E6D369-568C-45CF-8A3C-7C549CFCC3DD}"/>
              </a:ext>
            </a:extLst>
          </p:cNvPr>
          <p:cNvSpPr txBox="1"/>
          <p:nvPr/>
        </p:nvSpPr>
        <p:spPr>
          <a:xfrm>
            <a:off x="4267199" y="1377852"/>
            <a:ext cx="1617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主讲：</a:t>
            </a:r>
            <a:r>
              <a:rPr lang="en-US" altLang="zh-CN" sz="1600" dirty="0"/>
              <a:t>Zeno</a:t>
            </a:r>
            <a:r>
              <a:rPr lang="zh-CN" altLang="en-US" sz="1600" dirty="0"/>
              <a:t>老师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CC268-A130-DE4C-A9A0-84251A34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3238">
            <a:off x="6431620" y="2502365"/>
            <a:ext cx="2418869" cy="1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CDACB-F23A-F244-A126-BF3A771850F7}"/>
              </a:ext>
            </a:extLst>
          </p:cNvPr>
          <p:cNvSpPr txBox="1"/>
          <p:nvPr/>
        </p:nvSpPr>
        <p:spPr>
          <a:xfrm>
            <a:off x="423172" y="290717"/>
            <a:ext cx="386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常用数据类型及运算符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6E7A85-5A91-194E-A4F7-B70C961C1B5D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0D512E-5E7B-9C49-8D82-6040BF9CBB5D}"/>
              </a:ext>
            </a:extLst>
          </p:cNvPr>
          <p:cNvSpPr txBox="1"/>
          <p:nvPr/>
        </p:nvSpPr>
        <p:spPr>
          <a:xfrm>
            <a:off x="313130" y="869244"/>
            <a:ext cx="8390603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Dart</a:t>
            </a:r>
            <a:r>
              <a:rPr kumimoji="1" lang="zh-CN" altLang="en-US" dirty="0"/>
              <a:t>中的数据类型，基本和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相似，都有</a:t>
            </a:r>
            <a:r>
              <a:rPr kumimoji="1" lang="en-US" altLang="zh-CN" dirty="0"/>
              <a:t>int,double,String</a:t>
            </a:r>
            <a:r>
              <a:rPr kumimoji="1" lang="zh-CN" altLang="en-US" dirty="0"/>
              <a:t>等类型</a:t>
            </a:r>
            <a:r>
              <a:rPr kumimoji="1" lang="en-US" altLang="zh-CN" dirty="0"/>
              <a:t>,Dart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类型的区别是，没有更小的类型，像</a:t>
            </a:r>
            <a:r>
              <a:rPr kumimoji="1" lang="en-US" altLang="zh-CN" dirty="0"/>
              <a:t>short,float,char</a:t>
            </a:r>
            <a:r>
              <a:rPr kumimoji="1" lang="zh-CN" altLang="en-US" dirty="0"/>
              <a:t>等类型。在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中数字类型的可以使用</a:t>
            </a:r>
            <a:r>
              <a:rPr kumimoji="1" lang="en-US" altLang="zh-CN" dirty="0"/>
              <a:t>num</a:t>
            </a:r>
            <a:r>
              <a:rPr kumimoji="1" lang="zh-CN" altLang="en-US" dirty="0"/>
              <a:t>类型来表示，</a:t>
            </a:r>
            <a:r>
              <a:rPr kumimoji="1" lang="en-US" altLang="zh-CN" dirty="0"/>
              <a:t>num</a:t>
            </a:r>
            <a:r>
              <a:rPr kumimoji="1" lang="zh-CN" altLang="en-US" dirty="0"/>
              <a:t>是</a:t>
            </a:r>
            <a:r>
              <a:rPr kumimoji="1" lang="en-US" altLang="zh-CN" dirty="0"/>
              <a:t>int,double</a:t>
            </a:r>
            <a:r>
              <a:rPr kumimoji="1" lang="zh-CN" altLang="en-US" dirty="0"/>
              <a:t>的基类，在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中，所有类型都是对象，不需要像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一样拆箱装箱的操作。例如：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20.toString();</a:t>
            </a:r>
            <a:r>
              <a:rPr kumimoji="1" lang="zh-CN" altLang="en-US" dirty="0"/>
              <a:t>数字也是对象，可以直接进行方法操作。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B02A98C-E246-014C-A186-0DE4F927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70726"/>
              </p:ext>
            </p:extLst>
          </p:nvPr>
        </p:nvGraphicFramePr>
        <p:xfrm>
          <a:off x="313129" y="2650067"/>
          <a:ext cx="8390604" cy="249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8160">
                  <a:extLst>
                    <a:ext uri="{9D8B030D-6E8A-4147-A177-3AD203B41FA5}">
                      <a16:colId xmlns:a16="http://schemas.microsoft.com/office/drawing/2014/main" val="2383817743"/>
                    </a:ext>
                  </a:extLst>
                </a:gridCol>
                <a:gridCol w="6152444">
                  <a:extLst>
                    <a:ext uri="{9D8B030D-6E8A-4147-A177-3AD203B41FA5}">
                      <a16:colId xmlns:a16="http://schemas.microsoft.com/office/drawing/2014/main" val="1352653283"/>
                    </a:ext>
                  </a:extLst>
                </a:gridCol>
              </a:tblGrid>
              <a:tr h="1312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常用数据类型和数据结构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double,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num,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bool,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List,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7309"/>
                  </a:ext>
                </a:extLst>
              </a:tr>
              <a:tr h="598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*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281383"/>
                  </a:ext>
                </a:extLst>
              </a:tr>
              <a:tr h="5870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0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74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580745-12A5-F44E-84D4-9FB20ABFEEE3}"/>
              </a:ext>
            </a:extLst>
          </p:cNvPr>
          <p:cNvSpPr txBox="1"/>
          <p:nvPr/>
        </p:nvSpPr>
        <p:spPr>
          <a:xfrm>
            <a:off x="423172" y="290717"/>
            <a:ext cx="85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A480F9-28C9-0A4A-9D18-36C137DA26CF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D37EFB37-7B8C-4B49-A78A-EBFA7D2455D6}"/>
              </a:ext>
            </a:extLst>
          </p:cNvPr>
          <p:cNvSpPr/>
          <p:nvPr/>
        </p:nvSpPr>
        <p:spPr>
          <a:xfrm>
            <a:off x="423172" y="1072444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38939-CE44-3E42-8BAD-3BB2342B2044}"/>
              </a:ext>
            </a:extLst>
          </p:cNvPr>
          <p:cNvSpPr txBox="1"/>
          <p:nvPr/>
        </p:nvSpPr>
        <p:spPr>
          <a:xfrm>
            <a:off x="903113" y="989378"/>
            <a:ext cx="57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390EA"/>
                </a:solidFill>
              </a:rPr>
              <a:t>List</a:t>
            </a:r>
            <a:endParaRPr kumimoji="1" lang="zh-CN" altLang="en-US" dirty="0">
              <a:solidFill>
                <a:srgbClr val="0390EA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61DB4-E901-BD4F-84F2-A4C81AC86124}"/>
              </a:ext>
            </a:extLst>
          </p:cNvPr>
          <p:cNvSpPr txBox="1"/>
          <p:nvPr/>
        </p:nvSpPr>
        <p:spPr>
          <a:xfrm>
            <a:off x="423172" y="1358710"/>
            <a:ext cx="823540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ls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List();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不推荐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ls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&lt;String&gt;[];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推荐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Ls2.add(‘one’);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Ls2.addAll([‘1’,’2’,’3’]);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Ls2.add(‘two’);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Ls2.remove(‘one’);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9BA0D-6F3E-434D-BDDB-CBDB086719D2}"/>
              </a:ext>
            </a:extLst>
          </p:cNvPr>
          <p:cNvSpPr txBox="1"/>
          <p:nvPr/>
        </p:nvSpPr>
        <p:spPr>
          <a:xfrm>
            <a:off x="423172" y="3476978"/>
            <a:ext cx="799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API:</a:t>
            </a:r>
            <a:r>
              <a:rPr kumimoji="1" lang="en" altLang="zh-CN" dirty="0">
                <a:hlinkClick r:id="rId2"/>
              </a:rPr>
              <a:t>https://api.dartlang.org/stable/2.2.0/dart-core/List-class.html</a:t>
            </a:r>
            <a:endParaRPr kumimoji="1" lang="zh-CN" altLang="en-US" dirty="0"/>
          </a:p>
        </p:txBody>
      </p:sp>
      <p:sp>
        <p:nvSpPr>
          <p:cNvPr id="12" name="燕尾形 11">
            <a:extLst>
              <a:ext uri="{FF2B5EF4-FFF2-40B4-BE49-F238E27FC236}">
                <a16:creationId xmlns:a16="http://schemas.microsoft.com/office/drawing/2014/main" id="{7859D4C8-05A8-6343-A443-15D950454518}"/>
              </a:ext>
            </a:extLst>
          </p:cNvPr>
          <p:cNvSpPr/>
          <p:nvPr/>
        </p:nvSpPr>
        <p:spPr>
          <a:xfrm>
            <a:off x="423172" y="4182533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ED1087-BBA5-9646-A9B9-210A0FB92D85}"/>
              </a:ext>
            </a:extLst>
          </p:cNvPr>
          <p:cNvSpPr txBox="1"/>
          <p:nvPr/>
        </p:nvSpPr>
        <p:spPr>
          <a:xfrm>
            <a:off x="903113" y="4099467"/>
            <a:ext cx="7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390EA"/>
                </a:solidFill>
              </a:rPr>
              <a:t>Map</a:t>
            </a:r>
            <a:endParaRPr kumimoji="1" lang="zh-CN" altLang="en-US" dirty="0">
              <a:solidFill>
                <a:srgbClr val="0390EA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C1A9BE-9129-5644-A301-CAD3E084D884}"/>
              </a:ext>
            </a:extLst>
          </p:cNvPr>
          <p:cNvSpPr txBox="1"/>
          <p:nvPr/>
        </p:nvSpPr>
        <p:spPr>
          <a:xfrm>
            <a:off x="423172" y="4551865"/>
            <a:ext cx="823540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personInfo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Map&lt;String,Object&gt;();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不推荐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personInfo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&lt;String,Object&gt;{};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推荐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personInfo[‘name’]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‘zeno’;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personInfo[‘age’]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18;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02A40-9428-AC49-84A5-A7B35FA7F266}"/>
              </a:ext>
            </a:extLst>
          </p:cNvPr>
          <p:cNvSpPr txBox="1"/>
          <p:nvPr/>
        </p:nvSpPr>
        <p:spPr>
          <a:xfrm>
            <a:off x="337352" y="6195325"/>
            <a:ext cx="77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https://api.dartlang.org/stable/2.2.0/dart-core/Map-class.html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78745-0CDC-9349-BF3E-D251878BB005}"/>
              </a:ext>
            </a:extLst>
          </p:cNvPr>
          <p:cNvSpPr txBox="1"/>
          <p:nvPr/>
        </p:nvSpPr>
        <p:spPr>
          <a:xfrm>
            <a:off x="423172" y="290717"/>
            <a:ext cx="85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枚举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6ACF4E-6F93-1A41-9424-C750C60C03EE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82DED-1758-0740-91D6-4D989E974CE9}"/>
              </a:ext>
            </a:extLst>
          </p:cNvPr>
          <p:cNvSpPr txBox="1"/>
          <p:nvPr/>
        </p:nvSpPr>
        <p:spPr>
          <a:xfrm>
            <a:off x="372864" y="925690"/>
            <a:ext cx="830829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枚举类型是一种特殊的类，通常用来表示相同类型的一组常量。使用关键字</a:t>
            </a:r>
            <a:r>
              <a:rPr lang="en" altLang="zh-CN" dirty="0"/>
              <a:t>enum</a:t>
            </a:r>
            <a:r>
              <a:rPr lang="zh-CN" altLang="en-US" dirty="0"/>
              <a:t>定义枚举。枚举的每一个值都有一个</a:t>
            </a:r>
            <a:r>
              <a:rPr lang="en" altLang="zh-CN" dirty="0"/>
              <a:t>index</a:t>
            </a:r>
            <a:r>
              <a:rPr lang="zh-CN" altLang="en-US" dirty="0"/>
              <a:t>属性，</a:t>
            </a:r>
            <a:r>
              <a:rPr lang="en" altLang="zh-CN" dirty="0"/>
              <a:t>index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开始计数。枚举不能被继承，不能创建实例。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9D20AD-969F-E644-93CE-01F347F99EC2}"/>
              </a:ext>
            </a:extLst>
          </p:cNvPr>
          <p:cNvSpPr txBox="1"/>
          <p:nvPr/>
        </p:nvSpPr>
        <p:spPr>
          <a:xfrm>
            <a:off x="372864" y="2077156"/>
            <a:ext cx="830829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enum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ResponseState{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-US" altLang="zh-CN" dirty="0">
                <a:solidFill>
                  <a:schemeClr val="bg1"/>
                </a:solidFill>
              </a:rPr>
              <a:t>Success,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-US" altLang="zh-CN" dirty="0">
                <a:solidFill>
                  <a:schemeClr val="bg1"/>
                </a:solidFill>
              </a:rPr>
              <a:t>Error,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" altLang="zh-CN" dirty="0">
                <a:solidFill>
                  <a:schemeClr val="bg1"/>
                </a:solidFill>
              </a:rPr>
              <a:t>Failure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3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83C7B4-5DAF-724A-8783-58721D247495}"/>
              </a:ext>
            </a:extLst>
          </p:cNvPr>
          <p:cNvSpPr txBox="1"/>
          <p:nvPr/>
        </p:nvSpPr>
        <p:spPr>
          <a:xfrm>
            <a:off x="423171" y="290717"/>
            <a:ext cx="177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B85BA-D120-834B-BCF8-3639D20E8675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54C95-CD79-2D4F-A3AF-DF31F99EFCC2}"/>
              </a:ext>
            </a:extLst>
          </p:cNvPr>
          <p:cNvSpPr txBox="1"/>
          <p:nvPr/>
        </p:nvSpPr>
        <p:spPr>
          <a:xfrm>
            <a:off x="372865" y="959555"/>
            <a:ext cx="82179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dirty="0"/>
              <a:t>DateTime </a:t>
            </a:r>
            <a:r>
              <a:rPr lang="zh-CN" altLang="en-US" dirty="0"/>
              <a:t>对象代表某个时刻。时区是 </a:t>
            </a:r>
            <a:r>
              <a:rPr lang="en" altLang="zh-CN" dirty="0"/>
              <a:t>UTC </a:t>
            </a:r>
            <a:r>
              <a:rPr lang="zh-CN" altLang="en-US" dirty="0"/>
              <a:t>或者 本地时区。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5E74D-1F31-7943-BF0C-12A3BD2DD5F4}"/>
              </a:ext>
            </a:extLst>
          </p:cNvPr>
          <p:cNvSpPr txBox="1"/>
          <p:nvPr/>
        </p:nvSpPr>
        <p:spPr>
          <a:xfrm>
            <a:off x="372864" y="1569156"/>
            <a:ext cx="821798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/// </a:t>
            </a:r>
            <a:r>
              <a:rPr lang="zh-CN" altLang="en-US" i="1" dirty="0">
                <a:solidFill>
                  <a:schemeClr val="bg1"/>
                </a:solidFill>
              </a:rPr>
              <a:t>获取当前时间 </a:t>
            </a:r>
            <a:r>
              <a:rPr lang="en-US" altLang="zh-CN" i="1" dirty="0">
                <a:solidFill>
                  <a:schemeClr val="bg1"/>
                </a:solidFill>
              </a:rPr>
              <a:t>2019-03-04 14:48:28.948690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DateTime</a:t>
            </a:r>
            <a:r>
              <a:rPr lang="en" altLang="zh-CN" dirty="0">
                <a:solidFill>
                  <a:schemeClr val="bg1"/>
                </a:solidFill>
              </a:rPr>
              <a:t>.</a:t>
            </a:r>
            <a:r>
              <a:rPr lang="en" altLang="zh-CN" b="1" dirty="0">
                <a:solidFill>
                  <a:schemeClr val="bg1"/>
                </a:solidFill>
              </a:rPr>
              <a:t>now</a:t>
            </a:r>
            <a:r>
              <a:rPr lang="en" altLang="zh-CN" dirty="0">
                <a:solidFill>
                  <a:schemeClr val="bg1"/>
                </a:solidFill>
              </a:rPr>
              <a:t>();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/// </a:t>
            </a:r>
            <a:r>
              <a:rPr lang="zh-CN" altLang="en-US" i="1" dirty="0">
                <a:solidFill>
                  <a:schemeClr val="bg1"/>
                </a:solidFill>
              </a:rPr>
              <a:t>创建一个指定年月日的</a:t>
            </a:r>
            <a:r>
              <a:rPr lang="en" altLang="zh-CN" i="1" dirty="0">
                <a:solidFill>
                  <a:schemeClr val="bg1"/>
                </a:solidFill>
              </a:rPr>
              <a:t>DateTime</a:t>
            </a:r>
            <a:r>
              <a:rPr lang="zh-CN" altLang="en-US" i="1" dirty="0">
                <a:solidFill>
                  <a:schemeClr val="bg1"/>
                </a:solidFill>
              </a:rPr>
              <a:t>对象</a:t>
            </a:r>
            <a:r>
              <a:rPr lang="en-US" altLang="zh-CN" i="1" dirty="0">
                <a:solidFill>
                  <a:schemeClr val="bg1"/>
                </a:solidFill>
              </a:rPr>
              <a:t>, </a:t>
            </a:r>
            <a:r>
              <a:rPr lang="zh-CN" altLang="en-US" i="1" dirty="0">
                <a:solidFill>
                  <a:schemeClr val="bg1"/>
                </a:solidFill>
              </a:rPr>
              <a:t>后面可以继续添加时分秒毫秒等</a:t>
            </a:r>
            <a:endParaRPr lang="en-US" altLang="zh-CN" i="1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///</a:t>
            </a:r>
            <a:r>
              <a:rPr lang="zh-CN" altLang="en-US" i="1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2019-03-03 00:00:00.000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DateTime</a:t>
            </a:r>
            <a:r>
              <a:rPr lang="en" altLang="zh-CN" dirty="0">
                <a:solidFill>
                  <a:schemeClr val="bg1"/>
                </a:solidFill>
              </a:rPr>
              <a:t>(2019,3,3);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///</a:t>
            </a:r>
            <a:r>
              <a:rPr lang="zh-CN" altLang="en-US" dirty="0">
                <a:solidFill>
                  <a:schemeClr val="bg1"/>
                </a:solidFill>
              </a:rPr>
              <a:t> 解析日期字符串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DateTime</a:t>
            </a:r>
            <a:r>
              <a:rPr lang="en" altLang="zh-CN" dirty="0">
                <a:solidFill>
                  <a:schemeClr val="bg1"/>
                </a:solidFill>
              </a:rPr>
              <a:t>.</a:t>
            </a:r>
            <a:r>
              <a:rPr lang="en" altLang="zh-CN" b="1" dirty="0">
                <a:solidFill>
                  <a:schemeClr val="bg1"/>
                </a:solidFill>
              </a:rPr>
              <a:t>parse</a:t>
            </a:r>
            <a:r>
              <a:rPr lang="en" altLang="zh-CN" dirty="0">
                <a:solidFill>
                  <a:schemeClr val="bg1"/>
                </a:solidFill>
              </a:rPr>
              <a:t>(‘2019-03-03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20:30:00’);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///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" dirty="0">
                <a:solidFill>
                  <a:schemeClr val="bg1"/>
                </a:solidFill>
              </a:rPr>
              <a:t>解析</a:t>
            </a:r>
            <a:r>
              <a:rPr kumimoji="1" lang="zh-CN" altLang="en-US" dirty="0">
                <a:solidFill>
                  <a:schemeClr val="bg1"/>
                </a:solidFill>
              </a:rPr>
              <a:t>时间戳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DateTime</a:t>
            </a:r>
            <a:r>
              <a:rPr lang="en" altLang="zh-CN" dirty="0">
                <a:solidFill>
                  <a:schemeClr val="bg1"/>
                </a:solidFill>
              </a:rPr>
              <a:t>.</a:t>
            </a:r>
            <a:r>
              <a:rPr lang="en" altLang="zh-CN" b="1" dirty="0">
                <a:solidFill>
                  <a:schemeClr val="bg1"/>
                </a:solidFill>
              </a:rPr>
              <a:t>fromMillisecondsSinceEpoch</a:t>
            </a:r>
            <a:r>
              <a:rPr lang="en" altLang="zh-CN" dirty="0">
                <a:solidFill>
                  <a:schemeClr val="bg1"/>
                </a:solidFill>
              </a:rPr>
              <a:t>(1551616200000);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49C42-ABD0-3042-BF67-6C2444B4AE4B}"/>
              </a:ext>
            </a:extLst>
          </p:cNvPr>
          <p:cNvSpPr txBox="1"/>
          <p:nvPr/>
        </p:nvSpPr>
        <p:spPr>
          <a:xfrm>
            <a:off x="301841" y="5502744"/>
            <a:ext cx="81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https://docs.flutter.io/flutter/dart-core/DateTime-class.html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05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81B3D6-BA69-A849-A5A4-000CF49AEB80}"/>
              </a:ext>
            </a:extLst>
          </p:cNvPr>
          <p:cNvSpPr txBox="1"/>
          <p:nvPr/>
        </p:nvSpPr>
        <p:spPr>
          <a:xfrm>
            <a:off x="423172" y="290717"/>
            <a:ext cx="189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面向对象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41F5A4-B51F-C64A-BEC0-3CEF3B148567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83F4C02-C2DE-9C4D-A2FE-5F25157D1D19}"/>
              </a:ext>
            </a:extLst>
          </p:cNvPr>
          <p:cNvSpPr/>
          <p:nvPr/>
        </p:nvSpPr>
        <p:spPr>
          <a:xfrm>
            <a:off x="423172" y="1072444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D9118-7CD2-C64D-94A3-B8D5B565ACA2}"/>
              </a:ext>
            </a:extLst>
          </p:cNvPr>
          <p:cNvSpPr txBox="1"/>
          <p:nvPr/>
        </p:nvSpPr>
        <p:spPr>
          <a:xfrm>
            <a:off x="903113" y="989378"/>
            <a:ext cx="15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类定义及接口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E4D45E-F753-5741-8454-8FC79311A706}"/>
              </a:ext>
            </a:extLst>
          </p:cNvPr>
          <p:cNvSpPr txBox="1"/>
          <p:nvPr/>
        </p:nvSpPr>
        <p:spPr>
          <a:xfrm>
            <a:off x="372864" y="2566623"/>
            <a:ext cx="825798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///</a:t>
            </a:r>
            <a:r>
              <a:rPr kumimoji="1" lang="zh-CN" altLang="en-US" dirty="0">
                <a:solidFill>
                  <a:schemeClr val="bg1"/>
                </a:solidFill>
              </a:rPr>
              <a:t> 定义类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Person{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name;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age;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</a:t>
            </a:r>
            <a:r>
              <a:rPr kumimoji="1" lang="en-US" altLang="zh-CN" dirty="0">
                <a:solidFill>
                  <a:schemeClr val="bg1"/>
                </a:solidFill>
              </a:rPr>
              <a:t>Person(this.name,this.age);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///</a:t>
            </a:r>
            <a:r>
              <a:rPr kumimoji="1" lang="zh-CN" altLang="en-US" dirty="0">
                <a:solidFill>
                  <a:schemeClr val="bg1"/>
                </a:solidFill>
              </a:rPr>
              <a:t> 定义接口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" altLang="zh-CN" dirty="0">
                <a:solidFill>
                  <a:schemeClr val="bg1"/>
                </a:solidFill>
              </a:rPr>
              <a:t>bstract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Animal{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</a:t>
            </a:r>
            <a:r>
              <a:rPr kumimoji="1" lang="en-US" altLang="zh-CN" dirty="0">
                <a:solidFill>
                  <a:schemeClr val="bg1"/>
                </a:solidFill>
              </a:rPr>
              <a:t>void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eat();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lang="en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59711-9442-7A41-934B-EE3F7C487519}"/>
              </a:ext>
            </a:extLst>
          </p:cNvPr>
          <p:cNvSpPr txBox="1"/>
          <p:nvPr/>
        </p:nvSpPr>
        <p:spPr>
          <a:xfrm>
            <a:off x="287044" y="5624901"/>
            <a:ext cx="8257984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https://www.dartlang.org/guides/language/language-tour#classes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F47743-1172-B14E-A02B-07CE97D7E683}"/>
              </a:ext>
            </a:extLst>
          </p:cNvPr>
          <p:cNvSpPr txBox="1"/>
          <p:nvPr/>
        </p:nvSpPr>
        <p:spPr>
          <a:xfrm>
            <a:off x="287044" y="6231229"/>
            <a:ext cx="62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http://dart.goodev.org/guides/language/language-tour#classes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1032-E23F-3E44-A6F9-F43382AD4401}"/>
              </a:ext>
            </a:extLst>
          </p:cNvPr>
          <p:cNvSpPr txBox="1"/>
          <p:nvPr/>
        </p:nvSpPr>
        <p:spPr>
          <a:xfrm>
            <a:off x="372864" y="1449022"/>
            <a:ext cx="8257984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altLang="zh-CN" sz="1600" dirty="0"/>
              <a:t>Dart </a:t>
            </a:r>
            <a:r>
              <a:rPr lang="zh-CN" altLang="en-US" sz="1600" dirty="0"/>
              <a:t>是一个面向对象编程语言，同时支持基于 </a:t>
            </a:r>
            <a:r>
              <a:rPr lang="en" altLang="zh-CN" sz="1600" i="1" dirty="0"/>
              <a:t>Mixin</a:t>
            </a:r>
            <a:r>
              <a:rPr lang="en" altLang="zh-CN" sz="1600" dirty="0"/>
              <a:t> </a:t>
            </a:r>
            <a:r>
              <a:rPr lang="zh-CN" altLang="en-US" sz="1600" dirty="0"/>
              <a:t>的继承机制。 每个对象都是一个类的实例，所有的类都继承于</a:t>
            </a:r>
            <a:r>
              <a:rPr lang="en-US" altLang="zh-CN" sz="1600" dirty="0"/>
              <a:t>Object,</a:t>
            </a:r>
            <a:r>
              <a:rPr lang="zh-CN" altLang="en-US" sz="1600" i="1" dirty="0"/>
              <a:t>基于 </a:t>
            </a:r>
            <a:r>
              <a:rPr lang="en" altLang="zh-CN" sz="1600" i="1" dirty="0"/>
              <a:t>Mixin </a:t>
            </a:r>
            <a:r>
              <a:rPr lang="zh-CN" altLang="en-US" sz="1600" i="1" dirty="0"/>
              <a:t>的继承</a:t>
            </a:r>
            <a:r>
              <a:rPr lang="zh-CN" altLang="en-US" sz="1600" dirty="0"/>
              <a:t> 意味着每个类</a:t>
            </a:r>
            <a:r>
              <a:rPr lang="en-US" altLang="zh-CN" sz="1600" dirty="0"/>
              <a:t>(</a:t>
            </a:r>
            <a:r>
              <a:rPr lang="en" altLang="zh-CN" sz="1600" dirty="0"/>
              <a:t>Object </a:t>
            </a:r>
            <a:r>
              <a:rPr lang="zh-CN" altLang="en-US" sz="1600" dirty="0"/>
              <a:t>除外</a:t>
            </a:r>
            <a:r>
              <a:rPr lang="en-US" altLang="zh-CN" sz="1600" dirty="0"/>
              <a:t>)</a:t>
            </a:r>
            <a:r>
              <a:rPr lang="zh-CN" altLang="en-US" sz="1600" dirty="0"/>
              <a:t>都只有一个超类，一个类的代码可以在其他多个类继承中重复使用，从而达到多重继承的效果。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369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5A77FF-2099-9A41-A3D3-70C125BB3146}"/>
              </a:ext>
            </a:extLst>
          </p:cNvPr>
          <p:cNvSpPr txBox="1"/>
          <p:nvPr/>
        </p:nvSpPr>
        <p:spPr>
          <a:xfrm>
            <a:off x="423172" y="290717"/>
            <a:ext cx="101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C0B24D-C508-0B47-A0A4-AC4EC856EEF2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E1E6B-7DFD-3D43-8ADF-879719F8A8E9}"/>
              </a:ext>
            </a:extLst>
          </p:cNvPr>
          <p:cNvSpPr txBox="1"/>
          <p:nvPr/>
        </p:nvSpPr>
        <p:spPr>
          <a:xfrm>
            <a:off x="301841" y="891822"/>
            <a:ext cx="828900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600" dirty="0"/>
              <a:t>Dart </a:t>
            </a:r>
            <a:r>
              <a:rPr lang="zh-CN" altLang="en-US" sz="1600" dirty="0"/>
              <a:t>异常是非检查异常。 方法不一定声明了他们所抛出的异常， 并且你不要求捕获任何异常。</a:t>
            </a:r>
            <a:r>
              <a:rPr lang="en" altLang="zh-CN" sz="1600" dirty="0"/>
              <a:t> Dart </a:t>
            </a:r>
            <a:r>
              <a:rPr lang="zh-CN" altLang="en-US" sz="1600" dirty="0"/>
              <a:t>代码可以 抛出任何非 </a:t>
            </a:r>
            <a:r>
              <a:rPr lang="en" altLang="zh-CN" sz="1600" dirty="0"/>
              <a:t>null </a:t>
            </a:r>
            <a:r>
              <a:rPr lang="zh-CN" altLang="en-US" sz="1600" dirty="0"/>
              <a:t>对象为异常，不仅仅是实现了 </a:t>
            </a:r>
            <a:r>
              <a:rPr lang="en" altLang="zh-CN" sz="1600" dirty="0"/>
              <a:t>Exception </a:t>
            </a:r>
            <a:r>
              <a:rPr lang="zh-CN" altLang="en-US" sz="1600" dirty="0"/>
              <a:t>或者 </a:t>
            </a:r>
            <a:r>
              <a:rPr lang="en" altLang="zh-CN" sz="1600" dirty="0"/>
              <a:t>Error </a:t>
            </a:r>
            <a:r>
              <a:rPr lang="zh-CN" altLang="en-US" sz="1600" dirty="0"/>
              <a:t>的对象。</a:t>
            </a:r>
            <a:endParaRPr kumimoji="1" lang="zh-CN" altLang="en-US" sz="1600" dirty="0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5E5098FA-EB15-1540-A72F-E787E8A16639}"/>
              </a:ext>
            </a:extLst>
          </p:cNvPr>
          <p:cNvSpPr/>
          <p:nvPr/>
        </p:nvSpPr>
        <p:spPr>
          <a:xfrm>
            <a:off x="338997" y="2028195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64F302-E05B-304E-AA9A-DB686344690F}"/>
              </a:ext>
            </a:extLst>
          </p:cNvPr>
          <p:cNvSpPr txBox="1"/>
          <p:nvPr/>
        </p:nvSpPr>
        <p:spPr>
          <a:xfrm>
            <a:off x="818938" y="1945129"/>
            <a:ext cx="79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语法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41E87-E4DE-D445-96A5-3CEE27144B26}"/>
              </a:ext>
            </a:extLst>
          </p:cNvPr>
          <p:cNvSpPr txBox="1"/>
          <p:nvPr/>
        </p:nvSpPr>
        <p:spPr>
          <a:xfrm>
            <a:off x="337352" y="2429756"/>
            <a:ext cx="8289003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///</a:t>
            </a:r>
            <a:r>
              <a:rPr lang="zh-CN" altLang="en-US" dirty="0">
                <a:solidFill>
                  <a:schemeClr val="bg1"/>
                </a:solidFill>
              </a:rPr>
              <a:t> 抛出类型 ， 与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抛出异常类似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throw new FormatException('Expected at least 1 section’);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///</a:t>
            </a:r>
            <a:r>
              <a:rPr kumimoji="1" lang="zh-CN" altLang="en-US" dirty="0">
                <a:solidFill>
                  <a:schemeClr val="bg1"/>
                </a:solidFill>
              </a:rPr>
              <a:t> 抛出任意对象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throw 'Out of llamas!’;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///</a:t>
            </a:r>
            <a:r>
              <a:rPr kumimoji="1" lang="zh-CN" altLang="en-US" dirty="0">
                <a:solidFill>
                  <a:schemeClr val="bg1"/>
                </a:solidFill>
              </a:rPr>
              <a:t> 捕获异常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try{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}catch(){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}finally{}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589280-9142-6A44-BE74-8477081BB35E}"/>
              </a:ext>
            </a:extLst>
          </p:cNvPr>
          <p:cNvSpPr txBox="1"/>
          <p:nvPr/>
        </p:nvSpPr>
        <p:spPr>
          <a:xfrm>
            <a:off x="301841" y="5213440"/>
            <a:ext cx="743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https://docs.flutter.io/flutter/dart-core/Exception-class.html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554B13-FE0B-2F4C-BA42-5EB2E41F1927}"/>
              </a:ext>
            </a:extLst>
          </p:cNvPr>
          <p:cNvSpPr txBox="1"/>
          <p:nvPr/>
        </p:nvSpPr>
        <p:spPr>
          <a:xfrm>
            <a:off x="319596" y="5722016"/>
            <a:ext cx="82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http://dart.goodev.org/guides/language/language</a:t>
            </a:r>
            <a:r>
              <a:rPr kumimoji="1" lang="en-US" altLang="zh-CN" dirty="0">
                <a:hlinkClick r:id="rId3"/>
              </a:rPr>
              <a:t>-</a:t>
            </a:r>
            <a:r>
              <a:rPr kumimoji="1" lang="en" altLang="zh-CN" dirty="0">
                <a:hlinkClick r:id="rId3"/>
              </a:rPr>
              <a:t>tour#exceptions%E5%BC%82%E5%B8%B8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D8821B-F240-BE46-AE7E-9B6514C5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9" y="1607643"/>
            <a:ext cx="8609524" cy="2980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295D6C-E97F-1044-BD4C-C3D56ADCE177}"/>
              </a:ext>
            </a:extLst>
          </p:cNvPr>
          <p:cNvSpPr txBox="1"/>
          <p:nvPr/>
        </p:nvSpPr>
        <p:spPr>
          <a:xfrm>
            <a:off x="756356" y="3680178"/>
            <a:ext cx="5892800" cy="369332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Dart</a:t>
            </a:r>
            <a:r>
              <a:rPr kumimoji="1" lang="zh-CN" altLang="en-US" dirty="0"/>
              <a:t>是什么？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为什么使用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作为开发语言？</a:t>
            </a:r>
          </a:p>
        </p:txBody>
      </p:sp>
    </p:spTree>
    <p:extLst>
      <p:ext uri="{BB962C8B-B14F-4D97-AF65-F5344CB8AC3E}">
        <p14:creationId xmlns:p14="http://schemas.microsoft.com/office/powerpoint/2010/main" val="15067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FD52C7-DE33-1040-B388-528E5D635099}"/>
              </a:ext>
            </a:extLst>
          </p:cNvPr>
          <p:cNvSpPr txBox="1"/>
          <p:nvPr/>
        </p:nvSpPr>
        <p:spPr>
          <a:xfrm>
            <a:off x="423171" y="290717"/>
            <a:ext cx="42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/>
              <a:t>Dart</a:t>
            </a:r>
            <a:r>
              <a:rPr lang="zh-CN" altLang="en-US" sz="2400" dirty="0"/>
              <a:t>？为什么使用它？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18D92B-7CF0-614D-898D-0FAE177888E1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F18E8C-9BA5-0544-9C1B-C9832C64E6D7}"/>
              </a:ext>
            </a:extLst>
          </p:cNvPr>
          <p:cNvSpPr txBox="1"/>
          <p:nvPr/>
        </p:nvSpPr>
        <p:spPr>
          <a:xfrm>
            <a:off x="372865" y="1061156"/>
            <a:ext cx="852278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" altLang="zh-CN" dirty="0"/>
              <a:t>art </a:t>
            </a:r>
            <a:r>
              <a:rPr lang="zh-CN" altLang="en-US" dirty="0"/>
              <a:t>是一个由谷歌开发的通用编程语言，后来被 </a:t>
            </a:r>
            <a:r>
              <a:rPr lang="en" altLang="zh-CN" dirty="0"/>
              <a:t>Ecma (Ecma-408)</a:t>
            </a:r>
            <a:r>
              <a:rPr lang="zh-CN" altLang="en-US" dirty="0"/>
              <a:t>批准为标准。它用于构建 </a:t>
            </a:r>
            <a:r>
              <a:rPr lang="en" altLang="zh-CN" dirty="0"/>
              <a:t>web</a:t>
            </a:r>
            <a:r>
              <a:rPr lang="zh-CN" altLang="en" dirty="0"/>
              <a:t>、</a:t>
            </a:r>
            <a:r>
              <a:rPr lang="zh-CN" altLang="en-US" dirty="0"/>
              <a:t>服务器、桌面和移动应用程序。 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Dart </a:t>
            </a:r>
            <a:r>
              <a:rPr lang="zh-CN" altLang="en-US" dirty="0"/>
              <a:t>是一种面向对象的、类定义的、垃圾回收语言</a:t>
            </a:r>
            <a:r>
              <a:rPr lang="en-US" altLang="zh-CN" dirty="0"/>
              <a:t> </a:t>
            </a:r>
            <a:r>
              <a:rPr lang="zh-CN" altLang="en-US" dirty="0"/>
              <a:t>，使用</a:t>
            </a:r>
            <a:r>
              <a:rPr lang="en-US" altLang="zh-CN" dirty="0"/>
              <a:t>C</a:t>
            </a:r>
            <a:r>
              <a:rPr lang="en" altLang="zh-CN" dirty="0"/>
              <a:t> </a:t>
            </a:r>
            <a:r>
              <a:rPr lang="zh-CN" altLang="en-US" dirty="0"/>
              <a:t>样式的语法可以随意地转换为 </a:t>
            </a:r>
            <a:r>
              <a:rPr lang="en" altLang="zh-CN" dirty="0"/>
              <a:t>JavaScript</a:t>
            </a:r>
            <a:r>
              <a:rPr lang="zh-CN" altLang="en" dirty="0"/>
              <a:t>。 </a:t>
            </a:r>
            <a:r>
              <a:rPr lang="zh-CN" altLang="en-US" dirty="0"/>
              <a:t>它支持接口、 </a:t>
            </a:r>
            <a:r>
              <a:rPr lang="en" altLang="zh-CN" dirty="0" err="1"/>
              <a:t>mixin</a:t>
            </a:r>
            <a:r>
              <a:rPr lang="zh-CN" altLang="en" dirty="0"/>
              <a:t>、</a:t>
            </a:r>
            <a:r>
              <a:rPr lang="zh-CN" altLang="en-US" dirty="0"/>
              <a:t>抽象类、具体化泛型、静态类型等。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288EF-46C6-304B-BCA6-321CFD4C6DA7}"/>
              </a:ext>
            </a:extLst>
          </p:cNvPr>
          <p:cNvSpPr txBox="1"/>
          <p:nvPr/>
        </p:nvSpPr>
        <p:spPr>
          <a:xfrm>
            <a:off x="301841" y="2916058"/>
            <a:ext cx="22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390EA"/>
                </a:solidFill>
              </a:rPr>
              <a:t>为什么使用它？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A4E42F-C7DC-1C42-B054-A2149CCBE0DC}"/>
              </a:ext>
            </a:extLst>
          </p:cNvPr>
          <p:cNvSpPr/>
          <p:nvPr/>
        </p:nvSpPr>
        <p:spPr>
          <a:xfrm>
            <a:off x="1038518" y="3747912"/>
            <a:ext cx="2009479" cy="2020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语法清晰简洁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80BE7A-5444-F94D-998E-59A5BEC83698}"/>
              </a:ext>
            </a:extLst>
          </p:cNvPr>
          <p:cNvSpPr/>
          <p:nvPr/>
        </p:nvSpPr>
        <p:spPr>
          <a:xfrm>
            <a:off x="2658473" y="3866445"/>
            <a:ext cx="2009479" cy="20203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高性能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EA3A10D-C23F-7D41-BEB6-F39A6D11AE69}"/>
              </a:ext>
            </a:extLst>
          </p:cNvPr>
          <p:cNvSpPr/>
          <p:nvPr/>
        </p:nvSpPr>
        <p:spPr>
          <a:xfrm>
            <a:off x="4278428" y="3984978"/>
            <a:ext cx="2009479" cy="20203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AOT</a:t>
            </a:r>
            <a:r>
              <a:rPr kumimoji="1" lang="zh-CN" altLang="en-US" dirty="0"/>
              <a:t>编译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52FDE69-4DBD-034B-A304-23DB1228227B}"/>
              </a:ext>
            </a:extLst>
          </p:cNvPr>
          <p:cNvSpPr/>
          <p:nvPr/>
        </p:nvSpPr>
        <p:spPr>
          <a:xfrm>
            <a:off x="5960413" y="3984977"/>
            <a:ext cx="2009479" cy="20203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响应式</a:t>
            </a:r>
          </a:p>
        </p:txBody>
      </p:sp>
    </p:spTree>
    <p:extLst>
      <p:ext uri="{BB962C8B-B14F-4D97-AF65-F5344CB8AC3E}">
        <p14:creationId xmlns:p14="http://schemas.microsoft.com/office/powerpoint/2010/main" val="401539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39A7CD0-C7CB-5045-9A62-E6E3E63BBEA0}"/>
              </a:ext>
            </a:extLst>
          </p:cNvPr>
          <p:cNvSpPr txBox="1"/>
          <p:nvPr/>
        </p:nvSpPr>
        <p:spPr>
          <a:xfrm>
            <a:off x="423171" y="290717"/>
            <a:ext cx="42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Dart</a:t>
            </a:r>
            <a:r>
              <a:rPr lang="zh-CN" altLang="en-US" sz="2400" dirty="0"/>
              <a:t>部分特性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EC6D5B-6890-7441-8A93-B4836CEEAC74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0CF726-8C71-DA49-8D3C-8EDB84DDA437}"/>
              </a:ext>
            </a:extLst>
          </p:cNvPr>
          <p:cNvSpPr txBox="1"/>
          <p:nvPr/>
        </p:nvSpPr>
        <p:spPr>
          <a:xfrm>
            <a:off x="301841" y="1031706"/>
            <a:ext cx="816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AOT(Ahead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</a:t>
            </a:r>
            <a:r>
              <a:rPr kumimoji="1" lang="zh-CN" altLang="en-US" dirty="0"/>
              <a:t>编译的，可编译成快速，可预测的本地代码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可以</a:t>
            </a:r>
            <a:r>
              <a:rPr kumimoji="1" lang="en-US" altLang="zh-CN" dirty="0"/>
              <a:t>JIT(Just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</a:t>
            </a:r>
            <a:r>
              <a:rPr kumimoji="1" lang="zh-CN" altLang="en-US" dirty="0"/>
              <a:t>编译，开发周期快，为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热重载提供基础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可以轻松创建</a:t>
            </a:r>
            <a:r>
              <a:rPr kumimoji="1" lang="en-US" altLang="zh-CN" dirty="0"/>
              <a:t>60fps</a:t>
            </a:r>
            <a:r>
              <a:rPr kumimoji="1" lang="zh-CN" altLang="en-US" dirty="0"/>
              <a:t>运行的流畅动画和转场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的声明式编程布局，易于阅读和可视化，不需要单独的声明式布局语言，如：</a:t>
            </a:r>
            <a:r>
              <a:rPr kumimoji="1" lang="en-US" altLang="zh-CN" dirty="0"/>
              <a:t>XML,JSX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非常易于学习，具有静态和动态语言，编程人员都熟悉的特性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FD0D72-B5E5-EB42-B845-54CEDBBA58BE}"/>
              </a:ext>
            </a:extLst>
          </p:cNvPr>
          <p:cNvSpPr txBox="1"/>
          <p:nvPr/>
        </p:nvSpPr>
        <p:spPr>
          <a:xfrm>
            <a:off x="423171" y="290717"/>
            <a:ext cx="42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Dart</a:t>
            </a:r>
            <a:r>
              <a:rPr lang="zh-CN" altLang="en-US" sz="2400" dirty="0"/>
              <a:t>重要概念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2A26C9-06B7-1A4D-A05E-4253F72EDE94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5CF92E-A3F0-F64E-86FB-3017994C7266}"/>
              </a:ext>
            </a:extLst>
          </p:cNvPr>
          <p:cNvSpPr txBox="1"/>
          <p:nvPr/>
        </p:nvSpPr>
        <p:spPr>
          <a:xfrm>
            <a:off x="372865" y="1275644"/>
            <a:ext cx="8263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所有东西都是对象，无论是变量，数字，函数，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等都是对象，所有对象都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类的子类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语言是强类型编程，一旦确定类型，则不可改变变量类型，编译时会进行语法检查，但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允许弱类型语言式的编程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代码在运行前解析，指定数据类型和编译时常量，可以提高运行速度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语言的统一入口是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的私有特性是在变量或者函数名前面加上下划线 </a:t>
            </a:r>
            <a:r>
              <a:rPr kumimoji="1" lang="en-US" altLang="zh-CN" dirty="0"/>
              <a:t>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Dart</a:t>
            </a:r>
            <a:r>
              <a:rPr kumimoji="1" lang="zh-CN" altLang="en-US" dirty="0"/>
              <a:t> 支持</a:t>
            </a:r>
            <a:r>
              <a:rPr kumimoji="1" lang="en-US" altLang="zh-CN" dirty="0"/>
              <a:t>async/await</a:t>
            </a:r>
            <a:r>
              <a:rPr kumimoji="1" lang="zh-CN" altLang="en-US" dirty="0"/>
              <a:t>异步处理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43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6948566-E25A-FC40-A3F2-91411A0F3A3D}"/>
              </a:ext>
            </a:extLst>
          </p:cNvPr>
          <p:cNvSpPr txBox="1"/>
          <p:nvPr/>
        </p:nvSpPr>
        <p:spPr>
          <a:xfrm>
            <a:off x="423171" y="290717"/>
            <a:ext cx="42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Dart</a:t>
            </a:r>
            <a:r>
              <a:rPr lang="zh-CN" altLang="en-US" sz="2400" dirty="0"/>
              <a:t>关键字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E1851-ABD4-A741-8E18-514E2A5BFD4B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CB7866-A44D-BF44-B264-C299505A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382"/>
            <a:ext cx="9144000" cy="61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81F25A-FD38-8B4B-A82D-1B113340CE36}"/>
              </a:ext>
            </a:extLst>
          </p:cNvPr>
          <p:cNvSpPr txBox="1"/>
          <p:nvPr/>
        </p:nvSpPr>
        <p:spPr>
          <a:xfrm>
            <a:off x="423171" y="290717"/>
            <a:ext cx="42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Dart</a:t>
            </a:r>
            <a:r>
              <a:rPr lang="zh-CN" altLang="en-US" sz="2400" dirty="0"/>
              <a:t>内置库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55BC8-D79D-0D4E-A1B6-D5ADC8C12C1A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04360-8CF5-4444-A890-F53E9CC54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89290"/>
              </p:ext>
            </p:extLst>
          </p:nvPr>
        </p:nvGraphicFramePr>
        <p:xfrm>
          <a:off x="423171" y="1397000"/>
          <a:ext cx="81789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80">
                  <a:extLst>
                    <a:ext uri="{9D8B030D-6E8A-4147-A177-3AD203B41FA5}">
                      <a16:colId xmlns:a16="http://schemas.microsoft.com/office/drawing/2014/main" val="1989861512"/>
                    </a:ext>
                  </a:extLst>
                </a:gridCol>
                <a:gridCol w="4089480">
                  <a:extLst>
                    <a:ext uri="{9D8B030D-6E8A-4147-A177-3AD203B41FA5}">
                      <a16:colId xmlns:a16="http://schemas.microsoft.com/office/drawing/2014/main" val="75654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异步编程，提供</a:t>
                      </a:r>
                      <a:r>
                        <a:rPr lang="en-US" altLang="zh-CN" dirty="0"/>
                        <a:t>Future,Stream</a:t>
                      </a:r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1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dart:convert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不同类型的字符编码解码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Dart</a:t>
                      </a:r>
                      <a:r>
                        <a:rPr lang="zh-CN" altLang="en-US" dirty="0"/>
                        <a:t>语言核心功能，内置类型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5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网页开发用到的库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8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文件读写，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相关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数字常量及函数，随机算法等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dart:svg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事件和动画矢量图支持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6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99C288-893B-0C44-B851-C91819047DD7}"/>
              </a:ext>
            </a:extLst>
          </p:cNvPr>
          <p:cNvSpPr txBox="1"/>
          <p:nvPr/>
        </p:nvSpPr>
        <p:spPr>
          <a:xfrm>
            <a:off x="423172" y="290717"/>
            <a:ext cx="159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类型系统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D6B8F8-D16C-C748-A1E9-0DBC97481FA3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A95FBA-1565-EA4D-B2C0-48634BA90C41}"/>
              </a:ext>
            </a:extLst>
          </p:cNvPr>
          <p:cNvSpPr txBox="1"/>
          <p:nvPr/>
        </p:nvSpPr>
        <p:spPr>
          <a:xfrm>
            <a:off x="423172" y="869244"/>
            <a:ext cx="840473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dirty="0"/>
              <a:t>Dart </a:t>
            </a:r>
            <a:r>
              <a:rPr lang="zh-CN" altLang="en-US" dirty="0"/>
              <a:t>是类型安全的</a:t>
            </a:r>
            <a:r>
              <a:rPr lang="en-US" altLang="zh-CN" dirty="0"/>
              <a:t>: </a:t>
            </a:r>
            <a:r>
              <a:rPr lang="zh-CN" altLang="en-US" dirty="0"/>
              <a:t>它结合使用静态类型检查和运行时检查，以确保变量的值总是与变量的静态类型匹配。 尽管类型是强制的，但是类型声明是可选的，因为 </a:t>
            </a:r>
            <a:r>
              <a:rPr lang="en" altLang="zh-CN" dirty="0"/>
              <a:t>Dart </a:t>
            </a:r>
            <a:r>
              <a:rPr lang="zh-CN" altLang="en" dirty="0"/>
              <a:t>会</a:t>
            </a:r>
            <a:r>
              <a:rPr lang="zh-CN" altLang="en-US" dirty="0"/>
              <a:t>在编译时执行类型推断。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B6A1FA-D940-1B4C-8D6D-77A1E039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88311"/>
              </p:ext>
            </p:extLst>
          </p:nvPr>
        </p:nvGraphicFramePr>
        <p:xfrm>
          <a:off x="423171" y="2695220"/>
          <a:ext cx="8404740" cy="23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580">
                  <a:extLst>
                    <a:ext uri="{9D8B030D-6E8A-4147-A177-3AD203B41FA5}">
                      <a16:colId xmlns:a16="http://schemas.microsoft.com/office/drawing/2014/main" val="1763892014"/>
                    </a:ext>
                  </a:extLst>
                </a:gridCol>
                <a:gridCol w="2801580">
                  <a:extLst>
                    <a:ext uri="{9D8B030D-6E8A-4147-A177-3AD203B41FA5}">
                      <a16:colId xmlns:a16="http://schemas.microsoft.com/office/drawing/2014/main" val="583192422"/>
                    </a:ext>
                  </a:extLst>
                </a:gridCol>
                <a:gridCol w="2801580">
                  <a:extLst>
                    <a:ext uri="{9D8B030D-6E8A-4147-A177-3AD203B41FA5}">
                      <a16:colId xmlns:a16="http://schemas.microsoft.com/office/drawing/2014/main" val="237008104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41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07628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runes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8625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Symbol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06743"/>
                  </a:ext>
                </a:extLst>
              </a:tr>
            </a:tbl>
          </a:graphicData>
        </a:graphic>
      </p:graphicFrame>
      <p:sp>
        <p:nvSpPr>
          <p:cNvPr id="9" name="燕尾形 8">
            <a:extLst>
              <a:ext uri="{FF2B5EF4-FFF2-40B4-BE49-F238E27FC236}">
                <a16:creationId xmlns:a16="http://schemas.microsoft.com/office/drawing/2014/main" id="{F18744C7-2EA1-7D40-9CA4-1B2FA0DB6387}"/>
              </a:ext>
            </a:extLst>
          </p:cNvPr>
          <p:cNvSpPr/>
          <p:nvPr/>
        </p:nvSpPr>
        <p:spPr>
          <a:xfrm>
            <a:off x="423171" y="2235200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99534F-8127-504F-8464-B327360AAF44}"/>
              </a:ext>
            </a:extLst>
          </p:cNvPr>
          <p:cNvSpPr txBox="1"/>
          <p:nvPr/>
        </p:nvSpPr>
        <p:spPr>
          <a:xfrm>
            <a:off x="903111" y="2152134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基本数据类型</a:t>
            </a:r>
          </a:p>
        </p:txBody>
      </p:sp>
      <p:sp>
        <p:nvSpPr>
          <p:cNvPr id="11" name="燕尾形 10">
            <a:extLst>
              <a:ext uri="{FF2B5EF4-FFF2-40B4-BE49-F238E27FC236}">
                <a16:creationId xmlns:a16="http://schemas.microsoft.com/office/drawing/2014/main" id="{4C1D3509-0D1F-AB4F-8B0F-B29AB9252886}"/>
              </a:ext>
            </a:extLst>
          </p:cNvPr>
          <p:cNvSpPr/>
          <p:nvPr/>
        </p:nvSpPr>
        <p:spPr>
          <a:xfrm>
            <a:off x="423171" y="5326750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3794D-FD67-514B-B16D-FAB8EA4FFE38}"/>
              </a:ext>
            </a:extLst>
          </p:cNvPr>
          <p:cNvSpPr txBox="1"/>
          <p:nvPr/>
        </p:nvSpPr>
        <p:spPr>
          <a:xfrm>
            <a:off x="372864" y="5824680"/>
            <a:ext cx="845504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Dart</a:t>
            </a:r>
            <a:r>
              <a:rPr kumimoji="1" lang="zh-CN" altLang="en-US" dirty="0"/>
              <a:t>中所有类型都是对象，都继承自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类，上述类型的父类都是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， 在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中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类型也继承自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7885B-8AB1-494D-8ED7-F52163F2ED2B}"/>
              </a:ext>
            </a:extLst>
          </p:cNvPr>
          <p:cNvSpPr txBox="1"/>
          <p:nvPr/>
        </p:nvSpPr>
        <p:spPr>
          <a:xfrm>
            <a:off x="903110" y="5243684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核心概念</a:t>
            </a:r>
          </a:p>
        </p:txBody>
      </p:sp>
    </p:spTree>
    <p:extLst>
      <p:ext uri="{BB962C8B-B14F-4D97-AF65-F5344CB8AC3E}">
        <p14:creationId xmlns:p14="http://schemas.microsoft.com/office/powerpoint/2010/main" val="2054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B71154-81DC-954F-AAF0-BC56D3CE7B0E}"/>
              </a:ext>
            </a:extLst>
          </p:cNvPr>
          <p:cNvSpPr txBox="1"/>
          <p:nvPr/>
        </p:nvSpPr>
        <p:spPr>
          <a:xfrm>
            <a:off x="423172" y="290717"/>
            <a:ext cx="159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基本语法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A6780D-105A-9649-AF1F-833E6286639F}"/>
              </a:ext>
            </a:extLst>
          </p:cNvPr>
          <p:cNvSpPr/>
          <p:nvPr/>
        </p:nvSpPr>
        <p:spPr>
          <a:xfrm>
            <a:off x="301841" y="372862"/>
            <a:ext cx="71023" cy="310720"/>
          </a:xfrm>
          <a:prstGeom prst="rect">
            <a:avLst/>
          </a:prstGeom>
          <a:solidFill>
            <a:srgbClr val="019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A0162749-DF5F-7A45-8B45-87FEBA839563}"/>
              </a:ext>
            </a:extLst>
          </p:cNvPr>
          <p:cNvSpPr/>
          <p:nvPr/>
        </p:nvSpPr>
        <p:spPr>
          <a:xfrm>
            <a:off x="423172" y="1072444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03A80B-446C-4641-9FF7-24D7C90BE59B}"/>
              </a:ext>
            </a:extLst>
          </p:cNvPr>
          <p:cNvSpPr txBox="1"/>
          <p:nvPr/>
        </p:nvSpPr>
        <p:spPr>
          <a:xfrm>
            <a:off x="903113" y="98937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变量声明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0260BF-90E5-5F48-97FA-DD2A29DB9752}"/>
              </a:ext>
            </a:extLst>
          </p:cNvPr>
          <p:cNvSpPr txBox="1"/>
          <p:nvPr/>
        </p:nvSpPr>
        <p:spPr>
          <a:xfrm>
            <a:off x="423172" y="1501422"/>
            <a:ext cx="835958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/// </a:t>
            </a:r>
            <a:r>
              <a:rPr lang="zh-CN" altLang="en-US" dirty="0">
                <a:solidFill>
                  <a:schemeClr val="bg1"/>
                </a:solidFill>
              </a:rPr>
              <a:t>定义基本类型 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关键字进行类型定义时 ，定义并初始化时，后续赋值只能是相同类型。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///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" altLang="zh-CN" dirty="0">
                <a:solidFill>
                  <a:schemeClr val="bg1"/>
                </a:solidFill>
              </a:rPr>
              <a:t>var </a:t>
            </a:r>
            <a:r>
              <a:rPr lang="zh-CN" altLang="en-US" dirty="0">
                <a:solidFill>
                  <a:schemeClr val="bg1"/>
                </a:solidFill>
              </a:rPr>
              <a:t>定义，不初始化 ， 则后续可以任意类型赋值， 最终类型是</a:t>
            </a:r>
            <a:r>
              <a:rPr lang="en" altLang="zh-CN" dirty="0">
                <a:solidFill>
                  <a:schemeClr val="bg1"/>
                </a:solidFill>
              </a:rPr>
              <a:t>dynamic</a:t>
            </a:r>
            <a:r>
              <a:rPr lang="zh-CN" altLang="en-US" dirty="0">
                <a:solidFill>
                  <a:schemeClr val="bg1"/>
                </a:solidFill>
              </a:rPr>
              <a:t>类型，</a:t>
            </a:r>
            <a:r>
              <a:rPr lang="en-US" altLang="zh-CN" dirty="0">
                <a:solidFill>
                  <a:schemeClr val="bg1"/>
                </a:solidFill>
              </a:rPr>
              <a:t>dynamic</a:t>
            </a:r>
            <a:r>
              <a:rPr lang="zh-CN" altLang="en-US" dirty="0">
                <a:solidFill>
                  <a:schemeClr val="bg1"/>
                </a:solidFill>
              </a:rPr>
              <a:t>类型，不会检测成员，</a:t>
            </a:r>
            <a:r>
              <a:rPr lang="en-US" altLang="zh-CN" dirty="0">
                <a:solidFill>
                  <a:schemeClr val="bg1"/>
                </a:solidFill>
              </a:rPr>
              <a:t>Object</a:t>
            </a:r>
            <a:r>
              <a:rPr lang="zh-CN" altLang="en-US" dirty="0">
                <a:solidFill>
                  <a:schemeClr val="bg1"/>
                </a:solidFill>
              </a:rPr>
              <a:t>定义的变，会检测对象成员。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var variable = '12’;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//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 使用确定类型定义变量 ， </a:t>
            </a:r>
            <a:r>
              <a:rPr lang="en" altLang="zh-CN" dirty="0">
                <a:solidFill>
                  <a:schemeClr val="bg1"/>
                </a:solidFill>
              </a:rPr>
              <a:t>String </a:t>
            </a:r>
            <a:r>
              <a:rPr lang="zh-CN" altLang="en-US" dirty="0">
                <a:solidFill>
                  <a:schemeClr val="bg1"/>
                </a:solidFill>
              </a:rPr>
              <a:t>类型 ， 使用确定类型赋值必须是相同类型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String name = 'zeno';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燕尾形 8">
            <a:extLst>
              <a:ext uri="{FF2B5EF4-FFF2-40B4-BE49-F238E27FC236}">
                <a16:creationId xmlns:a16="http://schemas.microsoft.com/office/drawing/2014/main" id="{D3F49569-8C7B-E54D-BFBD-E24F8D35373D}"/>
              </a:ext>
            </a:extLst>
          </p:cNvPr>
          <p:cNvSpPr/>
          <p:nvPr/>
        </p:nvSpPr>
        <p:spPr>
          <a:xfrm>
            <a:off x="423172" y="4141094"/>
            <a:ext cx="479940" cy="2032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25B8DF-E0A8-9D4F-9A53-A599214200FE}"/>
              </a:ext>
            </a:extLst>
          </p:cNvPr>
          <p:cNvSpPr txBox="1"/>
          <p:nvPr/>
        </p:nvSpPr>
        <p:spPr>
          <a:xfrm>
            <a:off x="903113" y="405802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390EA"/>
                </a:solidFill>
              </a:rPr>
              <a:t>常量声明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DDBDBC-4D29-C042-B0FD-BE44AEE15FDF}"/>
              </a:ext>
            </a:extLst>
          </p:cNvPr>
          <p:cNvSpPr txBox="1"/>
          <p:nvPr/>
        </p:nvSpPr>
        <p:spPr>
          <a:xfrm>
            <a:off x="423172" y="4560708"/>
            <a:ext cx="835958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///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" altLang="zh-CN" dirty="0">
                <a:solidFill>
                  <a:schemeClr val="bg1"/>
                </a:solidFill>
              </a:rPr>
              <a:t>const </a:t>
            </a:r>
            <a:r>
              <a:rPr lang="zh-CN" altLang="en-US" dirty="0">
                <a:solidFill>
                  <a:schemeClr val="bg1"/>
                </a:solidFill>
              </a:rPr>
              <a:t>定义的常量是不可变的， 需要定义并赋值，常量定义的集合，都是只读的，特性会传递到子元素，在内存中会复用相同内容对象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const PI = 3.1454567; </a:t>
            </a:r>
          </a:p>
          <a:p>
            <a:br>
              <a:rPr lang="en" altLang="zh-C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///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" altLang="zh-CN" dirty="0">
                <a:solidFill>
                  <a:schemeClr val="bg1"/>
                </a:solidFill>
              </a:rPr>
              <a:t>final </a:t>
            </a:r>
            <a:r>
              <a:rPr lang="zh-CN" altLang="en-US" dirty="0">
                <a:solidFill>
                  <a:schemeClr val="bg1"/>
                </a:solidFill>
              </a:rPr>
              <a:t>定义的变量， 只能赋值一次，只作用在自身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final DE = 123231313;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A4DCA3-DF8C-AF4F-BE51-528B0968A17D}"/>
              </a:ext>
            </a:extLst>
          </p:cNvPr>
          <p:cNvSpPr txBox="1"/>
          <p:nvPr/>
        </p:nvSpPr>
        <p:spPr>
          <a:xfrm>
            <a:off x="423171" y="3600481"/>
            <a:ext cx="79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一切变量的初始化都是</a:t>
            </a:r>
            <a:r>
              <a:rPr kumimoji="1" lang="en-US" altLang="zh-CN" dirty="0">
                <a:solidFill>
                  <a:srgbClr val="FF0000"/>
                </a:solidFill>
              </a:rPr>
              <a:t>null,</a:t>
            </a:r>
            <a:r>
              <a:rPr kumimoji="1" lang="zh-CN" altLang="en-US" dirty="0">
                <a:solidFill>
                  <a:srgbClr val="FF0000"/>
                </a:solidFill>
              </a:rPr>
              <a:t>包括</a:t>
            </a:r>
            <a:r>
              <a:rPr kumimoji="1" lang="en-US" altLang="zh-CN" dirty="0">
                <a:solidFill>
                  <a:srgbClr val="FF0000"/>
                </a:solidFill>
              </a:rPr>
              <a:t>bool</a:t>
            </a:r>
            <a:r>
              <a:rPr kumimoji="1" lang="zh-CN" altLang="en-US" dirty="0">
                <a:solidFill>
                  <a:srgbClr val="FF0000"/>
                </a:solidFill>
              </a:rPr>
              <a:t>类型初始化也是</a:t>
            </a:r>
            <a:r>
              <a:rPr kumimoji="1" lang="en-US" altLang="zh-CN" dirty="0">
                <a:solidFill>
                  <a:srgbClr val="FF0000"/>
                </a:solidFill>
              </a:rPr>
              <a:t>null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0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1353</Words>
  <Application>Microsoft Macintosh PowerPoint</Application>
  <PresentationFormat>全屏显示(4:3)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zhuyongdev@hotmail.com</dc:creator>
  <cp:lastModifiedBy>zhuyongdev@hotmail.com</cp:lastModifiedBy>
  <cp:revision>187</cp:revision>
  <dcterms:created xsi:type="dcterms:W3CDTF">2019-02-28T02:52:35Z</dcterms:created>
  <dcterms:modified xsi:type="dcterms:W3CDTF">2019-03-05T08:53:34Z</dcterms:modified>
</cp:coreProperties>
</file>