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A2E8"/>
    <a:srgbClr val="70AD46"/>
    <a:srgbClr val="EF7D31"/>
    <a:srgbClr val="4572C4"/>
    <a:srgbClr val="F1F3F4"/>
    <a:srgbClr val="0190EA"/>
    <a:srgbClr val="01A2E8"/>
    <a:srgbClr val="63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/>
    <p:restoredTop sz="91667" autoAdjust="0"/>
  </p:normalViewPr>
  <p:slideViewPr>
    <p:cSldViewPr snapToGrid="0">
      <p:cViewPr varScale="1">
        <p:scale>
          <a:sx n="109" d="100"/>
          <a:sy n="109" d="100"/>
        </p:scale>
        <p:origin x="1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C1950-74E7-481B-ABC6-5212B4CF337C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9AD5B-8ADB-4430-919C-DBA2637D2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41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动脑学院友情提示：道路千万条，学习第一条，学习不动脑，亲人两行泪。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9AD5B-8ADB-4430-919C-DBA2637D2FD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47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Flutter: https://github.com/flutter/flutter</a:t>
            </a:r>
          </a:p>
          <a:p>
            <a:r>
              <a:rPr lang="en-US" altLang="zh-CN" dirty="0"/>
              <a:t>Desktop: https://github.com/google/flutter-desktop-embedding</a:t>
            </a:r>
          </a:p>
          <a:p>
            <a:r>
              <a:rPr lang="en-US" altLang="zh-CN" dirty="0"/>
              <a:t>WebSite: https://github.com/flutter/website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9AD5B-8ADB-4430-919C-DBA2637D2FD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333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github.com</a:t>
            </a:r>
            <a:r>
              <a:rPr kumimoji="1" lang="en" altLang="zh-CN"/>
              <a:t>/flutter/engine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9AD5B-8ADB-4430-919C-DBA2637D2FD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6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B0D9-186B-43D5-A7A1-C069EAB82B5C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E062-9339-42A0-82A4-5192F1F4A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8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B0D9-186B-43D5-A7A1-C069EAB82B5C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E062-9339-42A0-82A4-5192F1F4A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46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B0D9-186B-43D5-A7A1-C069EAB82B5C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E062-9339-42A0-82A4-5192F1F4A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14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B0D9-186B-43D5-A7A1-C069EAB82B5C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E062-9339-42A0-82A4-5192F1F4A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22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B0D9-186B-43D5-A7A1-C069EAB82B5C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E062-9339-42A0-82A4-5192F1F4A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21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B0D9-186B-43D5-A7A1-C069EAB82B5C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E062-9339-42A0-82A4-5192F1F4A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29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B0D9-186B-43D5-A7A1-C069EAB82B5C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E062-9339-42A0-82A4-5192F1F4A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42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B0D9-186B-43D5-A7A1-C069EAB82B5C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E062-9339-42A0-82A4-5192F1F4A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55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B0D9-186B-43D5-A7A1-C069EAB82B5C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E062-9339-42A0-82A4-5192F1F4A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64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B0D9-186B-43D5-A7A1-C069EAB82B5C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E062-9339-42A0-82A4-5192F1F4A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92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B0D9-186B-43D5-A7A1-C069EAB82B5C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E062-9339-42A0-82A4-5192F1F4A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93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EB0D9-186B-43D5-A7A1-C069EAB82B5C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2E062-9339-42A0-82A4-5192F1F4A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67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ejin.im/tag/Flutter" TargetMode="External"/><Relationship Id="rId7" Type="http://schemas.openxmlformats.org/officeDocument/2006/relationships/hyperlink" Target="https://www.youtube.com/watch?v=p_hGko5v4D8&amp;list=PL274L1n86T83ps4pzbc6cFSpW38jJSdEb" TargetMode="External"/><Relationship Id="rId2" Type="http://schemas.openxmlformats.org/officeDocument/2006/relationships/hyperlink" Target="https://flutterchina.clu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gmentfault.com/t/flutter" TargetMode="External"/><Relationship Id="rId5" Type="http://schemas.openxmlformats.org/officeDocument/2006/relationships/hyperlink" Target="https://www.zhihu.com/topic/20172123/hot" TargetMode="External"/><Relationship Id="rId4" Type="http://schemas.openxmlformats.org/officeDocument/2006/relationships/hyperlink" Target="https://www.yuque.com/xytech/flutte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china.club/" TargetMode="External"/><Relationship Id="rId7" Type="http://schemas.openxmlformats.org/officeDocument/2006/relationships/hyperlink" Target="https://github.com/flutter/flutter" TargetMode="External"/><Relationship Id="rId2" Type="http://schemas.openxmlformats.org/officeDocument/2006/relationships/hyperlink" Target="https://flutter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rage.googleapis.com/flutter_infra/releases/stable/linux/flutter_linux_v1.2.1-stable.tar.xz" TargetMode="External"/><Relationship Id="rId5" Type="http://schemas.openxmlformats.org/officeDocument/2006/relationships/hyperlink" Target="https://storage.googleapis.com/flutter_infra/releases/stable/macos/flutter_macos_v1.2.1-stable.zip" TargetMode="External"/><Relationship Id="rId4" Type="http://schemas.openxmlformats.org/officeDocument/2006/relationships/hyperlink" Target="https://storage.googleapis.com/flutter_infra/releases/stable/windows/flutter_windows_v1.2.1-stable.zi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1FD9A67-A116-4161-96EE-94B1533F1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129"/>
            <a:ext cx="9144000" cy="53108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A30D2E-3BFA-4863-A508-73C937B15019}"/>
              </a:ext>
            </a:extLst>
          </p:cNvPr>
          <p:cNvSpPr txBox="1"/>
          <p:nvPr/>
        </p:nvSpPr>
        <p:spPr>
          <a:xfrm>
            <a:off x="3127157" y="308329"/>
            <a:ext cx="2889683" cy="769441"/>
          </a:xfrm>
          <a:prstGeom prst="rect">
            <a:avLst/>
          </a:prstGeom>
          <a:noFill/>
          <a:ln w="28575">
            <a:solidFill>
              <a:srgbClr val="02A2E8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01A2E8"/>
                </a:solidFill>
              </a:rPr>
              <a:t>Flutter</a:t>
            </a:r>
            <a:r>
              <a:rPr lang="zh-CN" altLang="en-US" sz="4400" dirty="0">
                <a:solidFill>
                  <a:srgbClr val="01A2E8"/>
                </a:solidFill>
              </a:rPr>
              <a:t>初探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E6D369-568C-45CF-8A3C-7C549CFCC3DD}"/>
              </a:ext>
            </a:extLst>
          </p:cNvPr>
          <p:cNvSpPr txBox="1"/>
          <p:nvPr/>
        </p:nvSpPr>
        <p:spPr>
          <a:xfrm>
            <a:off x="4516284" y="1284068"/>
            <a:ext cx="1617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主讲：</a:t>
            </a:r>
            <a:r>
              <a:rPr lang="en-US" altLang="zh-CN" sz="1600" dirty="0"/>
              <a:t>Zeno</a:t>
            </a:r>
            <a:r>
              <a:rPr lang="zh-CN" altLang="en-US" sz="1600" dirty="0"/>
              <a:t>老师 </a:t>
            </a:r>
            <a:r>
              <a:rPr lang="en-US" altLang="zh-CN" sz="1600" dirty="0"/>
              <a:t>QQ:470672179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60480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67C890-3DCB-CA40-9378-BBF8642EB238}"/>
              </a:ext>
            </a:extLst>
          </p:cNvPr>
          <p:cNvSpPr/>
          <p:nvPr/>
        </p:nvSpPr>
        <p:spPr>
          <a:xfrm>
            <a:off x="301841" y="372862"/>
            <a:ext cx="71023" cy="310720"/>
          </a:xfrm>
          <a:prstGeom prst="rect">
            <a:avLst/>
          </a:prstGeom>
          <a:solidFill>
            <a:srgbClr val="019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25DE1A-54D0-1C4C-8AD2-2144EC441C48}"/>
              </a:ext>
            </a:extLst>
          </p:cNvPr>
          <p:cNvSpPr txBox="1"/>
          <p:nvPr/>
        </p:nvSpPr>
        <p:spPr>
          <a:xfrm>
            <a:off x="435004" y="346228"/>
            <a:ext cx="333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</a:t>
            </a:r>
            <a:r>
              <a:rPr lang="en-US" altLang="zh-CN" dirty="0"/>
              <a:t>Flutter</a:t>
            </a:r>
            <a:r>
              <a:rPr lang="zh-CN" altLang="en-US" dirty="0"/>
              <a:t>项目及认识项目结构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04F0CB-1D78-CB4E-A345-B4D8CC74585B}"/>
              </a:ext>
            </a:extLst>
          </p:cNvPr>
          <p:cNvSpPr txBox="1"/>
          <p:nvPr/>
        </p:nvSpPr>
        <p:spPr>
          <a:xfrm>
            <a:off x="435004" y="1453662"/>
            <a:ext cx="824007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&gt;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flutter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create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-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-org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com.dongnaoedu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–i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swift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–a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kotlin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flutter_demo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72CE42-8808-4E4A-9FAC-57048B947720}"/>
              </a:ext>
            </a:extLst>
          </p:cNvPr>
          <p:cNvSpPr txBox="1"/>
          <p:nvPr/>
        </p:nvSpPr>
        <p:spPr>
          <a:xfrm>
            <a:off x="372864" y="899945"/>
            <a:ext cx="490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配置</a:t>
            </a:r>
            <a:r>
              <a:rPr kumimoji="1" lang="en-US" altLang="zh-CN" dirty="0"/>
              <a:t>flutter</a:t>
            </a:r>
            <a:r>
              <a:rPr kumimoji="1" lang="zh-CN" altLang="en-US" dirty="0"/>
              <a:t>环境之后可以使用命令行创建项目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9316866-6FE6-7143-B5F3-F1E8579E1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4" y="2394482"/>
            <a:ext cx="38100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2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15A69E-F4CE-F64D-B3BE-E3C427108F4F}"/>
              </a:ext>
            </a:extLst>
          </p:cNvPr>
          <p:cNvSpPr/>
          <p:nvPr/>
        </p:nvSpPr>
        <p:spPr>
          <a:xfrm>
            <a:off x="301841" y="372862"/>
            <a:ext cx="71023" cy="310720"/>
          </a:xfrm>
          <a:prstGeom prst="rect">
            <a:avLst/>
          </a:prstGeom>
          <a:solidFill>
            <a:srgbClr val="019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2F9ACB-F29F-7649-AFAE-922AC049EA2F}"/>
              </a:ext>
            </a:extLst>
          </p:cNvPr>
          <p:cNvSpPr txBox="1"/>
          <p:nvPr/>
        </p:nvSpPr>
        <p:spPr>
          <a:xfrm>
            <a:off x="435004" y="346228"/>
            <a:ext cx="333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Flutter</a:t>
            </a:r>
            <a:r>
              <a:rPr lang="zh-CN" altLang="en-US" dirty="0"/>
              <a:t>初体验 </a:t>
            </a:r>
            <a:r>
              <a:rPr lang="en-US" altLang="zh-CN" dirty="0"/>
              <a:t>---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login</a:t>
            </a:r>
            <a:r>
              <a:rPr lang="zh-CN" altLang="en-US" dirty="0"/>
              <a:t> </a:t>
            </a:r>
            <a:r>
              <a:rPr lang="en-US" altLang="zh-CN" dirty="0"/>
              <a:t>ui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C79236-CF1F-8A4A-8BF2-FCAAE8A69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565" y="808892"/>
            <a:ext cx="2918082" cy="59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4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CA0EB97-5905-1B4C-9C17-84C87DE0CF5E}"/>
              </a:ext>
            </a:extLst>
          </p:cNvPr>
          <p:cNvSpPr/>
          <p:nvPr/>
        </p:nvSpPr>
        <p:spPr>
          <a:xfrm>
            <a:off x="301841" y="372862"/>
            <a:ext cx="71023" cy="310720"/>
          </a:xfrm>
          <a:prstGeom prst="rect">
            <a:avLst/>
          </a:prstGeom>
          <a:solidFill>
            <a:srgbClr val="019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34A65B-C04C-0C48-8F81-674762919A62}"/>
              </a:ext>
            </a:extLst>
          </p:cNvPr>
          <p:cNvSpPr txBox="1"/>
          <p:nvPr/>
        </p:nvSpPr>
        <p:spPr>
          <a:xfrm>
            <a:off x="435004" y="346228"/>
            <a:ext cx="333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Flutter</a:t>
            </a:r>
            <a:r>
              <a:rPr lang="zh-CN" altLang="en-US" dirty="0"/>
              <a:t>学习资料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7CD0FE7-1F69-3640-A235-E9B08B3FBB51}"/>
              </a:ext>
            </a:extLst>
          </p:cNvPr>
          <p:cNvSpPr txBox="1"/>
          <p:nvPr/>
        </p:nvSpPr>
        <p:spPr>
          <a:xfrm>
            <a:off x="301841" y="1087288"/>
            <a:ext cx="841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hlinkClick r:id="rId2"/>
              </a:rPr>
              <a:t>https://flutterchina.club/</a:t>
            </a:r>
            <a:r>
              <a:rPr kumimoji="1" lang="zh-CN" altLang="en-US" dirty="0"/>
              <a:t>   </a:t>
            </a:r>
            <a:r>
              <a:rPr kumimoji="1" lang="en-US" altLang="zh-CN" dirty="0"/>
              <a:t>flutter</a:t>
            </a:r>
            <a:r>
              <a:rPr kumimoji="1" lang="zh-CN" altLang="en-US" dirty="0"/>
              <a:t>中文网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F42FAD-E2B4-4A43-BE5B-AD01627A0E17}"/>
              </a:ext>
            </a:extLst>
          </p:cNvPr>
          <p:cNvSpPr txBox="1"/>
          <p:nvPr/>
        </p:nvSpPr>
        <p:spPr>
          <a:xfrm>
            <a:off x="301841" y="1603104"/>
            <a:ext cx="731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hlinkClick r:id="rId3"/>
              </a:rPr>
              <a:t>https://juejin.im/tag/Flutter</a:t>
            </a:r>
            <a:r>
              <a:rPr kumimoji="1" lang="zh-CN" altLang="en-US" dirty="0">
                <a:hlinkClick r:id="rId3"/>
              </a:rPr>
              <a:t> </a:t>
            </a:r>
            <a:r>
              <a:rPr kumimoji="1" lang="zh-CN" altLang="en-US" dirty="0"/>
              <a:t> 掘金</a:t>
            </a:r>
            <a:r>
              <a:rPr kumimoji="1" lang="en-US" altLang="zh-CN" dirty="0"/>
              <a:t>Flutter</a:t>
            </a:r>
            <a:r>
              <a:rPr kumimoji="1" lang="zh-CN" altLang="en-US" dirty="0"/>
              <a:t>专栏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C62E93-881B-214D-9048-BDA3785E3831}"/>
              </a:ext>
            </a:extLst>
          </p:cNvPr>
          <p:cNvSpPr txBox="1"/>
          <p:nvPr/>
        </p:nvSpPr>
        <p:spPr>
          <a:xfrm>
            <a:off x="301841" y="2157731"/>
            <a:ext cx="603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hlinkClick r:id="rId4"/>
              </a:rPr>
              <a:t>https://www.yuque.com/xytech/flutter/</a:t>
            </a:r>
            <a:r>
              <a:rPr kumimoji="1" lang="zh-CN" altLang="en-US" dirty="0"/>
              <a:t>   咸鱼技术团队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676E3E-9DD9-C443-BCEF-04C36591A621}"/>
              </a:ext>
            </a:extLst>
          </p:cNvPr>
          <p:cNvSpPr txBox="1"/>
          <p:nvPr/>
        </p:nvSpPr>
        <p:spPr>
          <a:xfrm>
            <a:off x="346744" y="2808019"/>
            <a:ext cx="633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hlinkClick r:id="rId5"/>
              </a:rPr>
              <a:t>https://www.zhihu.com/topic/20172123/hot</a:t>
            </a:r>
            <a:r>
              <a:rPr kumimoji="1" lang="zh-CN" altLang="en-US" dirty="0"/>
              <a:t>   知乎</a:t>
            </a:r>
            <a:r>
              <a:rPr kumimoji="1" lang="en-US" altLang="zh-CN" dirty="0"/>
              <a:t>Flutter</a:t>
            </a:r>
            <a:r>
              <a:rPr kumimoji="1" lang="zh-CN" altLang="en-US" dirty="0"/>
              <a:t>问答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9C15AC-BE36-A64E-9665-2F3A5F177C88}"/>
              </a:ext>
            </a:extLst>
          </p:cNvPr>
          <p:cNvSpPr txBox="1"/>
          <p:nvPr/>
        </p:nvSpPr>
        <p:spPr>
          <a:xfrm>
            <a:off x="367455" y="3458307"/>
            <a:ext cx="828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hlinkClick r:id="rId6"/>
              </a:rPr>
              <a:t>https://segmentfault.com/t/flutter</a:t>
            </a:r>
            <a:r>
              <a:rPr kumimoji="1" lang="zh-CN" altLang="en-US" dirty="0"/>
              <a:t>  </a:t>
            </a:r>
            <a:r>
              <a:rPr kumimoji="1" lang="en" altLang="zh-CN" dirty="0"/>
              <a:t>segmentfault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flutter</a:t>
            </a:r>
            <a:r>
              <a:rPr kumimoji="1" lang="zh-CN" altLang="en-US" dirty="0"/>
              <a:t>问答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741B79-D522-C248-AFB6-48078C3A20A8}"/>
              </a:ext>
            </a:extLst>
          </p:cNvPr>
          <p:cNvSpPr txBox="1"/>
          <p:nvPr/>
        </p:nvSpPr>
        <p:spPr>
          <a:xfrm>
            <a:off x="346744" y="3974123"/>
            <a:ext cx="670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hlinkClick r:id="rId7"/>
              </a:rPr>
              <a:t>https://www.youtube.com/watch?v=p_hGko5v4D8&amp;list=PL274L1n86T83ps4pzbc6cFSpW38jJSdEb</a:t>
            </a:r>
            <a:r>
              <a:rPr lang="zh-CN" altLang="en-US" dirty="0"/>
              <a:t>    </a:t>
            </a:r>
            <a:r>
              <a:rPr lang="en-US" altLang="zh-CN" dirty="0"/>
              <a:t>dart</a:t>
            </a:r>
            <a:r>
              <a:rPr lang="zh-CN" altLang="en-US" dirty="0"/>
              <a:t>基础视频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55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71178AC-DF7A-45B9-8449-93DF4FB80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38" y="1618932"/>
            <a:ext cx="8609524" cy="2980952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7DDA5ECD-1050-4426-81CE-363D7508AB8E}"/>
              </a:ext>
            </a:extLst>
          </p:cNvPr>
          <p:cNvSpPr/>
          <p:nvPr/>
        </p:nvSpPr>
        <p:spPr>
          <a:xfrm>
            <a:off x="781235" y="3710870"/>
            <a:ext cx="2823099" cy="381740"/>
          </a:xfrm>
          <a:prstGeom prst="roundRect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2836A7-5487-48AC-AE50-565B7D8EBE88}"/>
              </a:ext>
            </a:extLst>
          </p:cNvPr>
          <p:cNvSpPr txBox="1"/>
          <p:nvPr/>
        </p:nvSpPr>
        <p:spPr>
          <a:xfrm>
            <a:off x="811853" y="3710870"/>
            <a:ext cx="1931347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Flutter</a:t>
            </a:r>
            <a:r>
              <a:rPr lang="zh-CN" altLang="en-US" dirty="0"/>
              <a:t>是什么？</a:t>
            </a:r>
          </a:p>
        </p:txBody>
      </p:sp>
    </p:spTree>
    <p:extLst>
      <p:ext uri="{BB962C8B-B14F-4D97-AF65-F5344CB8AC3E}">
        <p14:creationId xmlns:p14="http://schemas.microsoft.com/office/powerpoint/2010/main" val="6209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A0B6331-DD94-40BC-B042-3B79131D7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50602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6479DFF-8E8D-4E8B-A7E9-C8F508D66831}"/>
              </a:ext>
            </a:extLst>
          </p:cNvPr>
          <p:cNvSpPr txBox="1"/>
          <p:nvPr/>
        </p:nvSpPr>
        <p:spPr>
          <a:xfrm>
            <a:off x="186430" y="1526901"/>
            <a:ext cx="31604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Flutter</a:t>
            </a:r>
            <a:r>
              <a:rPr lang="zh-CN" altLang="en-US" sz="1600" dirty="0"/>
              <a:t>是谷歌开发的移动</a:t>
            </a:r>
            <a:r>
              <a:rPr lang="en-US" altLang="zh-CN" sz="1600" dirty="0"/>
              <a:t>UI</a:t>
            </a:r>
            <a:r>
              <a:rPr lang="zh-CN" altLang="en-US" sz="1600" dirty="0"/>
              <a:t>框架，可以快速在</a:t>
            </a:r>
            <a:r>
              <a:rPr lang="en-US" altLang="zh-CN" sz="1600" dirty="0"/>
              <a:t>iOS</a:t>
            </a:r>
            <a:r>
              <a:rPr lang="zh-CN" altLang="en-US" sz="1600" dirty="0"/>
              <a:t>和</a:t>
            </a:r>
            <a:r>
              <a:rPr lang="en-US" altLang="zh-CN" sz="1600" dirty="0"/>
              <a:t>Android</a:t>
            </a:r>
            <a:r>
              <a:rPr lang="zh-CN" altLang="en-US" sz="1600" dirty="0"/>
              <a:t>上构建高质量的原生用户界面。 </a:t>
            </a:r>
            <a:r>
              <a:rPr lang="en-US" altLang="zh-CN" sz="1600" dirty="0"/>
              <a:t>Flutter</a:t>
            </a:r>
            <a:r>
              <a:rPr lang="zh-CN" altLang="en-US" sz="1600" dirty="0"/>
              <a:t>可以与现有的代码一起工作，并且</a:t>
            </a:r>
            <a:r>
              <a:rPr lang="en-US" altLang="zh-CN" sz="1600" dirty="0"/>
              <a:t>Flutter</a:t>
            </a:r>
            <a:r>
              <a:rPr lang="zh-CN" altLang="en-US" sz="1600" dirty="0"/>
              <a:t>是完全免费、开源的。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FEEE1EB-4F7D-4D75-B669-31D460162145}"/>
              </a:ext>
            </a:extLst>
          </p:cNvPr>
          <p:cNvSpPr/>
          <p:nvPr/>
        </p:nvSpPr>
        <p:spPr>
          <a:xfrm>
            <a:off x="585925" y="5504097"/>
            <a:ext cx="1083076" cy="1083076"/>
          </a:xfrm>
          <a:prstGeom prst="ellipse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9C02D87-46C9-4EAF-88A0-7873C0A56687}"/>
              </a:ext>
            </a:extLst>
          </p:cNvPr>
          <p:cNvSpPr/>
          <p:nvPr/>
        </p:nvSpPr>
        <p:spPr>
          <a:xfrm>
            <a:off x="2805344" y="5504097"/>
            <a:ext cx="1083076" cy="108307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UI</a:t>
            </a:r>
            <a:endParaRPr lang="zh-CN" altLang="en-US" sz="12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79B0F19-44F2-4C97-BE91-D49C9A85C306}"/>
              </a:ext>
            </a:extLst>
          </p:cNvPr>
          <p:cNvSpPr/>
          <p:nvPr/>
        </p:nvSpPr>
        <p:spPr>
          <a:xfrm>
            <a:off x="5024763" y="5504097"/>
            <a:ext cx="1083076" cy="1083076"/>
          </a:xfrm>
          <a:prstGeom prst="ellipse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Native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C7FC69D-E8F9-4150-9515-695626F8EC7B}"/>
              </a:ext>
            </a:extLst>
          </p:cNvPr>
          <p:cNvSpPr txBox="1"/>
          <p:nvPr/>
        </p:nvSpPr>
        <p:spPr>
          <a:xfrm>
            <a:off x="781235" y="5630136"/>
            <a:ext cx="1083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Fast Dev</a:t>
            </a:r>
          </a:p>
        </p:txBody>
      </p:sp>
    </p:spTree>
    <p:extLst>
      <p:ext uri="{BB962C8B-B14F-4D97-AF65-F5344CB8AC3E}">
        <p14:creationId xmlns:p14="http://schemas.microsoft.com/office/powerpoint/2010/main" val="139655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3105380-257E-42B4-872F-474ADD3BA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79" y="1533618"/>
            <a:ext cx="6096000" cy="4572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E13A525-B664-485A-B7EA-46A6A46DABF3}"/>
              </a:ext>
            </a:extLst>
          </p:cNvPr>
          <p:cNvSpPr txBox="1"/>
          <p:nvPr/>
        </p:nvSpPr>
        <p:spPr>
          <a:xfrm>
            <a:off x="423171" y="290717"/>
            <a:ext cx="336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Flutter</a:t>
            </a:r>
            <a:r>
              <a:rPr lang="zh-CN" altLang="en-US" sz="2400" dirty="0"/>
              <a:t>不止于移动平台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326554-458D-427E-843B-BB11830D20FD}"/>
              </a:ext>
            </a:extLst>
          </p:cNvPr>
          <p:cNvSpPr/>
          <p:nvPr/>
        </p:nvSpPr>
        <p:spPr>
          <a:xfrm>
            <a:off x="301841" y="372862"/>
            <a:ext cx="71023" cy="310720"/>
          </a:xfrm>
          <a:prstGeom prst="rect">
            <a:avLst/>
          </a:prstGeom>
          <a:solidFill>
            <a:srgbClr val="019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95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261D18-B53B-4D08-B419-18641E00E1D9}"/>
              </a:ext>
            </a:extLst>
          </p:cNvPr>
          <p:cNvSpPr/>
          <p:nvPr/>
        </p:nvSpPr>
        <p:spPr>
          <a:xfrm>
            <a:off x="301841" y="372862"/>
            <a:ext cx="71023" cy="310720"/>
          </a:xfrm>
          <a:prstGeom prst="rect">
            <a:avLst/>
          </a:prstGeom>
          <a:solidFill>
            <a:srgbClr val="019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4B1652-F1B0-4466-AE54-556A2CE0571C}"/>
              </a:ext>
            </a:extLst>
          </p:cNvPr>
          <p:cNvSpPr txBox="1"/>
          <p:nvPr/>
        </p:nvSpPr>
        <p:spPr>
          <a:xfrm>
            <a:off x="435004" y="346228"/>
            <a:ext cx="260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现有跨平台解决方案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FDE1100-6EE0-4138-8939-F945F65F7BC6}"/>
              </a:ext>
            </a:extLst>
          </p:cNvPr>
          <p:cNvSpPr/>
          <p:nvPr/>
        </p:nvSpPr>
        <p:spPr>
          <a:xfrm>
            <a:off x="624397" y="1384916"/>
            <a:ext cx="2015231" cy="386178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FF05F6B-C98D-40BB-A0AD-23CD1DD2D991}"/>
              </a:ext>
            </a:extLst>
          </p:cNvPr>
          <p:cNvSpPr/>
          <p:nvPr/>
        </p:nvSpPr>
        <p:spPr>
          <a:xfrm>
            <a:off x="3564384" y="1384916"/>
            <a:ext cx="2015231" cy="386178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66152AB-C870-4193-800B-1E23E304C84A}"/>
              </a:ext>
            </a:extLst>
          </p:cNvPr>
          <p:cNvSpPr/>
          <p:nvPr/>
        </p:nvSpPr>
        <p:spPr>
          <a:xfrm>
            <a:off x="6504372" y="1384916"/>
            <a:ext cx="2015231" cy="386178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44B77F-F2CE-48E7-8E10-79052665B786}"/>
              </a:ext>
            </a:extLst>
          </p:cNvPr>
          <p:cNvSpPr txBox="1"/>
          <p:nvPr/>
        </p:nvSpPr>
        <p:spPr>
          <a:xfrm>
            <a:off x="921798" y="874450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Web/Hybrid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4CCD78-58E3-4EBF-B352-CD7FEF261DE0}"/>
              </a:ext>
            </a:extLst>
          </p:cNvPr>
          <p:cNvSpPr txBox="1"/>
          <p:nvPr/>
        </p:nvSpPr>
        <p:spPr>
          <a:xfrm>
            <a:off x="4123676" y="870011"/>
            <a:ext cx="89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JSCore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7D307F8-093F-49B4-BF52-353D618C1003}"/>
              </a:ext>
            </a:extLst>
          </p:cNvPr>
          <p:cNvSpPr txBox="1"/>
          <p:nvPr/>
        </p:nvSpPr>
        <p:spPr>
          <a:xfrm>
            <a:off x="7063664" y="861133"/>
            <a:ext cx="89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Native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B8862A1-E0C0-490D-8B56-904603DEBC45}"/>
              </a:ext>
            </a:extLst>
          </p:cNvPr>
          <p:cNvSpPr txBox="1"/>
          <p:nvPr/>
        </p:nvSpPr>
        <p:spPr>
          <a:xfrm>
            <a:off x="772358" y="1615736"/>
            <a:ext cx="176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也被称为 </a:t>
            </a:r>
            <a:r>
              <a:rPr lang="en-US" altLang="zh-CN" sz="1200" dirty="0">
                <a:solidFill>
                  <a:schemeClr val="bg1"/>
                </a:solidFill>
              </a:rPr>
              <a:t>Hybrid </a:t>
            </a:r>
            <a:r>
              <a:rPr lang="zh-CN" altLang="en-US" sz="1200" dirty="0">
                <a:solidFill>
                  <a:schemeClr val="bg1"/>
                </a:solidFill>
              </a:rPr>
              <a:t>技术，它基于 </a:t>
            </a:r>
            <a:r>
              <a:rPr lang="en-US" altLang="zh-CN" sz="1200" dirty="0">
                <a:solidFill>
                  <a:schemeClr val="bg1"/>
                </a:solidFill>
              </a:rPr>
              <a:t>Web </a:t>
            </a:r>
            <a:r>
              <a:rPr lang="zh-CN" altLang="en-US" sz="1200" dirty="0">
                <a:solidFill>
                  <a:schemeClr val="bg1"/>
                </a:solidFill>
              </a:rPr>
              <a:t>相关技术来实现界面及功能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AED1A77-0310-4B3D-98D2-3F2ABEE45853}"/>
              </a:ext>
            </a:extLst>
          </p:cNvPr>
          <p:cNvSpPr txBox="1"/>
          <p:nvPr/>
        </p:nvSpPr>
        <p:spPr>
          <a:xfrm>
            <a:off x="772358" y="2592869"/>
            <a:ext cx="12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代表框架：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21877A-0F42-4F98-BA4B-89B7AD86B5E5}"/>
              </a:ext>
            </a:extLst>
          </p:cNvPr>
          <p:cNvSpPr txBox="1"/>
          <p:nvPr/>
        </p:nvSpPr>
        <p:spPr>
          <a:xfrm>
            <a:off x="1063840" y="3072557"/>
            <a:ext cx="1136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phonegap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089EC6-B381-46A3-B5D0-3C2C6F0400D4}"/>
              </a:ext>
            </a:extLst>
          </p:cNvPr>
          <p:cNvSpPr txBox="1"/>
          <p:nvPr/>
        </p:nvSpPr>
        <p:spPr>
          <a:xfrm>
            <a:off x="1063840" y="3515557"/>
            <a:ext cx="843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cordova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87C5859-9E98-498C-99DA-89FE0B2CDF03}"/>
              </a:ext>
            </a:extLst>
          </p:cNvPr>
          <p:cNvSpPr txBox="1"/>
          <p:nvPr/>
        </p:nvSpPr>
        <p:spPr>
          <a:xfrm>
            <a:off x="3688669" y="1611297"/>
            <a:ext cx="1766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通过虚拟</a:t>
            </a:r>
            <a:r>
              <a:rPr lang="en-US" altLang="zh-CN" sz="1400" dirty="0">
                <a:solidFill>
                  <a:schemeClr val="bg1"/>
                </a:solidFill>
              </a:rPr>
              <a:t>Dom</a:t>
            </a:r>
            <a:r>
              <a:rPr lang="zh-CN" altLang="en-US" sz="1400" dirty="0">
                <a:solidFill>
                  <a:schemeClr val="bg1"/>
                </a:solidFill>
              </a:rPr>
              <a:t>树来构建</a:t>
            </a:r>
            <a:r>
              <a:rPr lang="en-US" altLang="zh-CN" sz="1400" dirty="0">
                <a:solidFill>
                  <a:schemeClr val="bg1"/>
                </a:solidFill>
              </a:rPr>
              <a:t>UI</a:t>
            </a:r>
            <a:r>
              <a:rPr lang="zh-CN" altLang="en-US" sz="1400" dirty="0">
                <a:solidFill>
                  <a:schemeClr val="bg1"/>
                </a:solidFill>
              </a:rPr>
              <a:t>，映射成原生</a:t>
            </a:r>
            <a:r>
              <a:rPr lang="en-US" altLang="zh-CN" sz="1400" dirty="0">
                <a:solidFill>
                  <a:schemeClr val="bg1"/>
                </a:solidFill>
              </a:rPr>
              <a:t>UI</a:t>
            </a:r>
            <a:r>
              <a:rPr lang="zh-CN" altLang="en-US" sz="1400" dirty="0">
                <a:solidFill>
                  <a:schemeClr val="bg1"/>
                </a:solidFill>
              </a:rPr>
              <a:t>组件，通过</a:t>
            </a:r>
            <a:r>
              <a:rPr lang="en-US" altLang="zh-CN" sz="1400" dirty="0">
                <a:solidFill>
                  <a:schemeClr val="bg1"/>
                </a:solidFill>
              </a:rPr>
              <a:t>JSCore</a:t>
            </a:r>
            <a:r>
              <a:rPr lang="zh-CN" altLang="en-US" sz="1400" dirty="0">
                <a:solidFill>
                  <a:schemeClr val="bg1"/>
                </a:solidFill>
              </a:rPr>
              <a:t>桥接调用原生服务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91345BD-F168-4A58-9AD1-918A783113BD}"/>
              </a:ext>
            </a:extLst>
          </p:cNvPr>
          <p:cNvSpPr txBox="1"/>
          <p:nvPr/>
        </p:nvSpPr>
        <p:spPr>
          <a:xfrm>
            <a:off x="3669433" y="2761827"/>
            <a:ext cx="12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代表框架：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5E5F18-CD96-44AD-BCDD-C2F9440CC6D8}"/>
              </a:ext>
            </a:extLst>
          </p:cNvPr>
          <p:cNvSpPr txBox="1"/>
          <p:nvPr/>
        </p:nvSpPr>
        <p:spPr>
          <a:xfrm>
            <a:off x="3968316" y="3241834"/>
            <a:ext cx="12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ReactNative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4707210-0533-4DF0-97F8-8C7DFD6A4CD8}"/>
              </a:ext>
            </a:extLst>
          </p:cNvPr>
          <p:cNvSpPr txBox="1"/>
          <p:nvPr/>
        </p:nvSpPr>
        <p:spPr>
          <a:xfrm>
            <a:off x="4006781" y="3684834"/>
            <a:ext cx="1114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Weex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65D88BD-1291-41BB-A656-DAC94152D111}"/>
              </a:ext>
            </a:extLst>
          </p:cNvPr>
          <p:cNvSpPr txBox="1"/>
          <p:nvPr/>
        </p:nvSpPr>
        <p:spPr>
          <a:xfrm>
            <a:off x="6702641" y="1611297"/>
            <a:ext cx="1669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将某个语言编译为二进制文件，生成动态库或打包成 </a:t>
            </a:r>
            <a:r>
              <a:rPr lang="en-US" altLang="zh-CN" sz="1400" dirty="0">
                <a:solidFill>
                  <a:schemeClr val="bg1"/>
                </a:solidFill>
              </a:rPr>
              <a:t>apk/ipa/xap </a:t>
            </a:r>
            <a:r>
              <a:rPr lang="zh-CN" altLang="en-US" sz="1400" dirty="0">
                <a:solidFill>
                  <a:schemeClr val="bg1"/>
                </a:solidFill>
              </a:rPr>
              <a:t>文件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F4D42B7-A790-4740-B589-E37A0DEE7644}"/>
              </a:ext>
            </a:extLst>
          </p:cNvPr>
          <p:cNvSpPr txBox="1"/>
          <p:nvPr/>
        </p:nvSpPr>
        <p:spPr>
          <a:xfrm>
            <a:off x="6649375" y="2719855"/>
            <a:ext cx="12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代表框架：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6CBF174-4C73-4B1E-B703-9461BADE2D21}"/>
              </a:ext>
            </a:extLst>
          </p:cNvPr>
          <p:cNvSpPr txBox="1"/>
          <p:nvPr/>
        </p:nvSpPr>
        <p:spPr>
          <a:xfrm>
            <a:off x="7100655" y="3186028"/>
            <a:ext cx="822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Flutter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13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09A51F-C48B-44E3-BE39-25E4DE692600}"/>
              </a:ext>
            </a:extLst>
          </p:cNvPr>
          <p:cNvSpPr/>
          <p:nvPr/>
        </p:nvSpPr>
        <p:spPr>
          <a:xfrm>
            <a:off x="301841" y="372862"/>
            <a:ext cx="71023" cy="310720"/>
          </a:xfrm>
          <a:prstGeom prst="rect">
            <a:avLst/>
          </a:prstGeom>
          <a:solidFill>
            <a:srgbClr val="019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E2525-6EEC-4724-A21B-A5A38A224734}"/>
              </a:ext>
            </a:extLst>
          </p:cNvPr>
          <p:cNvSpPr txBox="1"/>
          <p:nvPr/>
        </p:nvSpPr>
        <p:spPr>
          <a:xfrm>
            <a:off x="435004" y="346228"/>
            <a:ext cx="200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为什么选择</a:t>
            </a:r>
            <a:r>
              <a:rPr lang="en-US" altLang="zh-CN" dirty="0"/>
              <a:t>Flutter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A0FC9-8DAC-4254-AE1F-549156CDAFA6}"/>
              </a:ext>
            </a:extLst>
          </p:cNvPr>
          <p:cNvSpPr/>
          <p:nvPr/>
        </p:nvSpPr>
        <p:spPr>
          <a:xfrm>
            <a:off x="594804" y="1305017"/>
            <a:ext cx="1349406" cy="656948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3"/>
                </a:solidFill>
              </a:rPr>
              <a:t>Web/Hybrid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182528-2F4E-4FBE-8B49-54D63B5D5419}"/>
              </a:ext>
            </a:extLst>
          </p:cNvPr>
          <p:cNvSpPr/>
          <p:nvPr/>
        </p:nvSpPr>
        <p:spPr>
          <a:xfrm>
            <a:off x="594804" y="2551422"/>
            <a:ext cx="1349406" cy="65694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RN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4A6557-4FF3-49B5-9E89-20F585B6BD8F}"/>
              </a:ext>
            </a:extLst>
          </p:cNvPr>
          <p:cNvSpPr/>
          <p:nvPr/>
        </p:nvSpPr>
        <p:spPr>
          <a:xfrm>
            <a:off x="594804" y="3797827"/>
            <a:ext cx="1349406" cy="65694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accent6"/>
                </a:solidFill>
              </a:rPr>
              <a:t>Flutter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E28D14-88E9-42FA-916B-CA7478D2BC51}"/>
              </a:ext>
            </a:extLst>
          </p:cNvPr>
          <p:cNvSpPr txBox="1"/>
          <p:nvPr/>
        </p:nvSpPr>
        <p:spPr>
          <a:xfrm>
            <a:off x="2982897" y="1448825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UI</a:t>
            </a:r>
            <a:r>
              <a:rPr lang="zh-CN" altLang="en-US" dirty="0"/>
              <a:t>性能差，功能性</a:t>
            </a:r>
            <a:r>
              <a:rPr lang="en-US" altLang="zh-CN" dirty="0"/>
              <a:t>API</a:t>
            </a:r>
            <a:r>
              <a:rPr lang="zh-CN" altLang="en-US" dirty="0"/>
              <a:t>缺失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FB1D90-BF0C-48C0-BC97-1584EABD68C7}"/>
              </a:ext>
            </a:extLst>
          </p:cNvPr>
          <p:cNvSpPr txBox="1"/>
          <p:nvPr/>
        </p:nvSpPr>
        <p:spPr>
          <a:xfrm>
            <a:off x="2982896" y="2695230"/>
            <a:ext cx="478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UI</a:t>
            </a:r>
            <a:r>
              <a:rPr lang="zh-CN" altLang="en-US" dirty="0"/>
              <a:t>性能一般，开发体验差，很多知名企业弃坑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DF4E02-C818-4800-B7DF-78592DE56AE7}"/>
              </a:ext>
            </a:extLst>
          </p:cNvPr>
          <p:cNvSpPr txBox="1"/>
          <p:nvPr/>
        </p:nvSpPr>
        <p:spPr>
          <a:xfrm>
            <a:off x="2982897" y="3941635"/>
            <a:ext cx="47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UI</a:t>
            </a:r>
            <a:r>
              <a:rPr lang="zh-CN" altLang="en-US" dirty="0"/>
              <a:t>性能好，开发体验较好，很多知名公司入坑</a:t>
            </a:r>
          </a:p>
        </p:txBody>
      </p:sp>
    </p:spTree>
    <p:extLst>
      <p:ext uri="{BB962C8B-B14F-4D97-AF65-F5344CB8AC3E}">
        <p14:creationId xmlns:p14="http://schemas.microsoft.com/office/powerpoint/2010/main" val="405409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B854FB7-E04D-43AD-AB00-081D0909243E}"/>
              </a:ext>
            </a:extLst>
          </p:cNvPr>
          <p:cNvSpPr/>
          <p:nvPr/>
        </p:nvSpPr>
        <p:spPr>
          <a:xfrm>
            <a:off x="301841" y="372862"/>
            <a:ext cx="71023" cy="310720"/>
          </a:xfrm>
          <a:prstGeom prst="rect">
            <a:avLst/>
          </a:prstGeom>
          <a:solidFill>
            <a:srgbClr val="019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02FD5A-FD08-4941-BD33-F87620429FA1}"/>
              </a:ext>
            </a:extLst>
          </p:cNvPr>
          <p:cNvSpPr txBox="1"/>
          <p:nvPr/>
        </p:nvSpPr>
        <p:spPr>
          <a:xfrm>
            <a:off x="435004" y="346228"/>
            <a:ext cx="333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Flutter </a:t>
            </a:r>
            <a:r>
              <a:rPr lang="zh-CN" altLang="en-US" dirty="0"/>
              <a:t>与 </a:t>
            </a:r>
            <a:r>
              <a:rPr lang="en-US" altLang="zh-CN" dirty="0"/>
              <a:t>RN</a:t>
            </a:r>
            <a:r>
              <a:rPr lang="zh-CN" altLang="en-US" dirty="0"/>
              <a:t>的运行原理对比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1204A9-50B0-433A-9459-1ACAC4973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06" y="980728"/>
            <a:ext cx="6158418" cy="24482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212CA6-C9DD-4416-8341-C6E3B482F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84" y="3694168"/>
            <a:ext cx="6192688" cy="271801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06CD0F1-397E-45CE-BC57-22835085E65C}"/>
              </a:ext>
            </a:extLst>
          </p:cNvPr>
          <p:cNvSpPr txBox="1"/>
          <p:nvPr/>
        </p:nvSpPr>
        <p:spPr>
          <a:xfrm>
            <a:off x="7187184" y="2204864"/>
            <a:ext cx="116128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190EA"/>
                </a:solidFill>
              </a:rPr>
              <a:t>Flutter</a:t>
            </a:r>
            <a:endParaRPr lang="zh-CN" altLang="en-US" sz="2800" dirty="0">
              <a:solidFill>
                <a:srgbClr val="0190EA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65E81F-D596-4E83-95F9-3521309DB350}"/>
              </a:ext>
            </a:extLst>
          </p:cNvPr>
          <p:cNvSpPr txBox="1"/>
          <p:nvPr/>
        </p:nvSpPr>
        <p:spPr>
          <a:xfrm>
            <a:off x="7187184" y="4870294"/>
            <a:ext cx="116128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190EA"/>
                </a:solidFill>
              </a:rPr>
              <a:t>ReactNative</a:t>
            </a:r>
            <a:endParaRPr lang="zh-CN" altLang="en-US" sz="2800" dirty="0">
              <a:solidFill>
                <a:srgbClr val="0190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91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4C1F02B-AE12-4F5B-BD3C-3DC41F01B446}"/>
              </a:ext>
            </a:extLst>
          </p:cNvPr>
          <p:cNvSpPr/>
          <p:nvPr/>
        </p:nvSpPr>
        <p:spPr>
          <a:xfrm>
            <a:off x="301841" y="372862"/>
            <a:ext cx="71023" cy="310720"/>
          </a:xfrm>
          <a:prstGeom prst="rect">
            <a:avLst/>
          </a:prstGeom>
          <a:solidFill>
            <a:srgbClr val="019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1795D7-566C-4779-9644-51DF72376B4A}"/>
              </a:ext>
            </a:extLst>
          </p:cNvPr>
          <p:cNvSpPr txBox="1"/>
          <p:nvPr/>
        </p:nvSpPr>
        <p:spPr>
          <a:xfrm>
            <a:off x="435004" y="346228"/>
            <a:ext cx="333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</a:t>
            </a:r>
            <a:r>
              <a:rPr lang="en-US" altLang="zh-CN" dirty="0"/>
              <a:t>Flutter</a:t>
            </a:r>
            <a:r>
              <a:rPr lang="zh-CN" altLang="en-US" dirty="0"/>
              <a:t>可以做到如此？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DCC494-8039-431E-B6E9-DD4180E30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2726"/>
            <a:ext cx="9144000" cy="524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3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630238-FE2E-4032-9EC0-BD3CA74D9BA7}"/>
              </a:ext>
            </a:extLst>
          </p:cNvPr>
          <p:cNvSpPr/>
          <p:nvPr/>
        </p:nvSpPr>
        <p:spPr>
          <a:xfrm>
            <a:off x="301841" y="372862"/>
            <a:ext cx="71023" cy="310720"/>
          </a:xfrm>
          <a:prstGeom prst="rect">
            <a:avLst/>
          </a:prstGeom>
          <a:solidFill>
            <a:srgbClr val="019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74FD68-4F4B-48D0-B8FA-4EBDD29741E6}"/>
              </a:ext>
            </a:extLst>
          </p:cNvPr>
          <p:cNvSpPr txBox="1"/>
          <p:nvPr/>
        </p:nvSpPr>
        <p:spPr>
          <a:xfrm>
            <a:off x="435004" y="346228"/>
            <a:ext cx="333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Flutter</a:t>
            </a:r>
            <a:r>
              <a:rPr lang="zh-CN" altLang="en-US" dirty="0"/>
              <a:t>文档和</a:t>
            </a:r>
            <a:r>
              <a:rPr lang="en-US" altLang="zh-CN" dirty="0"/>
              <a:t>SDK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F260FC-198E-7A4F-A3A0-EB0D927C0074}"/>
              </a:ext>
            </a:extLst>
          </p:cNvPr>
          <p:cNvSpPr/>
          <p:nvPr/>
        </p:nvSpPr>
        <p:spPr>
          <a:xfrm>
            <a:off x="372864" y="1113691"/>
            <a:ext cx="8395998" cy="171157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2F8562-2B2F-5B4F-9D57-9DB0CD40FCA0}"/>
              </a:ext>
            </a:extLst>
          </p:cNvPr>
          <p:cNvSpPr txBox="1"/>
          <p:nvPr/>
        </p:nvSpPr>
        <p:spPr>
          <a:xfrm>
            <a:off x="762000" y="1477108"/>
            <a:ext cx="199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hlinkClick r:id="rId2"/>
              </a:rPr>
              <a:t>https://flutter.dev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8DC5AE-D5CE-1C44-9FEF-3AA43385A067}"/>
              </a:ext>
            </a:extLst>
          </p:cNvPr>
          <p:cNvSpPr txBox="1"/>
          <p:nvPr/>
        </p:nvSpPr>
        <p:spPr>
          <a:xfrm>
            <a:off x="762000" y="2059905"/>
            <a:ext cx="276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hlinkClick r:id="rId3"/>
              </a:rPr>
              <a:t>https://flutterchina.club/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65E958-7907-BA47-BCFB-358B87F811F1}"/>
              </a:ext>
            </a:extLst>
          </p:cNvPr>
          <p:cNvSpPr txBox="1"/>
          <p:nvPr/>
        </p:nvSpPr>
        <p:spPr>
          <a:xfrm>
            <a:off x="435005" y="3059723"/>
            <a:ext cx="217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SDK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Download</a:t>
            </a:r>
            <a:endParaRPr kumimoji="1"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790395-22C5-F943-BB70-0479CA511058}"/>
              </a:ext>
            </a:extLst>
          </p:cNvPr>
          <p:cNvSpPr/>
          <p:nvPr/>
        </p:nvSpPr>
        <p:spPr>
          <a:xfrm>
            <a:off x="429768" y="3755849"/>
            <a:ext cx="8333858" cy="28325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FAE8D8-E11C-7845-B8EF-E14961625CA2}"/>
              </a:ext>
            </a:extLst>
          </p:cNvPr>
          <p:cNvSpPr txBox="1"/>
          <p:nvPr/>
        </p:nvSpPr>
        <p:spPr>
          <a:xfrm>
            <a:off x="569194" y="4360982"/>
            <a:ext cx="818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hlinkClick r:id="rId4"/>
              </a:rPr>
              <a:t>https://storage.googleapis.com/flutter_infra/releases/stable/windows/flutter_windows_v1.2.1-stable.zip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51E92E-5D30-A24B-9E21-34A939593341}"/>
              </a:ext>
            </a:extLst>
          </p:cNvPr>
          <p:cNvSpPr txBox="1"/>
          <p:nvPr/>
        </p:nvSpPr>
        <p:spPr>
          <a:xfrm>
            <a:off x="569194" y="5069447"/>
            <a:ext cx="798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hlinkClick r:id="rId5"/>
              </a:rPr>
              <a:t>https://storage.googleapis.com/flutter_infra/releases/stable/macos/flutter_macos_v1.2.1-stable.zip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1F4CFE-8AC9-4D46-8460-4E682B7D251A}"/>
              </a:ext>
            </a:extLst>
          </p:cNvPr>
          <p:cNvSpPr txBox="1"/>
          <p:nvPr/>
        </p:nvSpPr>
        <p:spPr>
          <a:xfrm>
            <a:off x="612843" y="5777912"/>
            <a:ext cx="7901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hlinkClick r:id="rId6"/>
              </a:rPr>
              <a:t>https://storage.googleapis.com/flutter_infra/releases/stable/linux/flutter_linux_v1.2.1-stable.tar.xz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801E52-520C-D647-9584-40DB687DBA04}"/>
              </a:ext>
            </a:extLst>
          </p:cNvPr>
          <p:cNvSpPr txBox="1"/>
          <p:nvPr/>
        </p:nvSpPr>
        <p:spPr>
          <a:xfrm>
            <a:off x="554228" y="3914780"/>
            <a:ext cx="732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hlinkClick r:id="rId7"/>
              </a:rPr>
              <a:t>https://github.com/flutter/flutter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719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3541</TotalTime>
  <Words>508</Words>
  <Application>Microsoft Macintosh PowerPoint</Application>
  <PresentationFormat>全屏显示(4:3)</PresentationFormat>
  <Paragraphs>61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zhuyongdev@hotmail.com</dc:creator>
  <cp:lastModifiedBy>zhuyongdev@hotmail.com</cp:lastModifiedBy>
  <cp:revision>116</cp:revision>
  <dcterms:created xsi:type="dcterms:W3CDTF">2019-02-27T23:37:27Z</dcterms:created>
  <dcterms:modified xsi:type="dcterms:W3CDTF">2019-03-06T08:49:42Z</dcterms:modified>
</cp:coreProperties>
</file>