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4" r:id="rId1"/>
  </p:sldMasterIdLst>
  <p:notesMasterIdLst>
    <p:notesMasterId r:id="rId16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D9124-1050-4022-B6B7-85E6350DE59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32D3-7682-4362-851B-0A51499E0F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99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B32D3-7682-4362-851B-0A51499E0FC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02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748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65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03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57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76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065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8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32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5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75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001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D504FD7-AB13-406D-8F24-3BE4CD080D7A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3C2DD23-A771-4033-93E6-5A6744AFA7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38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3787-ED73-FAAD-6E3B-024B98CB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4" y="2340077"/>
            <a:ext cx="9173497" cy="1007960"/>
          </a:xfrm>
        </p:spPr>
        <p:txBody>
          <a:bodyPr/>
          <a:lstStyle/>
          <a:p>
            <a:r>
              <a:rPr lang="en-US" sz="6000" b="1" dirty="0">
                <a:solidFill>
                  <a:srgbClr val="C00000"/>
                </a:solidFill>
              </a:rPr>
              <a:t>Research Objectives</a:t>
            </a:r>
            <a:endParaRPr lang="en-IN" sz="6000" b="1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D7012-772E-6120-A3CB-C8F43C8E993F}"/>
              </a:ext>
            </a:extLst>
          </p:cNvPr>
          <p:cNvSpPr/>
          <p:nvPr/>
        </p:nvSpPr>
        <p:spPr>
          <a:xfrm>
            <a:off x="658761" y="3509963"/>
            <a:ext cx="3421627" cy="2644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Quantify the correlation between user engagement (reviews, tips, check-ins) and review count/average star rating.</a:t>
            </a: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ED71A4-369F-42B2-2DE0-F48C41240464}"/>
              </a:ext>
            </a:extLst>
          </p:cNvPr>
          <p:cNvSpPr/>
          <p:nvPr/>
        </p:nvSpPr>
        <p:spPr>
          <a:xfrm>
            <a:off x="4277032" y="3509962"/>
            <a:ext cx="3421627" cy="2644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Analyze the impact of sentiment on review count and average star rating.</a:t>
            </a:r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8D9E58-BDA5-3B8E-C6BB-8F893C2FDDCF}"/>
              </a:ext>
            </a:extLst>
          </p:cNvPr>
          <p:cNvSpPr/>
          <p:nvPr/>
        </p:nvSpPr>
        <p:spPr>
          <a:xfrm>
            <a:off x="7905138" y="3509962"/>
            <a:ext cx="3421627" cy="26448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Analyze the impact of sentiment on review count and average star rating.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2879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2F8B-033A-1359-F252-2B64DA01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45806"/>
            <a:ext cx="10058400" cy="6366390"/>
          </a:xfrm>
        </p:spPr>
        <p:txBody>
          <a:bodyPr/>
          <a:lstStyle/>
          <a:p>
            <a:r>
              <a:rPr lang="en-US" b="1" dirty="0"/>
              <a:t>Are there any patterns in user engagement over time for successful businesses compared to less successful ones?</a:t>
            </a:r>
          </a:p>
          <a:p>
            <a:r>
              <a:rPr lang="en-US" dirty="0"/>
              <a:t>Successful businesses, particularly those with higher ratings (above 3.5), exhibit consistent and possibly increasing user engagement over time.</a:t>
            </a:r>
          </a:p>
          <a:p>
            <a:r>
              <a:rPr lang="en-US" dirty="0"/>
              <a:t>High-rated restaurants maintain a steady or growing level of user engagement over time, reflecting ongoing customer interest and satisfaction.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704221-A39F-902A-15A0-90A3FC1F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149869"/>
            <a:ext cx="9643577" cy="444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5EF794-B052-5E4D-F009-FA483ADB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76298"/>
            <a:ext cx="11130115" cy="6781702"/>
          </a:xfrm>
        </p:spPr>
        <p:txBody>
          <a:bodyPr/>
          <a:lstStyle/>
          <a:p>
            <a:r>
              <a:rPr lang="en-US" sz="3200" b="1" dirty="0"/>
              <a:t>How does the sentiment of reviews and tips correlate with the success metrics of restaurants?</a:t>
            </a:r>
          </a:p>
          <a:p>
            <a:r>
              <a:rPr lang="en-US" sz="2400" dirty="0"/>
              <a:t>"Useful," "funny," and "cool" are attributes associated with user reviews. They reflect the feedback from users about the usefulness, humor, or coolness of a review.</a:t>
            </a:r>
          </a:p>
          <a:p>
            <a:r>
              <a:rPr lang="en-US" sz="2400" dirty="0"/>
              <a:t>Higher counts of useful, funny, </a:t>
            </a:r>
            <a:br>
              <a:rPr lang="en-US" sz="2400" dirty="0"/>
            </a:br>
            <a:r>
              <a:rPr lang="en-US" sz="2400" dirty="0"/>
              <a:t>and cool reviews suggest </a:t>
            </a:r>
            <a:br>
              <a:rPr lang="en-US" sz="2400" dirty="0"/>
            </a:br>
            <a:r>
              <a:rPr lang="en-US" sz="2400" dirty="0"/>
              <a:t>greater user engagement and </a:t>
            </a:r>
            <a:br>
              <a:rPr lang="en-US" sz="2400" dirty="0"/>
            </a:br>
            <a:r>
              <a:rPr lang="en-US" sz="2400" dirty="0"/>
              <a:t>satisfaction, which are key </a:t>
            </a:r>
            <a:br>
              <a:rPr lang="en-US" sz="2400" dirty="0"/>
            </a:br>
            <a:r>
              <a:rPr lang="en-US" sz="2400" dirty="0"/>
              <a:t>factors contributing to a </a:t>
            </a:r>
            <a:br>
              <a:rPr lang="en-US" sz="2400" dirty="0"/>
            </a:br>
            <a:r>
              <a:rPr lang="en-US" sz="2400" dirty="0"/>
              <a:t>restaurant's success.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4D8EDE-2CA6-A4C5-D20A-0ED51039C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6" y="2237912"/>
            <a:ext cx="6056671" cy="440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6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CED4-E038-1A85-CA42-90F57630F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306922"/>
            <a:ext cx="10858086" cy="6418343"/>
          </a:xfrm>
        </p:spPr>
        <p:txBody>
          <a:bodyPr/>
          <a:lstStyle/>
          <a:p>
            <a:r>
              <a:rPr lang="en-US" sz="3200" b="1" dirty="0"/>
              <a:t>Engagement Difference: Elite vs Non-Elite Users</a:t>
            </a:r>
          </a:p>
          <a:p>
            <a:r>
              <a:rPr lang="en-US" sz="2000" b="1" dirty="0"/>
              <a:t>Elite users</a:t>
            </a:r>
            <a:r>
              <a:rPr lang="en-US" sz="2000" dirty="0"/>
              <a:t> are recognized by Yelp for their </a:t>
            </a:r>
            <a:r>
              <a:rPr lang="en-US" sz="2000" b="1" dirty="0"/>
              <a:t>active and high-quality contributions</a:t>
            </a:r>
            <a:r>
              <a:rPr lang="en-US" sz="2000" dirty="0"/>
              <a:t>.</a:t>
            </a:r>
          </a:p>
          <a:p>
            <a:r>
              <a:rPr lang="en-US" sz="2000" dirty="0"/>
              <a:t>Although elite users make up only a </a:t>
            </a:r>
            <a:r>
              <a:rPr lang="en-US" sz="2000" b="1" dirty="0"/>
              <a:t>small portion of the user base</a:t>
            </a:r>
            <a:r>
              <a:rPr lang="en-US" sz="2000" dirty="0"/>
              <a:t>, they contribute a </a:t>
            </a:r>
            <a:r>
              <a:rPr lang="en-US" sz="2000" b="1" dirty="0"/>
              <a:t>significant share of total reviews</a:t>
            </a:r>
            <a:r>
              <a:rPr lang="en-US" sz="2000" dirty="0"/>
              <a:t>.</a:t>
            </a:r>
          </a:p>
          <a:p>
            <a:r>
              <a:rPr lang="en-US" sz="2000" dirty="0"/>
              <a:t>Building </a:t>
            </a:r>
            <a:r>
              <a:rPr lang="en-US" sz="2000" b="1" dirty="0"/>
              <a:t>positive relationships</a:t>
            </a:r>
            <a:r>
              <a:rPr lang="en-US" sz="2000" dirty="0"/>
              <a:t> with elite users can foster </a:t>
            </a:r>
            <a:r>
              <a:rPr lang="en-US" sz="2000" b="1" dirty="0"/>
              <a:t>repeat visits and long-term loyalty</a:t>
            </a:r>
            <a:r>
              <a:rPr lang="en-US" sz="2000" dirty="0"/>
              <a:t>, as they tend to support businesses, they’ve had good experiences with.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31A0F-51F5-72FC-9A2C-0A61D8FC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439" y="2900516"/>
            <a:ext cx="7914967" cy="3411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288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2986-4549-EEFF-CA84-5F440AA1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879" y="174621"/>
            <a:ext cx="10601043" cy="6491650"/>
          </a:xfrm>
        </p:spPr>
        <p:txBody>
          <a:bodyPr/>
          <a:lstStyle/>
          <a:p>
            <a:r>
              <a:rPr lang="en-US" sz="2800" b="1" dirty="0"/>
              <a:t>Busiest Hours</a:t>
            </a:r>
          </a:p>
          <a:p>
            <a:r>
              <a:rPr lang="en-US" dirty="0"/>
              <a:t>The </a:t>
            </a:r>
            <a:r>
              <a:rPr lang="en-US" b="1" dirty="0"/>
              <a:t>busiest hours for restaurants</a:t>
            </a:r>
            <a:r>
              <a:rPr lang="en-US" dirty="0"/>
              <a:t>, based on user engagement, span from </a:t>
            </a:r>
            <a:r>
              <a:rPr lang="en-US" b="1" dirty="0"/>
              <a:t>4 PM to 1 AM</a:t>
            </a:r>
            <a:r>
              <a:rPr lang="en-US" dirty="0"/>
              <a:t>.</a:t>
            </a:r>
          </a:p>
          <a:p>
            <a:r>
              <a:rPr lang="en-US" dirty="0"/>
              <a:t>Understanding peak hours helps businesses:</a:t>
            </a:r>
          </a:p>
          <a:p>
            <a:pPr lvl="1"/>
            <a:r>
              <a:rPr lang="en-US" sz="2000" b="1" dirty="0"/>
              <a:t>Optimize staffing levels</a:t>
            </a:r>
            <a:endParaRPr lang="en-US" sz="2000" dirty="0"/>
          </a:p>
          <a:p>
            <a:pPr lvl="1"/>
            <a:r>
              <a:rPr lang="en-US" sz="2000" b="1" dirty="0"/>
              <a:t>Allocate resources efficiently</a:t>
            </a:r>
            <a:endParaRPr lang="en-US" sz="2000" dirty="0"/>
          </a:p>
          <a:p>
            <a:pPr lvl="1"/>
            <a:r>
              <a:rPr lang="en-US" sz="2000" dirty="0"/>
              <a:t>Ensure </a:t>
            </a:r>
            <a:r>
              <a:rPr lang="en-US" sz="2000" b="1" dirty="0"/>
              <a:t>smooth operations</a:t>
            </a:r>
            <a:r>
              <a:rPr lang="en-US" sz="2000" dirty="0"/>
              <a:t> and </a:t>
            </a:r>
            <a:r>
              <a:rPr lang="en-US" sz="2000" b="1" dirty="0"/>
              <a:t>high-quality service delivery</a:t>
            </a:r>
            <a:endParaRPr lang="en-US" sz="20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ADA64-9750-DD0F-AAE0-C20D46A3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8" y="2549002"/>
            <a:ext cx="9989573" cy="387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9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31AA-1C8D-555A-CF18-EDFC0FB0D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48" y="196645"/>
            <a:ext cx="10046700" cy="6204155"/>
          </a:xfrm>
        </p:spPr>
        <p:txBody>
          <a:bodyPr>
            <a:normAutofit/>
          </a:bodyPr>
          <a:lstStyle/>
          <a:p>
            <a:endParaRPr lang="en-US" b="1" dirty="0"/>
          </a:p>
          <a:p>
            <a:pPr marL="0" indent="0" algn="ctr">
              <a:buNone/>
            </a:pPr>
            <a:r>
              <a:rPr lang="en-US" sz="3000" b="1" dirty="0">
                <a:solidFill>
                  <a:schemeClr val="accent2"/>
                </a:solidFill>
              </a:rPr>
              <a:t>RECOMMENDATIONS</a:t>
            </a:r>
          </a:p>
          <a:p>
            <a:r>
              <a:rPr lang="en-US" b="1" dirty="0"/>
              <a:t>1. Cultivate a Holistic Engagement Strategy 🤝</a:t>
            </a:r>
          </a:p>
          <a:p>
            <a:r>
              <a:rPr lang="en-US" sz="1800" dirty="0"/>
              <a:t>Encourage all forms of engagement: reviews, tips, and check-ins.</a:t>
            </a:r>
          </a:p>
          <a:p>
            <a:r>
              <a:rPr lang="en-US" sz="1800" dirty="0"/>
              <a:t>Prompt feedback from satisfied customers (even 5⭐ guests).</a:t>
            </a:r>
          </a:p>
          <a:p>
            <a:r>
              <a:rPr lang="en-US" sz="1800" dirty="0"/>
              <a:t>Nurture Elite Yelp users:</a:t>
            </a:r>
          </a:p>
          <a:p>
            <a:pPr lvl="1"/>
            <a:r>
              <a:rPr lang="en-US" dirty="0"/>
              <a:t>Only 4.59% of user base, but contribute 44.05% of reviews.</a:t>
            </a:r>
          </a:p>
          <a:p>
            <a:pPr lvl="1"/>
            <a:r>
              <a:rPr lang="en-US" dirty="0"/>
              <a:t>Build loyalty through positive relationships.</a:t>
            </a:r>
          </a:p>
          <a:p>
            <a:pPr lvl="1"/>
            <a:endParaRPr lang="en-US" dirty="0"/>
          </a:p>
          <a:p>
            <a:r>
              <a:rPr lang="en-US" b="1" dirty="0"/>
              <a:t>2. Optimize Operations Using Data Insights 📈</a:t>
            </a:r>
          </a:p>
          <a:p>
            <a:r>
              <a:rPr lang="en-US" sz="1800" b="1" dirty="0"/>
              <a:t>Peak Hours (4 PM – 1 AM):</a:t>
            </a:r>
            <a:r>
              <a:rPr lang="en-US" sz="1800" dirty="0"/>
              <a:t> Optimize staffing &amp; resources.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3. Redefine Business Success 🏆</a:t>
            </a:r>
          </a:p>
          <a:p>
            <a:r>
              <a:rPr lang="en-US" sz="1800" dirty="0"/>
              <a:t>Success ≠ Just Ratings.</a:t>
            </a:r>
          </a:p>
          <a:p>
            <a:r>
              <a:rPr lang="en-US" sz="1800" dirty="0"/>
              <a:t>Combine strong ratings + consistent engagement (reviews, tips, check-ins).</a:t>
            </a:r>
          </a:p>
          <a:p>
            <a:r>
              <a:rPr lang="en-US" sz="1800" dirty="0"/>
              <a:t>Track engagement growth over time as a success indicator.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80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FE2267-2A83-2073-5D83-6C2E58B513DF}"/>
              </a:ext>
            </a:extLst>
          </p:cNvPr>
          <p:cNvSpPr txBox="1"/>
          <p:nvPr/>
        </p:nvSpPr>
        <p:spPr>
          <a:xfrm>
            <a:off x="658761" y="235974"/>
            <a:ext cx="1074665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Problem Statement</a:t>
            </a:r>
          </a:p>
          <a:p>
            <a:pPr algn="ctr"/>
            <a:endParaRPr lang="en-US" sz="6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restaurant industry is highly </a:t>
            </a:r>
            <a:r>
              <a:rPr lang="en-US" sz="2400" b="1" dirty="0"/>
              <a:t>competitive</a:t>
            </a:r>
            <a:r>
              <a:rPr lang="en-US" sz="2400" dirty="0"/>
              <a:t>, making it essential to understand factors driving business success.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Yelp dataset</a:t>
            </a:r>
            <a:r>
              <a:rPr lang="en-US" sz="2400" dirty="0"/>
              <a:t> provides valuable insights into customer interactions and business performance.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This project investigates the relationship between </a:t>
            </a:r>
            <a:r>
              <a:rPr lang="en-US" sz="2400" b="1" dirty="0"/>
              <a:t>user engagement</a:t>
            </a:r>
            <a:r>
              <a:rPr lang="en-US" sz="2400" dirty="0"/>
              <a:t> (reviews, tips, check-ins) and </a:t>
            </a:r>
            <a:r>
              <a:rPr lang="en-US" sz="2400" b="1" dirty="0"/>
              <a:t>business success metrics</a:t>
            </a:r>
            <a:r>
              <a:rPr lang="en-US" sz="2400" dirty="0"/>
              <a:t> (review count, average ratings) for restaurants.</a:t>
            </a:r>
          </a:p>
        </p:txBody>
      </p:sp>
    </p:spTree>
    <p:extLst>
      <p:ext uri="{BB962C8B-B14F-4D97-AF65-F5344CB8AC3E}">
        <p14:creationId xmlns:p14="http://schemas.microsoft.com/office/powerpoint/2010/main" val="263333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8E461-F303-B05D-C37A-F3AB4704C6E7}"/>
              </a:ext>
            </a:extLst>
          </p:cNvPr>
          <p:cNvSpPr txBox="1"/>
          <p:nvPr/>
        </p:nvSpPr>
        <p:spPr>
          <a:xfrm>
            <a:off x="363794" y="727587"/>
            <a:ext cx="113562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6000" b="1" dirty="0"/>
              <a:t>Data Overview</a:t>
            </a:r>
          </a:p>
          <a:p>
            <a:pPr>
              <a:buNone/>
            </a:pPr>
            <a:endParaRPr lang="en-IN" sz="6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Subset of </a:t>
            </a:r>
            <a:r>
              <a:rPr lang="en-IN" sz="2400" b="1" dirty="0"/>
              <a:t>Yelp dataset</a:t>
            </a:r>
            <a:r>
              <a:rPr lang="en-IN" sz="2400" dirty="0"/>
              <a:t> with business information across </a:t>
            </a:r>
            <a:r>
              <a:rPr lang="en-IN" sz="2400" b="1" dirty="0"/>
              <a:t>8 metropolitan areas</a:t>
            </a:r>
            <a:r>
              <a:rPr lang="en-IN" sz="2400" dirty="0"/>
              <a:t> in the USA and Canada.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Data provided by Yelp in </a:t>
            </a:r>
            <a:r>
              <a:rPr lang="en-IN" sz="2400" b="1" dirty="0"/>
              <a:t>JSON format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Five JSON files: </a:t>
            </a:r>
            <a:r>
              <a:rPr lang="en-IN" sz="2400" b="1" dirty="0"/>
              <a:t>Business, Review, User, Tip, Check-in</a:t>
            </a:r>
            <a:r>
              <a:rPr lang="en-IN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JSON files stored in a </a:t>
            </a:r>
            <a:r>
              <a:rPr lang="en-IN" sz="2400" b="1" dirty="0"/>
              <a:t>database</a:t>
            </a:r>
            <a:r>
              <a:rPr lang="en-IN" sz="2400" dirty="0"/>
              <a:t> for efficient data retrieval.</a:t>
            </a:r>
          </a:p>
        </p:txBody>
      </p:sp>
    </p:spTree>
    <p:extLst>
      <p:ext uri="{BB962C8B-B14F-4D97-AF65-F5344CB8AC3E}">
        <p14:creationId xmlns:p14="http://schemas.microsoft.com/office/powerpoint/2010/main" val="167399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56EAF6-E6C6-B8CF-2CC0-A77ACBF3327D}"/>
              </a:ext>
            </a:extLst>
          </p:cNvPr>
          <p:cNvSpPr txBox="1"/>
          <p:nvPr/>
        </p:nvSpPr>
        <p:spPr>
          <a:xfrm>
            <a:off x="167149" y="348648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Analysis and Findings</a:t>
            </a:r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Out of 150k businesses, 35k are restaurants business and are open.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Table showing distribution of business success metrics (review count and average rating):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42891-990C-DEE4-632A-3D85B1896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74" y="2656971"/>
            <a:ext cx="4040284" cy="388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8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DEA873-990A-96F3-5326-DB7113ACB919}"/>
              </a:ext>
            </a:extLst>
          </p:cNvPr>
          <p:cNvSpPr/>
          <p:nvPr/>
        </p:nvSpPr>
        <p:spPr>
          <a:xfrm>
            <a:off x="499634" y="68823"/>
            <a:ext cx="5045760" cy="781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Highest Rating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599DA-4214-A999-79C5-64A87B1E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732" y="850490"/>
            <a:ext cx="5045760" cy="39869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81DA68F-18F2-1489-7872-9F268E583326}"/>
              </a:ext>
            </a:extLst>
          </p:cNvPr>
          <p:cNvSpPr/>
          <p:nvPr/>
        </p:nvSpPr>
        <p:spPr>
          <a:xfrm>
            <a:off x="6350732" y="73741"/>
            <a:ext cx="5045760" cy="7767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Highest Review Count</a:t>
            </a:r>
            <a:endParaRPr lang="en-IN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27C34-7FF2-1B90-EA19-656DA1A8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34" y="850490"/>
            <a:ext cx="5045760" cy="39869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03D885-D22B-8AA4-C948-5755CF6B95A8}"/>
              </a:ext>
            </a:extLst>
          </p:cNvPr>
          <p:cNvSpPr/>
          <p:nvPr/>
        </p:nvSpPr>
        <p:spPr>
          <a:xfrm>
            <a:off x="481780" y="5043950"/>
            <a:ext cx="11228439" cy="13273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Key Insights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higher rating does not guarantee a higher review count, and vice versa.</a:t>
            </a:r>
          </a:p>
          <a:p>
            <a:r>
              <a:rPr lang="en-US" dirty="0">
                <a:solidFill>
                  <a:schemeClr val="tx1"/>
                </a:solidFill>
              </a:rPr>
              <a:t>The success of a restaurant is not solely determined by ratings and review counts.</a:t>
            </a:r>
          </a:p>
          <a:p>
            <a:r>
              <a:rPr lang="en-US" dirty="0">
                <a:solidFill>
                  <a:schemeClr val="tx1"/>
                </a:solidFill>
              </a:rPr>
              <a:t>Review count reflects user engagement, but not necessarily customer satisfaction or business performance</a:t>
            </a:r>
          </a:p>
        </p:txBody>
      </p:sp>
    </p:spTree>
    <p:extLst>
      <p:ext uri="{BB962C8B-B14F-4D97-AF65-F5344CB8AC3E}">
        <p14:creationId xmlns:p14="http://schemas.microsoft.com/office/powerpoint/2010/main" val="21848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F8AB90-FCB3-9697-BA49-5AFB485E0DC3}"/>
              </a:ext>
            </a:extLst>
          </p:cNvPr>
          <p:cNvSpPr txBox="1"/>
          <p:nvPr/>
        </p:nvSpPr>
        <p:spPr>
          <a:xfrm>
            <a:off x="206477" y="380518"/>
            <a:ext cx="11916697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Do higher engagement levels lead to higher ratings?</a:t>
            </a:r>
          </a:p>
          <a:p>
            <a:pPr>
              <a:buNone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Engagement (reviews, check-ins, tips) increases with ratings from 1⭐ to 4⭐.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4⭐ restaurants show the </a:t>
            </a:r>
            <a:r>
              <a:rPr lang="en-US" sz="2400" b="1" dirty="0"/>
              <a:t>highest engagement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Engagement drops at 5⭐, suggesting: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Fewer customers feel the need to review,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Only a small, loyal audience visits these places.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1ADF3A-EAD4-824D-44EB-6CA2988A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58" y="3304395"/>
            <a:ext cx="11272683" cy="328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0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F52A9C-3AE0-75AE-1042-4288DE11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76981"/>
            <a:ext cx="11179277" cy="644012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Is there a correlation between the number of reviews, tips, and check-ins for a business?</a:t>
            </a:r>
          </a:p>
          <a:p>
            <a:r>
              <a:rPr lang="en-US" sz="2400" dirty="0"/>
              <a:t> Correlations suggest that user engagement across different platforms (reviews, tips, and check-ins) is interlinked; higher activity in one area tends to be associated with higher activity in others.</a:t>
            </a:r>
          </a:p>
          <a:p>
            <a:r>
              <a:rPr lang="en-US" sz="2400" dirty="0"/>
              <a:t>Businesses should focus on </a:t>
            </a:r>
            <a:br>
              <a:rPr lang="en-US" sz="2400" dirty="0"/>
            </a:br>
            <a:r>
              <a:rPr lang="en-US" sz="2400" dirty="0"/>
              <a:t>strategies that boost all types </a:t>
            </a:r>
            <a:br>
              <a:rPr lang="en-US" sz="2400" dirty="0"/>
            </a:br>
            <a:r>
              <a:rPr lang="en-US" sz="2400" dirty="0"/>
              <a:t>of user engagement, as </a:t>
            </a:r>
            <a:br>
              <a:rPr lang="en-US" sz="2400" dirty="0"/>
            </a:br>
            <a:r>
              <a:rPr lang="en-US" sz="2400" dirty="0"/>
              <a:t>increases in one type of </a:t>
            </a:r>
            <a:br>
              <a:rPr lang="en-US" sz="2400" dirty="0"/>
            </a:br>
            <a:r>
              <a:rPr lang="en-US" sz="2400" dirty="0"/>
              <a:t>engagement are likely to drive </a:t>
            </a:r>
            <a:br>
              <a:rPr lang="en-US" sz="2400" dirty="0"/>
            </a:br>
            <a:r>
              <a:rPr lang="en-US" sz="2400" dirty="0"/>
              <a:t>increases in others, enhancing </a:t>
            </a:r>
            <a:br>
              <a:rPr lang="en-US" sz="2400" dirty="0"/>
            </a:br>
            <a:r>
              <a:rPr lang="en-US" sz="2400" dirty="0"/>
              <a:t>overall visibility and </a:t>
            </a:r>
            <a:br>
              <a:rPr lang="en-US" sz="2400" dirty="0"/>
            </a:br>
            <a:r>
              <a:rPr lang="en-US" sz="2400" dirty="0"/>
              <a:t>interaction with customers.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54A4E1-480A-27F9-59C2-2D7FA6AD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128" y="2260375"/>
            <a:ext cx="5806943" cy="42447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9881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1138-A41C-FC50-4523-59048EB2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3" y="422787"/>
            <a:ext cx="10835147" cy="5749413"/>
          </a:xfrm>
        </p:spPr>
        <p:txBody>
          <a:bodyPr>
            <a:normAutofit/>
          </a:bodyPr>
          <a:lstStyle/>
          <a:p>
            <a:r>
              <a:rPr lang="en-US" sz="3200" b="1" dirty="0"/>
              <a:t>Is there a difference in the user engagement between high-rated and low-rated businesses?</a:t>
            </a:r>
          </a:p>
          <a:p>
            <a:pPr marL="0" indent="0">
              <a:buNone/>
            </a:pPr>
            <a:r>
              <a:rPr lang="en-US" sz="2800" b="1" dirty="0"/>
              <a:t>  Higher Engagement in High-Rated Businesses</a:t>
            </a:r>
            <a:endParaRPr lang="en-US" sz="2800" dirty="0"/>
          </a:p>
          <a:p>
            <a:r>
              <a:rPr lang="en-US" sz="2400" dirty="0"/>
              <a:t>Data indicates a clear correlation between higher ratings and increased user engagement across reviews, tips, and check-ins.</a:t>
            </a:r>
          </a:p>
          <a:p>
            <a:r>
              <a:rPr lang="en-US" sz="2400" dirty="0"/>
              <a:t>This indicates that satisfied customers are more likely to engage actively across multiple platforms.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39D60-6635-87FB-8A96-6BF21ADF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213" y="4262119"/>
            <a:ext cx="6705147" cy="118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69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FD75707-117B-AE5B-7623-EC3B4698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73626"/>
            <a:ext cx="10058400" cy="5798574"/>
          </a:xfrm>
        </p:spPr>
        <p:txBody>
          <a:bodyPr/>
          <a:lstStyle/>
          <a:p>
            <a:r>
              <a:rPr lang="en-US" sz="3200" b="1" dirty="0"/>
              <a:t>How do the success metrics of restaurants vary across different states and cities?</a:t>
            </a:r>
          </a:p>
          <a:p>
            <a:r>
              <a:rPr lang="en-US" dirty="0"/>
              <a:t>Philadelphia emerges as the top city with the highest success score, indicating a combination of high ratings and active user engagement.</a:t>
            </a:r>
          </a:p>
          <a:p>
            <a:r>
              <a:rPr lang="en-US" dirty="0"/>
              <a:t>Following Philadelphia, Tampa, </a:t>
            </a:r>
            <a:br>
              <a:rPr lang="en-US" dirty="0"/>
            </a:br>
            <a:r>
              <a:rPr lang="en-US" dirty="0"/>
              <a:t>Indianapolis, and Tucson rank</a:t>
            </a:r>
            <a:br>
              <a:rPr lang="en-US" dirty="0"/>
            </a:br>
            <a:r>
              <a:rPr lang="en-US" dirty="0"/>
              <a:t>among the top cities with </a:t>
            </a:r>
            <a:br>
              <a:rPr lang="en-US" dirty="0"/>
            </a:br>
            <a:r>
              <a:rPr lang="en-US" dirty="0"/>
              <a:t>significant success scores, </a:t>
            </a:r>
            <a:br>
              <a:rPr lang="en-US" dirty="0"/>
            </a:br>
            <a:r>
              <a:rPr lang="en-US" dirty="0"/>
              <a:t>suggesting thriving restaurant </a:t>
            </a:r>
            <a:br>
              <a:rPr lang="en-US" dirty="0"/>
            </a:br>
            <a:r>
              <a:rPr lang="en-US" dirty="0"/>
              <a:t>scenes in these areas.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E053DA-DE1E-01D7-1349-0059DE098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310" y="2084439"/>
            <a:ext cx="6980903" cy="450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045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557</TotalTime>
  <Words>893</Words>
  <Application>Microsoft Office PowerPoint</Application>
  <PresentationFormat>Widescreen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Garamond</vt:lpstr>
      <vt:lpstr>Savon</vt:lpstr>
      <vt:lpstr>Research 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Vannsh Singh</dc:creator>
  <cp:lastModifiedBy>Vannsh Singh</cp:lastModifiedBy>
  <cp:revision>14</cp:revision>
  <dcterms:created xsi:type="dcterms:W3CDTF">2025-08-22T02:48:05Z</dcterms:created>
  <dcterms:modified xsi:type="dcterms:W3CDTF">2025-09-06T05:50:22Z</dcterms:modified>
</cp:coreProperties>
</file>