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68e282e7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8e282e7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68e282e7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8e282e7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68e282e7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8e282e7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8e282e7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8e282e7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68e282e7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8e282e7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healthmonitoringhomepage-env.5ndteffiz2.us-east-2.elasticbeanstalk.com/" TargetMode="External"/><Relationship Id="rId4" Type="http://schemas.openxmlformats.org/officeDocument/2006/relationships/hyperlink" Target="http://healthmonitoringsystem.us-east-2.elasticbeanstalk.com/" TargetMode="External"/><Relationship Id="rId5" Type="http://schemas.openxmlformats.org/officeDocument/2006/relationships/hyperlink" Target="https://github.com/vpranathy/Health-Moni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217825"/>
            <a:ext cx="5017500" cy="31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Engineering Demo #1, Group 2</a:t>
            </a:r>
            <a:endParaRPr/>
          </a:p>
          <a:p>
            <a:pPr indent="0" lvl="0" marL="0" rtl="0" algn="ctr">
              <a:spcBef>
                <a:spcPts val="0"/>
              </a:spcBef>
              <a:spcAft>
                <a:spcPts val="0"/>
              </a:spcAft>
              <a:buNone/>
            </a:pPr>
            <a:r>
              <a:rPr i="1" lang="en">
                <a:solidFill>
                  <a:srgbClr val="FF0000"/>
                </a:solidFill>
              </a:rPr>
              <a:t>Heart Rate Modulator</a:t>
            </a:r>
            <a:endParaRPr i="1">
              <a:solidFill>
                <a:srgbClr val="FF0000"/>
              </a:solidFill>
            </a:endParaRPr>
          </a:p>
        </p:txBody>
      </p:sp>
      <p:sp>
        <p:nvSpPr>
          <p:cNvPr id="135" name="Google Shape;135;p13"/>
          <p:cNvSpPr txBox="1"/>
          <p:nvPr>
            <p:ph idx="1" type="subTitle"/>
          </p:nvPr>
        </p:nvSpPr>
        <p:spPr>
          <a:xfrm>
            <a:off x="5083950" y="3329725"/>
            <a:ext cx="3470700" cy="50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i="1" lang="en" sz="1200">
                <a:solidFill>
                  <a:srgbClr val="FFFF00"/>
                </a:solidFill>
                <a:latin typeface="Times New Roman"/>
                <a:ea typeface="Times New Roman"/>
                <a:cs typeface="Times New Roman"/>
                <a:sym typeface="Times New Roman"/>
              </a:rPr>
              <a:t>Aniket Anilkumar</a:t>
            </a:r>
            <a:endParaRPr b="1" i="1" sz="1200">
              <a:solidFill>
                <a:srgbClr val="FFFF0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i="1" lang="en" sz="1200">
                <a:solidFill>
                  <a:srgbClr val="FFFF00"/>
                </a:solidFill>
                <a:latin typeface="Times New Roman"/>
                <a:ea typeface="Times New Roman"/>
                <a:cs typeface="Times New Roman"/>
                <a:sym typeface="Times New Roman"/>
              </a:rPr>
              <a:t>Yuyang Chen</a:t>
            </a:r>
            <a:endParaRPr b="1" i="1" sz="1200">
              <a:solidFill>
                <a:srgbClr val="FFFF0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i="1" lang="en" sz="1200">
                <a:solidFill>
                  <a:srgbClr val="FFFF00"/>
                </a:solidFill>
                <a:latin typeface="Times New Roman"/>
                <a:ea typeface="Times New Roman"/>
                <a:cs typeface="Times New Roman"/>
                <a:sym typeface="Times New Roman"/>
              </a:rPr>
              <a:t>Divyaprakash Dhurandhar</a:t>
            </a:r>
            <a:endParaRPr b="1" i="1" sz="1200">
              <a:solidFill>
                <a:srgbClr val="FFFF0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i="1" lang="en" sz="1200">
                <a:solidFill>
                  <a:srgbClr val="FFFF00"/>
                </a:solidFill>
                <a:latin typeface="Times New Roman"/>
                <a:ea typeface="Times New Roman"/>
                <a:cs typeface="Times New Roman"/>
                <a:sym typeface="Times New Roman"/>
              </a:rPr>
              <a:t>Zihao Ding</a:t>
            </a:r>
            <a:endParaRPr b="1" i="1" sz="1200">
              <a:solidFill>
                <a:srgbClr val="FFFF0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i="1" lang="en" sz="1200">
                <a:solidFill>
                  <a:srgbClr val="FFFF00"/>
                </a:solidFill>
                <a:latin typeface="Times New Roman"/>
                <a:ea typeface="Times New Roman"/>
                <a:cs typeface="Times New Roman"/>
                <a:sym typeface="Times New Roman"/>
              </a:rPr>
              <a:t>Malay Shah</a:t>
            </a:r>
            <a:endParaRPr b="1" i="1" sz="1200">
              <a:solidFill>
                <a:srgbClr val="FFFF0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i="1" lang="en" sz="1200">
                <a:solidFill>
                  <a:srgbClr val="FFFF00"/>
                </a:solidFill>
                <a:latin typeface="Times New Roman"/>
                <a:ea typeface="Times New Roman"/>
                <a:cs typeface="Times New Roman"/>
                <a:sym typeface="Times New Roman"/>
              </a:rPr>
              <a:t>Pranathy Veldandi</a:t>
            </a:r>
            <a:endParaRPr>
              <a:solidFill>
                <a:srgbClr val="FFFF00"/>
              </a:solidFill>
            </a:endParaRPr>
          </a:p>
        </p:txBody>
      </p:sp>
      <p:sp>
        <p:nvSpPr>
          <p:cNvPr id="136" name="Google Shape;136;p13"/>
          <p:cNvSpPr txBox="1"/>
          <p:nvPr/>
        </p:nvSpPr>
        <p:spPr>
          <a:xfrm>
            <a:off x="185125" y="2684150"/>
            <a:ext cx="3979800" cy="22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HomePage:</a:t>
            </a:r>
            <a:endParaRPr b="1">
              <a:solidFill>
                <a:srgbClr val="FFFFFF"/>
              </a:solidFill>
            </a:endParaRPr>
          </a:p>
          <a:p>
            <a:pPr indent="0" lvl="0" marL="0" rtl="0" algn="l">
              <a:spcBef>
                <a:spcPts val="0"/>
              </a:spcBef>
              <a:spcAft>
                <a:spcPts val="0"/>
              </a:spcAft>
              <a:buNone/>
            </a:pPr>
            <a:r>
              <a:rPr lang="en" u="sng">
                <a:solidFill>
                  <a:srgbClr val="FFFFFF"/>
                </a:solidFill>
                <a:hlinkClick r:id="rId3"/>
              </a:rPr>
              <a:t>http://healthmonitoringhomepage-env.5ndteffiz2.us-east-2.elasticbeanstalk.com/</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FFFF"/>
                </a:solidFill>
              </a:rPr>
              <a:t>System Page: </a:t>
            </a:r>
            <a:r>
              <a:rPr lang="en" u="sng">
                <a:solidFill>
                  <a:srgbClr val="FFFFFF"/>
                </a:solidFill>
                <a:hlinkClick r:id="rId4"/>
              </a:rPr>
              <a:t>http://healthmonitoringsystem.us-east-2.elasticbeanstalk.com/</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FFFF"/>
                </a:solidFill>
              </a:rPr>
              <a:t>Github: </a:t>
            </a:r>
            <a:r>
              <a:rPr lang="en" u="sng">
                <a:solidFill>
                  <a:srgbClr val="FFFFFF"/>
                </a:solidFill>
                <a:hlinkClick r:id="rId5"/>
              </a:rPr>
              <a:t>https://github.com/vpranathy/Health-Monitor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142" name="Google Shape;142;p14"/>
          <p:cNvSpPr txBox="1"/>
          <p:nvPr>
            <p:ph idx="1" type="body"/>
          </p:nvPr>
        </p:nvSpPr>
        <p:spPr>
          <a:xfrm>
            <a:off x="1297500" y="1115250"/>
            <a:ext cx="7038900" cy="33633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Lack of education about proper fitness</a:t>
            </a:r>
            <a:endParaRPr sz="2000">
              <a:solidFill>
                <a:srgbClr val="FFFFFF"/>
              </a:solidFill>
              <a:latin typeface="Arial"/>
              <a:ea typeface="Arial"/>
              <a:cs typeface="Arial"/>
              <a:sym typeface="Arial"/>
            </a:endParaRPr>
          </a:p>
          <a:p>
            <a:pPr indent="-355600" lvl="0" marL="457200" rtl="0" algn="just">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People only have a limited amount of time on their hands to exercise</a:t>
            </a:r>
            <a:endParaRPr sz="2000">
              <a:solidFill>
                <a:srgbClr val="FFFFFF"/>
              </a:solidFill>
              <a:latin typeface="Arial"/>
              <a:ea typeface="Arial"/>
              <a:cs typeface="Arial"/>
              <a:sym typeface="Arial"/>
            </a:endParaRPr>
          </a:p>
          <a:p>
            <a:pPr indent="-355600" lvl="0" marL="457200" rtl="0" algn="just">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People are unable to have uninterrupted deep sleep due to stress or unhealthy lifestyle</a:t>
            </a:r>
            <a:endParaRPr sz="2000">
              <a:solidFill>
                <a:srgbClr val="FFFFFF"/>
              </a:solidFill>
              <a:latin typeface="Arial"/>
              <a:ea typeface="Arial"/>
              <a:cs typeface="Arial"/>
              <a:sym typeface="Arial"/>
            </a:endParaRPr>
          </a:p>
          <a:p>
            <a:pPr indent="-355600" lvl="0" marL="457200" rtl="0" algn="just">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People do not have the required resources to analyse and improve their sleep cycle</a:t>
            </a:r>
            <a:endParaRPr sz="20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37700" y="393750"/>
            <a:ext cx="73986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will the product do?</a:t>
            </a:r>
            <a:endParaRPr/>
          </a:p>
        </p:txBody>
      </p:sp>
      <p:sp>
        <p:nvSpPr>
          <p:cNvPr id="148" name="Google Shape;148;p15"/>
          <p:cNvSpPr txBox="1"/>
          <p:nvPr>
            <p:ph idx="1" type="body"/>
          </p:nvPr>
        </p:nvSpPr>
        <p:spPr>
          <a:xfrm>
            <a:off x="1297400" y="1078975"/>
            <a:ext cx="70389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Web application &amp; Mobile application integrated with a </a:t>
            </a:r>
            <a:r>
              <a:rPr b="1" lang="en" sz="1800">
                <a:solidFill>
                  <a:srgbClr val="FF0000"/>
                </a:solidFill>
                <a:latin typeface="Arial"/>
                <a:ea typeface="Arial"/>
                <a:cs typeface="Arial"/>
                <a:sym typeface="Arial"/>
              </a:rPr>
              <a:t>pulse sensor</a:t>
            </a:r>
            <a:endParaRPr b="1" sz="1800">
              <a:solidFill>
                <a:srgbClr val="FF0000"/>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Allowing the user information on how to improve his/her lifestyle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solidFill>
                  <a:srgbClr val="FF0000"/>
                </a:solidFill>
                <a:latin typeface="Arial"/>
                <a:ea typeface="Arial"/>
                <a:cs typeface="Arial"/>
                <a:sym typeface="Arial"/>
              </a:rPr>
              <a:t>Use of music to regulate heartbeat</a:t>
            </a:r>
            <a:r>
              <a:rPr lang="en" sz="1800">
                <a:latin typeface="Arial"/>
                <a:ea typeface="Arial"/>
                <a:cs typeface="Arial"/>
                <a:sym typeface="Arial"/>
              </a:rPr>
              <a:t> to provide better workouts and sleep cycles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 user will sleep with the pulse sensor on their finger and the database connected to our application would thus get their heart rate fluctuations over their entire sleep period.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solidFill>
                  <a:srgbClr val="FF0000"/>
                </a:solidFill>
                <a:latin typeface="Arial"/>
                <a:ea typeface="Arial"/>
                <a:cs typeface="Arial"/>
                <a:sym typeface="Arial"/>
              </a:rPr>
              <a:t>Improve sleep cycles by playing soothing music</a:t>
            </a:r>
            <a:r>
              <a:rPr lang="en" sz="1800">
                <a:latin typeface="Arial"/>
                <a:ea typeface="Arial"/>
                <a:cs typeface="Arial"/>
                <a:sym typeface="Arial"/>
              </a:rPr>
              <a:t> to help the user relax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457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will benefit from the product?</a:t>
            </a:r>
            <a:endParaRPr/>
          </a:p>
        </p:txBody>
      </p:sp>
      <p:sp>
        <p:nvSpPr>
          <p:cNvPr id="154" name="Google Shape;154;p16"/>
          <p:cNvSpPr txBox="1"/>
          <p:nvPr>
            <p:ph idx="1" type="body"/>
          </p:nvPr>
        </p:nvSpPr>
        <p:spPr>
          <a:xfrm>
            <a:off x="1235325" y="1307850"/>
            <a:ext cx="7038900" cy="3013500"/>
          </a:xfrm>
          <a:prstGeom prst="rect">
            <a:avLst/>
          </a:prstGeom>
        </p:spPr>
        <p:txBody>
          <a:bodyPr anchorCtr="0" anchor="t" bIns="91425" lIns="91425" spcFirstLastPara="1" rIns="91425" wrap="square" tIns="91425">
            <a:noAutofit/>
          </a:bodyPr>
          <a:lstStyle/>
          <a:p>
            <a:pPr indent="-330200" lvl="0" marL="457200" rtl="0" algn="l">
              <a:lnSpc>
                <a:spcPct val="115454"/>
              </a:lnSpc>
              <a:spcBef>
                <a:spcPts val="0"/>
              </a:spcBef>
              <a:spcAft>
                <a:spcPts val="0"/>
              </a:spcAft>
              <a:buSzPts val="1600"/>
              <a:buFont typeface="Arial"/>
              <a:buAutoNum type="arabicPeriod"/>
            </a:pPr>
            <a:r>
              <a:rPr b="1" lang="en" sz="1600">
                <a:solidFill>
                  <a:srgbClr val="FF0000"/>
                </a:solidFill>
                <a:latin typeface="Arial"/>
                <a:ea typeface="Arial"/>
                <a:cs typeface="Arial"/>
                <a:sym typeface="Arial"/>
              </a:rPr>
              <a:t>User</a:t>
            </a:r>
            <a:r>
              <a:rPr lang="en" sz="1600">
                <a:latin typeface="Arial"/>
                <a:ea typeface="Arial"/>
                <a:cs typeface="Arial"/>
                <a:sym typeface="Arial"/>
              </a:rPr>
              <a:t>  - To increase heart rate for exercising &amp; to decrease heart rate for sleeping, to analyze health information from given graphs</a:t>
            </a:r>
            <a:endParaRPr sz="1600">
              <a:latin typeface="Arial"/>
              <a:ea typeface="Arial"/>
              <a:cs typeface="Arial"/>
              <a:sym typeface="Arial"/>
            </a:endParaRPr>
          </a:p>
          <a:p>
            <a:pPr indent="-330200" lvl="0" marL="457200" rtl="0" algn="just">
              <a:lnSpc>
                <a:spcPct val="115454"/>
              </a:lnSpc>
              <a:spcBef>
                <a:spcPts val="0"/>
              </a:spcBef>
              <a:spcAft>
                <a:spcPts val="0"/>
              </a:spcAft>
              <a:buSzPts val="1600"/>
              <a:buFont typeface="Arial"/>
              <a:buAutoNum type="arabicPeriod"/>
            </a:pPr>
            <a:r>
              <a:rPr b="1" lang="en" sz="1600">
                <a:solidFill>
                  <a:srgbClr val="FF0000"/>
                </a:solidFill>
                <a:latin typeface="Arial"/>
                <a:ea typeface="Arial"/>
                <a:cs typeface="Arial"/>
                <a:sym typeface="Arial"/>
              </a:rPr>
              <a:t>Doctor/Fitness Instructor</a:t>
            </a:r>
            <a:r>
              <a:rPr lang="en" sz="1600">
                <a:latin typeface="Arial"/>
                <a:ea typeface="Arial"/>
                <a:cs typeface="Arial"/>
                <a:sym typeface="Arial"/>
              </a:rPr>
              <a:t> -  To consult the changes that should be brought to improve health of the heart </a:t>
            </a:r>
            <a:endParaRPr sz="1600">
              <a:latin typeface="Arial"/>
              <a:ea typeface="Arial"/>
              <a:cs typeface="Arial"/>
              <a:sym typeface="Arial"/>
            </a:endParaRPr>
          </a:p>
          <a:p>
            <a:pPr indent="-330200" lvl="1" marL="914400" rtl="0" algn="just">
              <a:lnSpc>
                <a:spcPct val="115454"/>
              </a:lnSpc>
              <a:spcBef>
                <a:spcPts val="0"/>
              </a:spcBef>
              <a:spcAft>
                <a:spcPts val="0"/>
              </a:spcAft>
              <a:buSzPts val="1600"/>
              <a:buFont typeface="Arial"/>
              <a:buAutoNum type="alphaLcPeriod"/>
            </a:pPr>
            <a:r>
              <a:rPr b="1" lang="en" sz="1600">
                <a:solidFill>
                  <a:srgbClr val="FF0000"/>
                </a:solidFill>
                <a:latin typeface="Arial"/>
                <a:ea typeface="Arial"/>
                <a:cs typeface="Arial"/>
                <a:sym typeface="Arial"/>
              </a:rPr>
              <a:t>Cardiologists</a:t>
            </a:r>
            <a:r>
              <a:rPr lang="en" sz="1600">
                <a:latin typeface="Arial"/>
                <a:ea typeface="Arial"/>
                <a:cs typeface="Arial"/>
                <a:sym typeface="Arial"/>
              </a:rPr>
              <a:t>:The cardiologists will use this application to get the rest heart-rate and comment on the health of the heart based on the physical structure of the patient.</a:t>
            </a:r>
            <a:endParaRPr sz="1600">
              <a:latin typeface="Arial"/>
              <a:ea typeface="Arial"/>
              <a:cs typeface="Arial"/>
              <a:sym typeface="Arial"/>
            </a:endParaRPr>
          </a:p>
          <a:p>
            <a:pPr indent="-330200" lvl="1" marL="914400" rtl="0" algn="just">
              <a:lnSpc>
                <a:spcPct val="115454"/>
              </a:lnSpc>
              <a:spcBef>
                <a:spcPts val="0"/>
              </a:spcBef>
              <a:spcAft>
                <a:spcPts val="0"/>
              </a:spcAft>
              <a:buSzPts val="1600"/>
              <a:buFont typeface="Arial"/>
              <a:buAutoNum type="alphaLcPeriod"/>
            </a:pPr>
            <a:r>
              <a:rPr b="1" lang="en" sz="1600">
                <a:solidFill>
                  <a:srgbClr val="FF0000"/>
                </a:solidFill>
                <a:latin typeface="Arial"/>
                <a:ea typeface="Arial"/>
                <a:cs typeface="Arial"/>
                <a:sym typeface="Arial"/>
              </a:rPr>
              <a:t>Fitness-instructor</a:t>
            </a:r>
            <a:r>
              <a:rPr lang="en" sz="1600">
                <a:latin typeface="Arial"/>
                <a:ea typeface="Arial"/>
                <a:cs typeface="Arial"/>
                <a:sym typeface="Arial"/>
              </a:rPr>
              <a:t>: The instructor can monitor the heart-rate of the students during their fitness activity and suggest changes in the warm-up regime to get the heart-rate to the optimal level.</a:t>
            </a:r>
            <a:endParaRPr sz="1600">
              <a:latin typeface="Arial"/>
              <a:ea typeface="Arial"/>
              <a:cs typeface="Arial"/>
              <a:sym typeface="Arial"/>
            </a:endParaRPr>
          </a:p>
          <a:p>
            <a:pPr indent="0" lvl="0" marL="0" rtl="0" algn="just">
              <a:lnSpc>
                <a:spcPct val="115454"/>
              </a:lnSpc>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365000" y="2250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Architecture Diagram</a:t>
            </a:r>
            <a:endParaRPr/>
          </a:p>
        </p:txBody>
      </p:sp>
      <p:pic>
        <p:nvPicPr>
          <p:cNvPr id="160" name="Google Shape;160;p17"/>
          <p:cNvPicPr preferRelativeResize="0"/>
          <p:nvPr/>
        </p:nvPicPr>
        <p:blipFill rotWithShape="1">
          <a:blip r:embed="rId3">
            <a:alphaModFix/>
          </a:blip>
          <a:srcRect b="79" l="0" r="0" t="69"/>
          <a:stretch/>
        </p:blipFill>
        <p:spPr>
          <a:xfrm>
            <a:off x="1921350" y="864525"/>
            <a:ext cx="5791199" cy="4114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
            </a:r>
            <a:r>
              <a:rPr lang="en"/>
              <a:t>lan for the rest of the semester</a:t>
            </a:r>
            <a:endParaRPr/>
          </a:p>
        </p:txBody>
      </p:sp>
      <p:sp>
        <p:nvSpPr>
          <p:cNvPr id="166" name="Google Shape;166;p18"/>
          <p:cNvSpPr txBox="1"/>
          <p:nvPr>
            <p:ph idx="1" type="body"/>
          </p:nvPr>
        </p:nvSpPr>
        <p:spPr>
          <a:xfrm>
            <a:off x="973625" y="1052300"/>
            <a:ext cx="7362900" cy="328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rial"/>
              <a:buChar char="●"/>
            </a:pPr>
            <a:r>
              <a:rPr lang="en" sz="1400">
                <a:latin typeface="Arial"/>
                <a:ea typeface="Arial"/>
                <a:cs typeface="Arial"/>
                <a:sym typeface="Arial"/>
              </a:rPr>
              <a:t>Aniket, Pranathy and Malay will implement the music selection process due to the heart rate monitoring. This will be influenced by the current heart rate and activity of the user. For the next part, we intend to gather the data from the arduino.</a:t>
            </a:r>
            <a:endParaRPr sz="1400">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t/>
            </a:r>
            <a:endParaRPr sz="1400">
              <a:latin typeface="Arial"/>
              <a:ea typeface="Arial"/>
              <a:cs typeface="Arial"/>
              <a:sym typeface="Arial"/>
            </a:endParaRPr>
          </a:p>
          <a:p>
            <a:pPr indent="-317500" lvl="0" marL="457200" rtl="0" algn="just">
              <a:spcBef>
                <a:spcPts val="0"/>
              </a:spcBef>
              <a:spcAft>
                <a:spcPts val="0"/>
              </a:spcAft>
              <a:buSzPts val="1400"/>
              <a:buFont typeface="Arial"/>
              <a:buChar char="●"/>
            </a:pPr>
            <a:r>
              <a:rPr lang="en" sz="1400">
                <a:latin typeface="Arial"/>
                <a:ea typeface="Arial"/>
                <a:cs typeface="Arial"/>
                <a:sym typeface="Arial"/>
              </a:rPr>
              <a:t>Yuyang </a:t>
            </a:r>
            <a:r>
              <a:rPr lang="en" sz="1400">
                <a:latin typeface="Arial"/>
                <a:ea typeface="Arial"/>
                <a:cs typeface="Arial"/>
                <a:sym typeface="Arial"/>
              </a:rPr>
              <a:t>will also work on the web development to synchronize all information between web client and mobile client, making it easier for users to use the system. </a:t>
            </a:r>
            <a:r>
              <a:rPr lang="en" sz="1400">
                <a:latin typeface="Arial"/>
                <a:ea typeface="Arial"/>
                <a:cs typeface="Arial"/>
                <a:sym typeface="Arial"/>
              </a:rPr>
              <a:t>The data will be stored in the database with timeline and date, he will use javascript to do the data visualization based on the timeline, then user will be allowed to select a time range to view his/her heart rate on the website.</a:t>
            </a:r>
            <a:endParaRPr sz="1400">
              <a:latin typeface="Arial"/>
              <a:ea typeface="Arial"/>
              <a:cs typeface="Arial"/>
              <a:sym typeface="Arial"/>
            </a:endParaRPr>
          </a:p>
          <a:p>
            <a:pPr indent="0" lvl="0" marL="457200" rtl="0" algn="just">
              <a:spcBef>
                <a:spcPts val="0"/>
              </a:spcBef>
              <a:spcAft>
                <a:spcPts val="0"/>
              </a:spcAft>
              <a:buNone/>
            </a:pPr>
            <a:r>
              <a:t/>
            </a:r>
            <a:endParaRPr sz="1400">
              <a:latin typeface="Arial"/>
              <a:ea typeface="Arial"/>
              <a:cs typeface="Arial"/>
              <a:sym typeface="Arial"/>
            </a:endParaRPr>
          </a:p>
          <a:p>
            <a:pPr indent="-317500" lvl="0" marL="457200" rtl="0" algn="just">
              <a:spcBef>
                <a:spcPts val="0"/>
              </a:spcBef>
              <a:spcAft>
                <a:spcPts val="0"/>
              </a:spcAft>
              <a:buSzPts val="1400"/>
              <a:buFont typeface="Arial"/>
              <a:buChar char="●"/>
            </a:pPr>
            <a:r>
              <a:rPr lang="en" sz="1400">
                <a:latin typeface="Arial"/>
                <a:ea typeface="Arial"/>
                <a:cs typeface="Arial"/>
                <a:sym typeface="Arial"/>
              </a:rPr>
              <a:t>Divyaprakash and Zihao will be responsible for designing and programming the Heart Rate Monitor using the Arduino board as well as configuring it to connect via bluetooth to the android smartphone.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