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2" r:id="rId5"/>
    <p:sldId id="273" r:id="rId6"/>
    <p:sldId id="274" r:id="rId7"/>
    <p:sldId id="275" r:id="rId8"/>
    <p:sldId id="259" r:id="rId9"/>
    <p:sldId id="260" r:id="rId10"/>
    <p:sldId id="263"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77" autoAdjust="0"/>
    <p:restoredTop sz="94660"/>
  </p:normalViewPr>
  <p:slideViewPr>
    <p:cSldViewPr snapToGrid="0">
      <p:cViewPr varScale="1">
        <p:scale>
          <a:sx n="87" d="100"/>
          <a:sy n="87" d="100"/>
        </p:scale>
        <p:origin x="97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10/30/2023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C3CD9-2DF0-4ECD-889C-B3C889F916C3}"/>
              </a:ext>
            </a:extLst>
          </p:cNvPr>
          <p:cNvSpPr>
            <a:spLocks noGrp="1"/>
          </p:cNvSpPr>
          <p:nvPr>
            <p:ph type="ctrTitle"/>
          </p:nvPr>
        </p:nvSpPr>
        <p:spPr>
          <a:xfrm>
            <a:off x="408633" y="207963"/>
            <a:ext cx="11374734" cy="1379677"/>
          </a:xfrm>
        </p:spPr>
        <p:txBody>
          <a:bodyPr>
            <a:normAutofit/>
          </a:bodyPr>
          <a:lstStyle/>
          <a:p>
            <a:r>
              <a:rPr lang="en-US" sz="3600" u="sng" dirty="0">
                <a:effectLst/>
              </a:rPr>
              <a:t>Analyzing Amazon Sales Data for Sales Trend Analysis in E-commerce</a:t>
            </a:r>
            <a:endParaRPr lang="en-IN" sz="3600" u="sng" dirty="0"/>
          </a:p>
        </p:txBody>
      </p:sp>
      <p:sp>
        <p:nvSpPr>
          <p:cNvPr id="3" name="Subtitle 2">
            <a:extLst>
              <a:ext uri="{FF2B5EF4-FFF2-40B4-BE49-F238E27FC236}">
                <a16:creationId xmlns:a16="http://schemas.microsoft.com/office/drawing/2014/main" id="{3BFDC2BB-AE48-42E7-93BD-95AF6085F12C}"/>
              </a:ext>
            </a:extLst>
          </p:cNvPr>
          <p:cNvSpPr>
            <a:spLocks noGrp="1"/>
          </p:cNvSpPr>
          <p:nvPr>
            <p:ph type="subTitle" idx="1"/>
          </p:nvPr>
        </p:nvSpPr>
        <p:spPr>
          <a:xfrm>
            <a:off x="1410631" y="2470638"/>
            <a:ext cx="9192892" cy="3121269"/>
          </a:xfrm>
        </p:spPr>
        <p:txBody>
          <a:bodyPr/>
          <a:lstStyle/>
          <a:p>
            <a:r>
              <a:rPr lang="en-IN" dirty="0" smtClean="0"/>
              <a:t>Name- </a:t>
            </a:r>
            <a:r>
              <a:rPr lang="en-IN" dirty="0" err="1" smtClean="0"/>
              <a:t>Vivek</a:t>
            </a:r>
            <a:r>
              <a:rPr lang="en-IN" dirty="0" smtClean="0"/>
              <a:t> </a:t>
            </a:r>
            <a:r>
              <a:rPr lang="en-IN" dirty="0" err="1" smtClean="0"/>
              <a:t>Satendra</a:t>
            </a:r>
            <a:r>
              <a:rPr lang="en-IN" dirty="0" smtClean="0"/>
              <a:t> Prasad</a:t>
            </a:r>
          </a:p>
          <a:p>
            <a:r>
              <a:rPr lang="en-IN" dirty="0" smtClean="0"/>
              <a:t>Roll no- RMB22MB037</a:t>
            </a:r>
          </a:p>
          <a:p>
            <a:r>
              <a:rPr lang="en-IN" dirty="0" smtClean="0"/>
              <a:t>Guide- </a:t>
            </a:r>
            <a:r>
              <a:rPr lang="en-IN" dirty="0" err="1" smtClean="0"/>
              <a:t>Prof.</a:t>
            </a:r>
            <a:r>
              <a:rPr lang="en-IN" dirty="0" smtClean="0"/>
              <a:t> </a:t>
            </a:r>
            <a:r>
              <a:rPr lang="en-IN" dirty="0" err="1" smtClean="0"/>
              <a:t>Pramila</a:t>
            </a:r>
            <a:r>
              <a:rPr lang="en-IN" dirty="0" smtClean="0"/>
              <a:t> </a:t>
            </a:r>
            <a:r>
              <a:rPr lang="en-IN" dirty="0" err="1" smtClean="0"/>
              <a:t>Pareekh</a:t>
            </a:r>
            <a:endParaRPr lang="en-IN" dirty="0"/>
          </a:p>
        </p:txBody>
      </p:sp>
    </p:spTree>
    <p:extLst>
      <p:ext uri="{BB962C8B-B14F-4D97-AF65-F5344CB8AC3E}">
        <p14:creationId xmlns:p14="http://schemas.microsoft.com/office/powerpoint/2010/main" val="1820028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DD7346-3906-48B7-A8C0-7DED1B8470CA}"/>
              </a:ext>
            </a:extLst>
          </p:cNvPr>
          <p:cNvSpPr txBox="1"/>
          <p:nvPr/>
        </p:nvSpPr>
        <p:spPr>
          <a:xfrm>
            <a:off x="1789043" y="159026"/>
            <a:ext cx="8295861" cy="2616101"/>
          </a:xfrm>
          <a:prstGeom prst="rect">
            <a:avLst/>
          </a:prstGeom>
          <a:noFill/>
        </p:spPr>
        <p:txBody>
          <a:bodyPr wrap="square" rtlCol="0">
            <a:spAutoFit/>
          </a:bodyPr>
          <a:lstStyle/>
          <a:p>
            <a:r>
              <a:rPr lang="en-IN" sz="2400" dirty="0">
                <a:solidFill>
                  <a:schemeClr val="accent6">
                    <a:lumMod val="60000"/>
                    <a:lumOff val="40000"/>
                  </a:schemeClr>
                </a:solidFill>
              </a:rPr>
              <a:t>3.	</a:t>
            </a:r>
            <a:r>
              <a:rPr lang="en-IN" sz="2400" u="sng" dirty="0">
                <a:solidFill>
                  <a:schemeClr val="accent6">
                    <a:lumMod val="60000"/>
                    <a:lumOff val="40000"/>
                  </a:schemeClr>
                </a:solidFill>
              </a:rPr>
              <a:t>Removing Unnecessary Columns</a:t>
            </a:r>
            <a:r>
              <a:rPr lang="en-IN" sz="2400" dirty="0">
                <a:solidFill>
                  <a:schemeClr val="accent6">
                    <a:lumMod val="60000"/>
                    <a:lumOff val="40000"/>
                  </a:schemeClr>
                </a:solidFill>
              </a:rPr>
              <a:t> :</a:t>
            </a:r>
          </a:p>
          <a:p>
            <a:pPr lvl="2"/>
            <a:r>
              <a:rPr lang="en-IN" sz="2000" dirty="0">
                <a:solidFill>
                  <a:schemeClr val="tx1">
                    <a:lumMod val="95000"/>
                  </a:schemeClr>
                </a:solidFill>
              </a:rPr>
              <a:t>After extracting City and State columns from Purchase Address Column, dropping the column from the dataset.</a:t>
            </a:r>
          </a:p>
          <a:p>
            <a:pPr lvl="2"/>
            <a:endParaRPr lang="en-IN" dirty="0">
              <a:solidFill>
                <a:schemeClr val="tx1">
                  <a:lumMod val="95000"/>
                </a:schemeClr>
              </a:solidFill>
            </a:endParaRPr>
          </a:p>
          <a:p>
            <a:pPr marL="342900" indent="-342900">
              <a:buAutoNum type="arabicPeriod" startAt="4"/>
            </a:pPr>
            <a:r>
              <a:rPr lang="en-IN" sz="2400" dirty="0">
                <a:solidFill>
                  <a:schemeClr val="accent6">
                    <a:lumMod val="60000"/>
                    <a:lumOff val="40000"/>
                  </a:schemeClr>
                </a:solidFill>
              </a:rPr>
              <a:t> </a:t>
            </a:r>
            <a:r>
              <a:rPr lang="en-IN" sz="2400" u="sng" dirty="0">
                <a:solidFill>
                  <a:schemeClr val="accent6">
                    <a:lumMod val="60000"/>
                    <a:lumOff val="40000"/>
                  </a:schemeClr>
                </a:solidFill>
              </a:rPr>
              <a:t>Creating Tables using M Language</a:t>
            </a:r>
            <a:r>
              <a:rPr lang="en-IN" sz="2400" dirty="0">
                <a:solidFill>
                  <a:schemeClr val="accent6">
                    <a:lumMod val="60000"/>
                    <a:lumOff val="40000"/>
                  </a:schemeClr>
                </a:solidFill>
              </a:rPr>
              <a:t> :</a:t>
            </a:r>
          </a:p>
          <a:p>
            <a:pPr lvl="2"/>
            <a:r>
              <a:rPr lang="en-IN" sz="2000" dirty="0">
                <a:solidFill>
                  <a:schemeClr val="tx1">
                    <a:lumMod val="95000"/>
                  </a:schemeClr>
                </a:solidFill>
              </a:rPr>
              <a:t>We have to create Cities, States and Dates Tables using Column from dataset for data modelling.</a:t>
            </a:r>
          </a:p>
          <a:p>
            <a:pPr lvl="2"/>
            <a:endParaRPr lang="en-IN" dirty="0">
              <a:solidFill>
                <a:schemeClr val="tx1">
                  <a:lumMod val="95000"/>
                </a:schemeClr>
              </a:solidFill>
            </a:endParaRPr>
          </a:p>
        </p:txBody>
      </p:sp>
      <p:pic>
        <p:nvPicPr>
          <p:cNvPr id="5" name="Picture 4">
            <a:extLst>
              <a:ext uri="{FF2B5EF4-FFF2-40B4-BE49-F238E27FC236}">
                <a16:creationId xmlns:a16="http://schemas.microsoft.com/office/drawing/2014/main" id="{3E0CAE92-7EAB-4F0C-910C-0A304D6BF015}"/>
              </a:ext>
            </a:extLst>
          </p:cNvPr>
          <p:cNvPicPr>
            <a:picLocks noChangeAspect="1"/>
          </p:cNvPicPr>
          <p:nvPr/>
        </p:nvPicPr>
        <p:blipFill>
          <a:blip r:embed="rId2"/>
          <a:stretch>
            <a:fillRect/>
          </a:stretch>
        </p:blipFill>
        <p:spPr>
          <a:xfrm>
            <a:off x="465799" y="3332922"/>
            <a:ext cx="2321200" cy="3305952"/>
          </a:xfrm>
          <a:prstGeom prst="rect">
            <a:avLst/>
          </a:prstGeom>
        </p:spPr>
      </p:pic>
      <p:pic>
        <p:nvPicPr>
          <p:cNvPr id="7" name="Picture 6">
            <a:extLst>
              <a:ext uri="{FF2B5EF4-FFF2-40B4-BE49-F238E27FC236}">
                <a16:creationId xmlns:a16="http://schemas.microsoft.com/office/drawing/2014/main" id="{36C6EF7A-6DB0-463E-A0D6-4C5EC199FF50}"/>
              </a:ext>
            </a:extLst>
          </p:cNvPr>
          <p:cNvPicPr>
            <a:picLocks noChangeAspect="1"/>
          </p:cNvPicPr>
          <p:nvPr/>
        </p:nvPicPr>
        <p:blipFill>
          <a:blip r:embed="rId3"/>
          <a:stretch>
            <a:fillRect/>
          </a:stretch>
        </p:blipFill>
        <p:spPr>
          <a:xfrm>
            <a:off x="3418086" y="3304109"/>
            <a:ext cx="2321200" cy="3305952"/>
          </a:xfrm>
          <a:prstGeom prst="rect">
            <a:avLst/>
          </a:prstGeom>
        </p:spPr>
      </p:pic>
      <p:pic>
        <p:nvPicPr>
          <p:cNvPr id="9" name="Picture 8">
            <a:extLst>
              <a:ext uri="{FF2B5EF4-FFF2-40B4-BE49-F238E27FC236}">
                <a16:creationId xmlns:a16="http://schemas.microsoft.com/office/drawing/2014/main" id="{86A08DC5-FFB0-47DF-812E-84351B3C101F}"/>
              </a:ext>
            </a:extLst>
          </p:cNvPr>
          <p:cNvPicPr>
            <a:picLocks noChangeAspect="1"/>
          </p:cNvPicPr>
          <p:nvPr/>
        </p:nvPicPr>
        <p:blipFill>
          <a:blip r:embed="rId4"/>
          <a:stretch>
            <a:fillRect/>
          </a:stretch>
        </p:blipFill>
        <p:spPr>
          <a:xfrm>
            <a:off x="6370373" y="3304108"/>
            <a:ext cx="5506218" cy="3334765"/>
          </a:xfrm>
          <a:prstGeom prst="rect">
            <a:avLst/>
          </a:prstGeom>
        </p:spPr>
      </p:pic>
      <p:sp>
        <p:nvSpPr>
          <p:cNvPr id="10" name="TextBox 9">
            <a:extLst>
              <a:ext uri="{FF2B5EF4-FFF2-40B4-BE49-F238E27FC236}">
                <a16:creationId xmlns:a16="http://schemas.microsoft.com/office/drawing/2014/main" id="{3FBFB1EB-DA94-4CAB-8B13-42F88EB4A0FB}"/>
              </a:ext>
            </a:extLst>
          </p:cNvPr>
          <p:cNvSpPr txBox="1"/>
          <p:nvPr/>
        </p:nvSpPr>
        <p:spPr>
          <a:xfrm>
            <a:off x="465799" y="2822083"/>
            <a:ext cx="2321200" cy="369332"/>
          </a:xfrm>
          <a:prstGeom prst="rect">
            <a:avLst/>
          </a:prstGeom>
          <a:noFill/>
        </p:spPr>
        <p:txBody>
          <a:bodyPr wrap="square" rtlCol="0">
            <a:spAutoFit/>
          </a:bodyPr>
          <a:lstStyle/>
          <a:p>
            <a:pPr lvl="1"/>
            <a:r>
              <a:rPr lang="en-IN" dirty="0">
                <a:solidFill>
                  <a:schemeClr val="tx1">
                    <a:lumMod val="95000"/>
                  </a:schemeClr>
                </a:solidFill>
              </a:rPr>
              <a:t>Cities Table</a:t>
            </a:r>
          </a:p>
        </p:txBody>
      </p:sp>
      <p:sp>
        <p:nvSpPr>
          <p:cNvPr id="12" name="TextBox 11">
            <a:extLst>
              <a:ext uri="{FF2B5EF4-FFF2-40B4-BE49-F238E27FC236}">
                <a16:creationId xmlns:a16="http://schemas.microsoft.com/office/drawing/2014/main" id="{9FAE8A34-214F-40C6-9580-A2CE27F80F87}"/>
              </a:ext>
            </a:extLst>
          </p:cNvPr>
          <p:cNvSpPr txBox="1"/>
          <p:nvPr/>
        </p:nvSpPr>
        <p:spPr>
          <a:xfrm>
            <a:off x="3418086" y="2812092"/>
            <a:ext cx="2321200" cy="369332"/>
          </a:xfrm>
          <a:prstGeom prst="rect">
            <a:avLst/>
          </a:prstGeom>
          <a:noFill/>
        </p:spPr>
        <p:txBody>
          <a:bodyPr wrap="square">
            <a:spAutoFit/>
          </a:bodyPr>
          <a:lstStyle/>
          <a:p>
            <a:pPr lvl="1"/>
            <a:r>
              <a:rPr lang="en-IN" dirty="0">
                <a:solidFill>
                  <a:schemeClr val="tx1">
                    <a:lumMod val="95000"/>
                  </a:schemeClr>
                </a:solidFill>
              </a:rPr>
              <a:t>States Table</a:t>
            </a:r>
            <a:endParaRPr lang="en-IN" dirty="0"/>
          </a:p>
        </p:txBody>
      </p:sp>
      <p:sp>
        <p:nvSpPr>
          <p:cNvPr id="13" name="TextBox 12">
            <a:extLst>
              <a:ext uri="{FF2B5EF4-FFF2-40B4-BE49-F238E27FC236}">
                <a16:creationId xmlns:a16="http://schemas.microsoft.com/office/drawing/2014/main" id="{C6FE3238-FE2F-4B32-A5D3-999740867956}"/>
              </a:ext>
            </a:extLst>
          </p:cNvPr>
          <p:cNvSpPr txBox="1"/>
          <p:nvPr/>
        </p:nvSpPr>
        <p:spPr>
          <a:xfrm>
            <a:off x="7962882" y="2795304"/>
            <a:ext cx="2321200" cy="369332"/>
          </a:xfrm>
          <a:prstGeom prst="rect">
            <a:avLst/>
          </a:prstGeom>
          <a:noFill/>
        </p:spPr>
        <p:txBody>
          <a:bodyPr wrap="square">
            <a:spAutoFit/>
          </a:bodyPr>
          <a:lstStyle/>
          <a:p>
            <a:pPr lvl="1"/>
            <a:r>
              <a:rPr lang="en-IN" dirty="0">
                <a:solidFill>
                  <a:schemeClr val="tx1">
                    <a:lumMod val="95000"/>
                  </a:schemeClr>
                </a:solidFill>
              </a:rPr>
              <a:t>Dates Table</a:t>
            </a:r>
            <a:endParaRPr lang="en-IN" dirty="0"/>
          </a:p>
        </p:txBody>
      </p:sp>
    </p:spTree>
    <p:extLst>
      <p:ext uri="{BB962C8B-B14F-4D97-AF65-F5344CB8AC3E}">
        <p14:creationId xmlns:p14="http://schemas.microsoft.com/office/powerpoint/2010/main" val="3789239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CC9AFA-9E1C-40E7-906E-1E9C978B2388}"/>
              </a:ext>
            </a:extLst>
          </p:cNvPr>
          <p:cNvSpPr>
            <a:spLocks noGrp="1"/>
          </p:cNvSpPr>
          <p:nvPr>
            <p:ph type="title"/>
          </p:nvPr>
        </p:nvSpPr>
        <p:spPr/>
        <p:txBody>
          <a:bodyPr>
            <a:normAutofit/>
          </a:bodyPr>
          <a:lstStyle/>
          <a:p>
            <a:r>
              <a:rPr lang="en-IN" sz="4400" dirty="0"/>
              <a:t>Thank You</a:t>
            </a:r>
          </a:p>
        </p:txBody>
      </p:sp>
      <p:sp>
        <p:nvSpPr>
          <p:cNvPr id="5" name="Text Placeholder 4">
            <a:extLst>
              <a:ext uri="{FF2B5EF4-FFF2-40B4-BE49-F238E27FC236}">
                <a16:creationId xmlns:a16="http://schemas.microsoft.com/office/drawing/2014/main" id="{E81136F2-8616-4D8B-BB17-C31C9D7D7D06}"/>
              </a:ext>
            </a:extLst>
          </p:cNvPr>
          <p:cNvSpPr>
            <a:spLocks noGrp="1"/>
          </p:cNvSpPr>
          <p:nvPr>
            <p:ph type="body" idx="1"/>
          </p:nvPr>
        </p:nvSpPr>
        <p:spPr/>
        <p:txBody>
          <a:bodyPr>
            <a:normAutofit/>
          </a:bodyPr>
          <a:lstStyle/>
          <a:p>
            <a:r>
              <a:rPr lang="en-IN" sz="3200" dirty="0"/>
              <a:t>Presentation By : </a:t>
            </a:r>
            <a:r>
              <a:rPr lang="en-IN" sz="3200" dirty="0" err="1" smtClean="0"/>
              <a:t>Vivek</a:t>
            </a:r>
            <a:r>
              <a:rPr lang="en-IN" sz="3200" smtClean="0"/>
              <a:t> Prasad</a:t>
            </a:r>
            <a:endParaRPr lang="en-IN" sz="3200" dirty="0"/>
          </a:p>
        </p:txBody>
      </p:sp>
    </p:spTree>
    <p:extLst>
      <p:ext uri="{BB962C8B-B14F-4D97-AF65-F5344CB8AC3E}">
        <p14:creationId xmlns:p14="http://schemas.microsoft.com/office/powerpoint/2010/main" val="4233692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774E9-9B09-4977-AC9D-1410842EF561}"/>
              </a:ext>
            </a:extLst>
          </p:cNvPr>
          <p:cNvSpPr>
            <a:spLocks noGrp="1"/>
          </p:cNvSpPr>
          <p:nvPr>
            <p:ph type="title"/>
          </p:nvPr>
        </p:nvSpPr>
        <p:spPr>
          <a:xfrm>
            <a:off x="795808" y="102199"/>
            <a:ext cx="10353761" cy="1326321"/>
          </a:xfrm>
        </p:spPr>
        <p:txBody>
          <a:bodyPr>
            <a:normAutofit/>
          </a:bodyPr>
          <a:lstStyle/>
          <a:p>
            <a:r>
              <a:rPr lang="en-IN" sz="3600" u="sng" dirty="0"/>
              <a:t>Content</a:t>
            </a:r>
          </a:p>
        </p:txBody>
      </p:sp>
      <p:sp>
        <p:nvSpPr>
          <p:cNvPr id="3" name="Content Placeholder 2">
            <a:extLst>
              <a:ext uri="{FF2B5EF4-FFF2-40B4-BE49-F238E27FC236}">
                <a16:creationId xmlns:a16="http://schemas.microsoft.com/office/drawing/2014/main" id="{894E96D0-58F3-4168-A557-625839832435}"/>
              </a:ext>
            </a:extLst>
          </p:cNvPr>
          <p:cNvSpPr>
            <a:spLocks noGrp="1"/>
          </p:cNvSpPr>
          <p:nvPr>
            <p:ph idx="1"/>
          </p:nvPr>
        </p:nvSpPr>
        <p:spPr>
          <a:xfrm>
            <a:off x="795808" y="1218764"/>
            <a:ext cx="10353762" cy="3411366"/>
          </a:xfrm>
        </p:spPr>
        <p:txBody>
          <a:bodyPr>
            <a:normAutofit/>
          </a:bodyPr>
          <a:lstStyle/>
          <a:p>
            <a:pPr lvl="2">
              <a:buFont typeface="Wingdings" panose="05000000000000000000" pitchFamily="2" charset="2"/>
              <a:buChar char="v"/>
            </a:pPr>
            <a:r>
              <a:rPr lang="en-IN" sz="2000" dirty="0"/>
              <a:t> </a:t>
            </a:r>
            <a:r>
              <a:rPr lang="en-IN" sz="2000" dirty="0" smtClean="0"/>
              <a:t>Introduction</a:t>
            </a:r>
            <a:endParaRPr lang="en-IN" sz="2000" dirty="0" smtClean="0"/>
          </a:p>
          <a:p>
            <a:pPr lvl="2">
              <a:buFont typeface="Wingdings" panose="05000000000000000000" pitchFamily="2" charset="2"/>
              <a:buChar char="v"/>
            </a:pPr>
            <a:r>
              <a:rPr lang="en-IN" sz="2000" dirty="0" smtClean="0"/>
              <a:t>Objective</a:t>
            </a:r>
          </a:p>
          <a:p>
            <a:pPr lvl="2">
              <a:buFont typeface="Wingdings" panose="05000000000000000000" pitchFamily="2" charset="2"/>
              <a:buChar char="v"/>
            </a:pPr>
            <a:r>
              <a:rPr lang="en-IN" sz="2000" dirty="0" smtClean="0"/>
              <a:t>Scope</a:t>
            </a:r>
            <a:endParaRPr lang="en-IN" sz="2000" dirty="0"/>
          </a:p>
          <a:p>
            <a:pPr lvl="2">
              <a:buFont typeface="Wingdings" panose="05000000000000000000" pitchFamily="2" charset="2"/>
              <a:buChar char="v"/>
            </a:pPr>
            <a:r>
              <a:rPr lang="en-IN" sz="2000" dirty="0"/>
              <a:t> </a:t>
            </a:r>
            <a:r>
              <a:rPr lang="en-IN" sz="2000" dirty="0" smtClean="0"/>
              <a:t>Theoretical Background</a:t>
            </a:r>
          </a:p>
          <a:p>
            <a:pPr lvl="2">
              <a:buFont typeface="Wingdings" panose="05000000000000000000" pitchFamily="2" charset="2"/>
              <a:buChar char="v"/>
            </a:pPr>
            <a:r>
              <a:rPr lang="en-IN" sz="2000" dirty="0" smtClean="0"/>
              <a:t>Research Methodology</a:t>
            </a:r>
            <a:endParaRPr lang="en-IN" sz="2000" dirty="0"/>
          </a:p>
          <a:p>
            <a:pPr lvl="2">
              <a:buFont typeface="Wingdings" panose="05000000000000000000" pitchFamily="2" charset="2"/>
              <a:buChar char="v"/>
            </a:pPr>
            <a:r>
              <a:rPr lang="en-IN" sz="2000" dirty="0"/>
              <a:t> Data Transformation and </a:t>
            </a:r>
            <a:r>
              <a:rPr lang="en-IN" sz="2000" dirty="0" smtClean="0"/>
              <a:t>EDA</a:t>
            </a:r>
            <a:endParaRPr lang="en-IN" sz="2000" dirty="0"/>
          </a:p>
        </p:txBody>
      </p:sp>
    </p:spTree>
    <p:extLst>
      <p:ext uri="{BB962C8B-B14F-4D97-AF65-F5344CB8AC3E}">
        <p14:creationId xmlns:p14="http://schemas.microsoft.com/office/powerpoint/2010/main" val="1206761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0237E-FED9-4876-8A4F-69352290BB5B}"/>
              </a:ext>
            </a:extLst>
          </p:cNvPr>
          <p:cNvSpPr>
            <a:spLocks noGrp="1"/>
          </p:cNvSpPr>
          <p:nvPr>
            <p:ph type="title"/>
          </p:nvPr>
        </p:nvSpPr>
        <p:spPr>
          <a:xfrm>
            <a:off x="913795" y="83520"/>
            <a:ext cx="10353761" cy="1326321"/>
          </a:xfrm>
        </p:spPr>
        <p:txBody>
          <a:bodyPr>
            <a:normAutofit/>
          </a:bodyPr>
          <a:lstStyle/>
          <a:p>
            <a:r>
              <a:rPr lang="en-IN" sz="3600" u="sng" dirty="0" smtClean="0"/>
              <a:t>Introduction</a:t>
            </a:r>
            <a:endParaRPr lang="en-IN" sz="3600" u="sng" dirty="0"/>
          </a:p>
        </p:txBody>
      </p:sp>
      <p:sp>
        <p:nvSpPr>
          <p:cNvPr id="3" name="Content Placeholder 2">
            <a:extLst>
              <a:ext uri="{FF2B5EF4-FFF2-40B4-BE49-F238E27FC236}">
                <a16:creationId xmlns:a16="http://schemas.microsoft.com/office/drawing/2014/main" id="{E0DC675E-DC33-434B-BF74-D0AD0DF44D70}"/>
              </a:ext>
            </a:extLst>
          </p:cNvPr>
          <p:cNvSpPr>
            <a:spLocks noGrp="1"/>
          </p:cNvSpPr>
          <p:nvPr>
            <p:ph idx="1"/>
          </p:nvPr>
        </p:nvSpPr>
        <p:spPr>
          <a:xfrm>
            <a:off x="913795" y="1537114"/>
            <a:ext cx="10353762" cy="3695136"/>
          </a:xfrm>
        </p:spPr>
        <p:txBody>
          <a:bodyPr/>
          <a:lstStyle/>
          <a:p>
            <a:pPr marL="0" indent="0">
              <a:buNone/>
            </a:pPr>
            <a:r>
              <a:rPr lang="en-US" dirty="0">
                <a:effectLst/>
              </a:rPr>
              <a:t>The e-commerce industry is witnessing unprecedented growth, and Amazon stands as one of the leading players in the market. Effective sales management and data analysis are crucial to understand and optimize sales trends. This project aims to analyze Amazon sales data to uncover sales trends and key factors contributing to those trends. We will employ various data analysis techniques, including ETL (Extract-Transform-Load), Python</a:t>
            </a:r>
            <a:r>
              <a:rPr lang="en-US" dirty="0" smtClean="0">
                <a:effectLst/>
              </a:rPr>
              <a:t>, </a:t>
            </a:r>
            <a:r>
              <a:rPr lang="en-US" dirty="0">
                <a:effectLst/>
              </a:rPr>
              <a:t>and Power BI, to gain insights into the sales performance of Amazon.</a:t>
            </a:r>
            <a:endParaRPr lang="en-IN" dirty="0"/>
          </a:p>
        </p:txBody>
      </p:sp>
    </p:spTree>
    <p:extLst>
      <p:ext uri="{BB962C8B-B14F-4D97-AF65-F5344CB8AC3E}">
        <p14:creationId xmlns:p14="http://schemas.microsoft.com/office/powerpoint/2010/main" val="2392348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117231"/>
            <a:ext cx="10353761" cy="1326321"/>
          </a:xfrm>
        </p:spPr>
        <p:txBody>
          <a:bodyPr/>
          <a:lstStyle/>
          <a:p>
            <a:r>
              <a:rPr lang="en-US" dirty="0" smtClean="0"/>
              <a:t>Objectives</a:t>
            </a:r>
            <a:endParaRPr lang="en-US" dirty="0"/>
          </a:p>
        </p:txBody>
      </p:sp>
      <p:sp>
        <p:nvSpPr>
          <p:cNvPr id="3" name="Content Placeholder 2"/>
          <p:cNvSpPr>
            <a:spLocks noGrp="1"/>
          </p:cNvSpPr>
          <p:nvPr>
            <p:ph idx="1"/>
          </p:nvPr>
        </p:nvSpPr>
        <p:spPr>
          <a:xfrm>
            <a:off x="913796" y="1443552"/>
            <a:ext cx="10353762" cy="3695136"/>
          </a:xfrm>
        </p:spPr>
        <p:txBody>
          <a:bodyPr/>
          <a:lstStyle/>
          <a:p>
            <a:pPr>
              <a:buFont typeface="Wingdings" panose="05000000000000000000" pitchFamily="2" charset="2"/>
              <a:buChar char="v"/>
            </a:pPr>
            <a:r>
              <a:rPr lang="en-US" dirty="0">
                <a:effectLst/>
              </a:rPr>
              <a:t>To analyze Amazon sales data to identify sales trends on a monthly, yearly, and yearly-month basis.</a:t>
            </a:r>
          </a:p>
          <a:p>
            <a:pPr>
              <a:buFont typeface="Wingdings" panose="05000000000000000000" pitchFamily="2" charset="2"/>
              <a:buChar char="v"/>
            </a:pPr>
            <a:r>
              <a:rPr lang="en-US" dirty="0">
                <a:effectLst/>
              </a:rPr>
              <a:t>To discover key metrics and factors influencing these sales trends.</a:t>
            </a:r>
          </a:p>
          <a:p>
            <a:pPr>
              <a:buFont typeface="Wingdings" panose="05000000000000000000" pitchFamily="2" charset="2"/>
              <a:buChar char="v"/>
            </a:pPr>
            <a:r>
              <a:rPr lang="en-US" dirty="0">
                <a:effectLst/>
              </a:rPr>
              <a:t>To establish meaningful relationships between attributes to better understand the dynamics of Amazon sales.</a:t>
            </a:r>
          </a:p>
        </p:txBody>
      </p:sp>
    </p:spTree>
    <p:extLst>
      <p:ext uri="{BB962C8B-B14F-4D97-AF65-F5344CB8AC3E}">
        <p14:creationId xmlns:p14="http://schemas.microsoft.com/office/powerpoint/2010/main" val="3071053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43608"/>
            <a:ext cx="10353761" cy="1326321"/>
          </a:xfrm>
        </p:spPr>
        <p:txBody>
          <a:bodyPr/>
          <a:lstStyle/>
          <a:p>
            <a:r>
              <a:rPr lang="en-US" dirty="0" smtClean="0"/>
              <a:t>Scope</a:t>
            </a:r>
            <a:endParaRPr lang="en-US" dirty="0"/>
          </a:p>
        </p:txBody>
      </p:sp>
      <p:sp>
        <p:nvSpPr>
          <p:cNvPr id="3" name="Content Placeholder 2"/>
          <p:cNvSpPr>
            <a:spLocks noGrp="1"/>
          </p:cNvSpPr>
          <p:nvPr>
            <p:ph idx="1"/>
          </p:nvPr>
        </p:nvSpPr>
        <p:spPr>
          <a:xfrm>
            <a:off x="913795" y="1594902"/>
            <a:ext cx="10353762" cy="3695136"/>
          </a:xfrm>
        </p:spPr>
        <p:txBody>
          <a:bodyPr/>
          <a:lstStyle/>
          <a:p>
            <a:pPr>
              <a:buFont typeface="Wingdings" panose="05000000000000000000" pitchFamily="2" charset="2"/>
              <a:buChar char="v"/>
            </a:pPr>
            <a:r>
              <a:rPr lang="en-US" dirty="0">
                <a:effectLst/>
              </a:rPr>
              <a:t>Analyzing sales data from Amazon for a specific period.</a:t>
            </a:r>
          </a:p>
          <a:p>
            <a:pPr>
              <a:buFont typeface="Wingdings" panose="05000000000000000000" pitchFamily="2" charset="2"/>
              <a:buChar char="v"/>
            </a:pPr>
            <a:r>
              <a:rPr lang="en-US" dirty="0">
                <a:effectLst/>
              </a:rPr>
              <a:t>Examining sales trends on a monthly, yearly, and yearly-month basis.</a:t>
            </a:r>
          </a:p>
          <a:p>
            <a:pPr>
              <a:buFont typeface="Wingdings" panose="05000000000000000000" pitchFamily="2" charset="2"/>
              <a:buChar char="v"/>
            </a:pPr>
            <a:r>
              <a:rPr lang="en-US" dirty="0">
                <a:effectLst/>
              </a:rPr>
              <a:t>Identifying key metrics and factors affecting sales trends.</a:t>
            </a:r>
          </a:p>
          <a:p>
            <a:pPr>
              <a:buFont typeface="Wingdings" panose="05000000000000000000" pitchFamily="2" charset="2"/>
              <a:buChar char="v"/>
            </a:pPr>
            <a:r>
              <a:rPr lang="en-US" dirty="0">
                <a:effectLst/>
              </a:rPr>
              <a:t>Creating visualizations to represent the findings effectively.</a:t>
            </a:r>
          </a:p>
        </p:txBody>
      </p:sp>
    </p:spTree>
    <p:extLst>
      <p:ext uri="{BB962C8B-B14F-4D97-AF65-F5344CB8AC3E}">
        <p14:creationId xmlns:p14="http://schemas.microsoft.com/office/powerpoint/2010/main" val="996509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257907"/>
            <a:ext cx="10353761" cy="1326321"/>
          </a:xfrm>
        </p:spPr>
        <p:txBody>
          <a:bodyPr/>
          <a:lstStyle/>
          <a:p>
            <a:r>
              <a:rPr lang="en-US" dirty="0" smtClean="0"/>
              <a:t>Theoretical background</a:t>
            </a:r>
            <a:endParaRPr lang="en-US" dirty="0"/>
          </a:p>
        </p:txBody>
      </p:sp>
      <p:sp>
        <p:nvSpPr>
          <p:cNvPr id="3" name="Content Placeholder 2"/>
          <p:cNvSpPr>
            <a:spLocks noGrp="1"/>
          </p:cNvSpPr>
          <p:nvPr>
            <p:ph idx="1"/>
          </p:nvPr>
        </p:nvSpPr>
        <p:spPr>
          <a:xfrm>
            <a:off x="913795" y="1797126"/>
            <a:ext cx="10353762" cy="3695136"/>
          </a:xfrm>
        </p:spPr>
        <p:txBody>
          <a:bodyPr/>
          <a:lstStyle/>
          <a:p>
            <a:pPr>
              <a:buFont typeface="Wingdings" panose="05000000000000000000" pitchFamily="2" charset="2"/>
              <a:buChar char="v"/>
            </a:pPr>
            <a:r>
              <a:rPr lang="en-US" dirty="0">
                <a:effectLst/>
              </a:rPr>
              <a:t>Sales management in the e-commerce domain is crucial for understanding customer behaviors, product demand, and market fluctuations. In this project, we will apply principles of business intelligence and data analysis to interpret Amazon sales data. ETL processes will be employed to extract, transform, and load the data for analysis. Theoretical concepts related to data analysis, including statistical analysis, time series analysis, and correlation analysis, will be utilized to gain insights into sales trends.</a:t>
            </a:r>
            <a:endParaRPr lang="en-US" dirty="0"/>
          </a:p>
        </p:txBody>
      </p:sp>
    </p:spTree>
    <p:extLst>
      <p:ext uri="{BB962C8B-B14F-4D97-AF65-F5344CB8AC3E}">
        <p14:creationId xmlns:p14="http://schemas.microsoft.com/office/powerpoint/2010/main" val="223886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87086"/>
            <a:ext cx="10353761" cy="1326321"/>
          </a:xfrm>
        </p:spPr>
        <p:txBody>
          <a:bodyPr/>
          <a:lstStyle/>
          <a:p>
            <a:r>
              <a:rPr lang="en-US" dirty="0" smtClean="0"/>
              <a:t>Research methodology</a:t>
            </a:r>
            <a:endParaRPr lang="en-US" dirty="0"/>
          </a:p>
        </p:txBody>
      </p:sp>
      <p:sp>
        <p:nvSpPr>
          <p:cNvPr id="3" name="Content Placeholder 2"/>
          <p:cNvSpPr>
            <a:spLocks noGrp="1"/>
          </p:cNvSpPr>
          <p:nvPr>
            <p:ph idx="1"/>
          </p:nvPr>
        </p:nvSpPr>
        <p:spPr>
          <a:xfrm>
            <a:off x="913796" y="1413407"/>
            <a:ext cx="10353762" cy="3695136"/>
          </a:xfrm>
        </p:spPr>
        <p:txBody>
          <a:bodyPr>
            <a:normAutofit lnSpcReduction="10000"/>
          </a:bodyPr>
          <a:lstStyle/>
          <a:p>
            <a:pPr>
              <a:buFont typeface="Wingdings" panose="05000000000000000000" pitchFamily="2" charset="2"/>
              <a:buChar char="v"/>
            </a:pPr>
            <a:r>
              <a:rPr lang="en-US" dirty="0" smtClean="0"/>
              <a:t>Data Collection</a:t>
            </a:r>
          </a:p>
          <a:p>
            <a:pPr>
              <a:buFont typeface="Wingdings" panose="05000000000000000000" pitchFamily="2" charset="2"/>
              <a:buChar char="v"/>
            </a:pPr>
            <a:r>
              <a:rPr lang="en-US" dirty="0" smtClean="0"/>
              <a:t>ETL Process</a:t>
            </a:r>
          </a:p>
          <a:p>
            <a:pPr>
              <a:buFont typeface="Wingdings" panose="05000000000000000000" pitchFamily="2" charset="2"/>
              <a:buChar char="v"/>
            </a:pPr>
            <a:r>
              <a:rPr lang="en-US" dirty="0" smtClean="0"/>
              <a:t>Exploratory Data Analysis(EDA)</a:t>
            </a:r>
          </a:p>
          <a:p>
            <a:pPr>
              <a:buFont typeface="Wingdings" panose="05000000000000000000" pitchFamily="2" charset="2"/>
              <a:buChar char="v"/>
            </a:pPr>
            <a:r>
              <a:rPr lang="en-US" dirty="0" smtClean="0"/>
              <a:t>Sales Trend Analysis</a:t>
            </a:r>
          </a:p>
          <a:p>
            <a:pPr>
              <a:buFont typeface="Wingdings" panose="05000000000000000000" pitchFamily="2" charset="2"/>
              <a:buChar char="v"/>
            </a:pPr>
            <a:r>
              <a:rPr lang="en-US" dirty="0" smtClean="0"/>
              <a:t>Key Metrics Identification</a:t>
            </a:r>
          </a:p>
          <a:p>
            <a:pPr>
              <a:buFont typeface="Wingdings" panose="05000000000000000000" pitchFamily="2" charset="2"/>
              <a:buChar char="v"/>
            </a:pPr>
            <a:r>
              <a:rPr lang="en-US" dirty="0" smtClean="0"/>
              <a:t>Visualization</a:t>
            </a:r>
          </a:p>
          <a:p>
            <a:pPr>
              <a:buFont typeface="Wingdings" panose="05000000000000000000" pitchFamily="2" charset="2"/>
              <a:buChar char="v"/>
            </a:pPr>
            <a:r>
              <a:rPr lang="en-US" dirty="0" smtClean="0"/>
              <a:t>Findings and Recommendations</a:t>
            </a:r>
          </a:p>
          <a:p>
            <a:pPr>
              <a:buFont typeface="Wingdings" panose="05000000000000000000" pitchFamily="2" charset="2"/>
              <a:buChar char="v"/>
            </a:pPr>
            <a:r>
              <a:rPr lang="en-US" dirty="0" smtClean="0"/>
              <a:t>Conclusion</a:t>
            </a:r>
            <a:endParaRPr lang="en-US" dirty="0"/>
          </a:p>
        </p:txBody>
      </p:sp>
    </p:spTree>
    <p:extLst>
      <p:ext uri="{BB962C8B-B14F-4D97-AF65-F5344CB8AC3E}">
        <p14:creationId xmlns:p14="http://schemas.microsoft.com/office/powerpoint/2010/main" val="2565278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EAEE0-E5CE-4AFD-B3A3-3C3B544AC515}"/>
              </a:ext>
            </a:extLst>
          </p:cNvPr>
          <p:cNvSpPr>
            <a:spLocks noGrp="1"/>
          </p:cNvSpPr>
          <p:nvPr>
            <p:ph type="title"/>
          </p:nvPr>
        </p:nvSpPr>
        <p:spPr>
          <a:xfrm>
            <a:off x="913796" y="450574"/>
            <a:ext cx="10353761" cy="1326321"/>
          </a:xfrm>
        </p:spPr>
        <p:txBody>
          <a:bodyPr>
            <a:normAutofit/>
          </a:bodyPr>
          <a:lstStyle/>
          <a:p>
            <a:r>
              <a:rPr lang="en-IN" sz="3600" u="sng" dirty="0"/>
              <a:t>About the data</a:t>
            </a:r>
          </a:p>
        </p:txBody>
      </p:sp>
      <p:sp>
        <p:nvSpPr>
          <p:cNvPr id="3" name="Content Placeholder 2">
            <a:extLst>
              <a:ext uri="{FF2B5EF4-FFF2-40B4-BE49-F238E27FC236}">
                <a16:creationId xmlns:a16="http://schemas.microsoft.com/office/drawing/2014/main" id="{90728ED7-AF68-4FA3-B546-1408FAA04AC2}"/>
              </a:ext>
            </a:extLst>
          </p:cNvPr>
          <p:cNvSpPr>
            <a:spLocks noGrp="1"/>
          </p:cNvSpPr>
          <p:nvPr>
            <p:ph idx="1"/>
          </p:nvPr>
        </p:nvSpPr>
        <p:spPr>
          <a:xfrm>
            <a:off x="913795" y="2096064"/>
            <a:ext cx="10353762" cy="4761936"/>
          </a:xfrm>
        </p:spPr>
        <p:txBody>
          <a:bodyPr>
            <a:normAutofit/>
          </a:bodyPr>
          <a:lstStyle/>
          <a:p>
            <a:pPr marL="0" indent="0">
              <a:buNone/>
            </a:pPr>
            <a:r>
              <a:rPr lang="en-IN" dirty="0"/>
              <a:t>The dataset is about the sales of electronic products from amazon platform in year 2019. Data is divided into 12 csv files and each file holds data for one month. The final dataset has following attributes :</a:t>
            </a:r>
          </a:p>
          <a:p>
            <a:pPr lvl="2">
              <a:lnSpc>
                <a:spcPct val="107000"/>
              </a:lnSpc>
              <a:buFont typeface="Wingdings" panose="05000000000000000000" pitchFamily="2" charset="2"/>
              <a:buChar char="Ø"/>
            </a:pPr>
            <a:r>
              <a:rPr lang="en-IN" dirty="0"/>
              <a:t> </a:t>
            </a:r>
            <a:r>
              <a:rPr lang="en-IN" sz="2000" dirty="0">
                <a:effectLst/>
                <a:ea typeface="Calibri" panose="020F0502020204030204" pitchFamily="34" charset="0"/>
                <a:cs typeface="Times New Roman" panose="02020603050405020304" pitchFamily="18" charset="0"/>
              </a:rPr>
              <a:t>Order ID : Unique Order ID number per Order</a:t>
            </a:r>
          </a:p>
          <a:p>
            <a:pPr lvl="2">
              <a:lnSpc>
                <a:spcPct val="107000"/>
              </a:lnSpc>
              <a:buFont typeface="Wingdings" panose="05000000000000000000" pitchFamily="2" charset="2"/>
              <a:buChar char="Ø"/>
            </a:pPr>
            <a:r>
              <a:rPr lang="en-IN" sz="2000" dirty="0">
                <a:effectLst/>
                <a:ea typeface="Calibri" panose="020F0502020204030204" pitchFamily="34" charset="0"/>
                <a:cs typeface="Times New Roman" panose="02020603050405020304" pitchFamily="18" charset="0"/>
              </a:rPr>
              <a:t> Product : Name of ordered Product </a:t>
            </a:r>
          </a:p>
          <a:p>
            <a:pPr lvl="2">
              <a:lnSpc>
                <a:spcPct val="107000"/>
              </a:lnSpc>
              <a:buFont typeface="Wingdings" panose="05000000000000000000" pitchFamily="2" charset="2"/>
              <a:buChar char="Ø"/>
            </a:pPr>
            <a:r>
              <a:rPr lang="en-IN" sz="2000" dirty="0">
                <a:effectLst/>
                <a:ea typeface="Calibri" panose="020F0502020204030204" pitchFamily="34" charset="0"/>
                <a:cs typeface="Times New Roman" panose="02020603050405020304" pitchFamily="18" charset="0"/>
              </a:rPr>
              <a:t> Quantity Ordered : Number of Items Ordered</a:t>
            </a:r>
          </a:p>
          <a:p>
            <a:pPr lvl="2">
              <a:lnSpc>
                <a:spcPct val="107000"/>
              </a:lnSpc>
              <a:buFont typeface="Wingdings" panose="05000000000000000000" pitchFamily="2" charset="2"/>
              <a:buChar char="Ø"/>
            </a:pPr>
            <a:r>
              <a:rPr lang="en-IN" sz="2000" dirty="0">
                <a:effectLst/>
                <a:ea typeface="Calibri" panose="020F0502020204030204" pitchFamily="34" charset="0"/>
                <a:cs typeface="Times New Roman" panose="02020603050405020304" pitchFamily="18" charset="0"/>
              </a:rPr>
              <a:t> Price Each : Price of one item (in $)</a:t>
            </a:r>
          </a:p>
          <a:p>
            <a:pPr lvl="2">
              <a:lnSpc>
                <a:spcPct val="107000"/>
              </a:lnSpc>
              <a:buFont typeface="Wingdings" panose="05000000000000000000" pitchFamily="2" charset="2"/>
              <a:buChar char="Ø"/>
            </a:pPr>
            <a:r>
              <a:rPr lang="en-IN" sz="2000" dirty="0">
                <a:effectLst/>
                <a:ea typeface="Calibri" panose="020F0502020204030204" pitchFamily="34" charset="0"/>
                <a:cs typeface="Times New Roman" panose="02020603050405020304" pitchFamily="18" charset="0"/>
              </a:rPr>
              <a:t> Order Date : Date when order was placed</a:t>
            </a:r>
          </a:p>
          <a:p>
            <a:pPr lvl="2">
              <a:lnSpc>
                <a:spcPct val="107000"/>
              </a:lnSpc>
              <a:buFont typeface="Wingdings" panose="05000000000000000000" pitchFamily="2" charset="2"/>
              <a:buChar char="Ø"/>
            </a:pPr>
            <a:r>
              <a:rPr lang="en-IN" sz="2000" dirty="0">
                <a:effectLst/>
                <a:ea typeface="Calibri" panose="020F0502020204030204" pitchFamily="34" charset="0"/>
                <a:cs typeface="Times New Roman" panose="02020603050405020304" pitchFamily="18" charset="0"/>
              </a:rPr>
              <a:t> City : City from where order was placed</a:t>
            </a:r>
          </a:p>
          <a:p>
            <a:pPr lvl="2">
              <a:lnSpc>
                <a:spcPct val="107000"/>
              </a:lnSpc>
              <a:buFont typeface="Wingdings" panose="05000000000000000000" pitchFamily="2" charset="2"/>
              <a:buChar char="Ø"/>
            </a:pPr>
            <a:r>
              <a:rPr lang="en-IN" sz="2000" dirty="0">
                <a:effectLst/>
                <a:ea typeface="Calibri" panose="020F0502020204030204" pitchFamily="34" charset="0"/>
                <a:cs typeface="Times New Roman" panose="02020603050405020304" pitchFamily="18" charset="0"/>
              </a:rPr>
              <a:t> State : State from where order was placed</a:t>
            </a:r>
          </a:p>
          <a:p>
            <a:pPr lvl="2">
              <a:lnSpc>
                <a:spcPct val="107000"/>
              </a:lnSpc>
              <a:spcAft>
                <a:spcPts val="800"/>
              </a:spcAft>
              <a:buFont typeface="Wingdings" panose="05000000000000000000" pitchFamily="2" charset="2"/>
              <a:buChar char="Ø"/>
            </a:pPr>
            <a:r>
              <a:rPr lang="en-IN" sz="2000" dirty="0">
                <a:effectLst/>
                <a:ea typeface="Calibri" panose="020F0502020204030204" pitchFamily="34" charset="0"/>
                <a:cs typeface="Times New Roman" panose="02020603050405020304" pitchFamily="18" charset="0"/>
              </a:rPr>
              <a:t> Category : Category of the ordered Product</a:t>
            </a:r>
          </a:p>
        </p:txBody>
      </p:sp>
    </p:spTree>
    <p:extLst>
      <p:ext uri="{BB962C8B-B14F-4D97-AF65-F5344CB8AC3E}">
        <p14:creationId xmlns:p14="http://schemas.microsoft.com/office/powerpoint/2010/main" val="722305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500AA-CB23-4D04-A4FB-89DEF2355069}"/>
              </a:ext>
            </a:extLst>
          </p:cNvPr>
          <p:cNvSpPr>
            <a:spLocks noGrp="1"/>
          </p:cNvSpPr>
          <p:nvPr>
            <p:ph type="title"/>
          </p:nvPr>
        </p:nvSpPr>
        <p:spPr>
          <a:xfrm>
            <a:off x="924444" y="769743"/>
            <a:ext cx="10353761" cy="1326321"/>
          </a:xfrm>
        </p:spPr>
        <p:txBody>
          <a:bodyPr>
            <a:normAutofit/>
          </a:bodyPr>
          <a:lstStyle/>
          <a:p>
            <a:r>
              <a:rPr lang="en-IN" sz="3600" u="sng" dirty="0"/>
              <a:t>Data Transformation and EDA</a:t>
            </a:r>
            <a:r>
              <a:rPr lang="en-IN" sz="3600" dirty="0"/>
              <a:t/>
            </a:r>
            <a:br>
              <a:rPr lang="en-IN" sz="3600" dirty="0"/>
            </a:br>
            <a:endParaRPr lang="en-IN" dirty="0"/>
          </a:p>
        </p:txBody>
      </p:sp>
      <p:sp>
        <p:nvSpPr>
          <p:cNvPr id="3" name="Content Placeholder 2">
            <a:extLst>
              <a:ext uri="{FF2B5EF4-FFF2-40B4-BE49-F238E27FC236}">
                <a16:creationId xmlns:a16="http://schemas.microsoft.com/office/drawing/2014/main" id="{76856B34-6EF4-44DB-A6F1-0CDAB68F3C2D}"/>
              </a:ext>
            </a:extLst>
          </p:cNvPr>
          <p:cNvSpPr>
            <a:spLocks noGrp="1"/>
          </p:cNvSpPr>
          <p:nvPr>
            <p:ph idx="1"/>
          </p:nvPr>
        </p:nvSpPr>
        <p:spPr/>
        <p:txBody>
          <a:bodyPr>
            <a:normAutofit lnSpcReduction="10000"/>
          </a:bodyPr>
          <a:lstStyle/>
          <a:p>
            <a:pPr marL="457200" indent="-457200">
              <a:buFont typeface="+mj-lt"/>
              <a:buAutoNum type="arabicPeriod"/>
            </a:pPr>
            <a:r>
              <a:rPr lang="en-IN" sz="2400" u="sng" dirty="0">
                <a:solidFill>
                  <a:schemeClr val="accent6">
                    <a:lumMod val="60000"/>
                    <a:lumOff val="40000"/>
                  </a:schemeClr>
                </a:solidFill>
              </a:rPr>
              <a:t>Handling Null values</a:t>
            </a:r>
            <a:r>
              <a:rPr lang="en-IN" sz="2400" dirty="0">
                <a:solidFill>
                  <a:schemeClr val="accent6">
                    <a:lumMod val="60000"/>
                    <a:lumOff val="40000"/>
                  </a:schemeClr>
                </a:solidFill>
              </a:rPr>
              <a:t> :</a:t>
            </a:r>
          </a:p>
          <a:p>
            <a:pPr marL="1371600" lvl="3" indent="0">
              <a:buNone/>
            </a:pPr>
            <a:r>
              <a:rPr lang="en-IN" sz="2000" dirty="0">
                <a:solidFill>
                  <a:schemeClr val="tx1">
                    <a:lumMod val="95000"/>
                  </a:schemeClr>
                </a:solidFill>
              </a:rPr>
              <a:t>There are some rows which are having only null values, so dropping those rows from the dataset.</a:t>
            </a:r>
          </a:p>
          <a:p>
            <a:pPr marL="1371600" lvl="3" indent="0">
              <a:buNone/>
            </a:pPr>
            <a:endParaRPr lang="en-IN" sz="1800" dirty="0">
              <a:solidFill>
                <a:schemeClr val="accent6">
                  <a:lumMod val="60000"/>
                  <a:lumOff val="40000"/>
                </a:schemeClr>
              </a:solidFill>
            </a:endParaRPr>
          </a:p>
          <a:p>
            <a:pPr marL="1371600" lvl="3" indent="0">
              <a:buNone/>
            </a:pPr>
            <a:endParaRPr lang="en-IN" sz="1800" dirty="0">
              <a:solidFill>
                <a:schemeClr val="accent6">
                  <a:lumMod val="60000"/>
                  <a:lumOff val="40000"/>
                </a:schemeClr>
              </a:solidFill>
            </a:endParaRPr>
          </a:p>
          <a:p>
            <a:pPr marL="457200" indent="-457200">
              <a:buFont typeface="+mj-lt"/>
              <a:buAutoNum type="arabicPeriod"/>
            </a:pPr>
            <a:r>
              <a:rPr lang="en-IN" sz="2400" u="sng" dirty="0">
                <a:solidFill>
                  <a:schemeClr val="accent6">
                    <a:lumMod val="60000"/>
                    <a:lumOff val="40000"/>
                  </a:schemeClr>
                </a:solidFill>
              </a:rPr>
              <a:t>Deriving Columns</a:t>
            </a:r>
            <a:r>
              <a:rPr lang="en-IN" sz="2400" dirty="0">
                <a:solidFill>
                  <a:schemeClr val="accent6">
                    <a:lumMod val="60000"/>
                    <a:lumOff val="40000"/>
                  </a:schemeClr>
                </a:solidFill>
              </a:rPr>
              <a:t> :</a:t>
            </a:r>
          </a:p>
          <a:p>
            <a:pPr marL="1885950" lvl="3" indent="-514350">
              <a:buFont typeface="+mj-lt"/>
              <a:buAutoNum type="romanLcPeriod"/>
            </a:pPr>
            <a:r>
              <a:rPr lang="en-IN" sz="2000" dirty="0"/>
              <a:t>City and State columns were derived from Purchase Address column.</a:t>
            </a:r>
          </a:p>
          <a:p>
            <a:pPr marL="1885950" lvl="3" indent="-514350">
              <a:buFont typeface="+mj-lt"/>
              <a:buAutoNum type="romanLcPeriod"/>
            </a:pPr>
            <a:r>
              <a:rPr lang="en-IN" sz="2000" dirty="0"/>
              <a:t>Category column was created based on the name of the Product in Product Column</a:t>
            </a:r>
          </a:p>
          <a:p>
            <a:pPr marL="0" indent="0">
              <a:buNone/>
            </a:pPr>
            <a:endParaRPr lang="en-IN" sz="2400" dirty="0"/>
          </a:p>
          <a:p>
            <a:pPr marL="1885950" lvl="3" indent="-514350">
              <a:buFont typeface="+mj-lt"/>
              <a:buAutoNum type="romanLcPeriod"/>
            </a:pPr>
            <a:endParaRPr lang="en-IN" sz="1800" dirty="0"/>
          </a:p>
        </p:txBody>
      </p:sp>
    </p:spTree>
    <p:extLst>
      <p:ext uri="{BB962C8B-B14F-4D97-AF65-F5344CB8AC3E}">
        <p14:creationId xmlns:p14="http://schemas.microsoft.com/office/powerpoint/2010/main" val="17332307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290</TotalTime>
  <Words>502</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Bookman Old Style</vt:lpstr>
      <vt:lpstr>Calibri</vt:lpstr>
      <vt:lpstr>Rockwell</vt:lpstr>
      <vt:lpstr>Times New Roman</vt:lpstr>
      <vt:lpstr>Wingdings</vt:lpstr>
      <vt:lpstr>Damask</vt:lpstr>
      <vt:lpstr>Analyzing Amazon Sales Data for Sales Trend Analysis in E-commerce</vt:lpstr>
      <vt:lpstr>Content</vt:lpstr>
      <vt:lpstr>Introduction</vt:lpstr>
      <vt:lpstr>Objectives</vt:lpstr>
      <vt:lpstr>Scope</vt:lpstr>
      <vt:lpstr>Theoretical background</vt:lpstr>
      <vt:lpstr>Research methodology</vt:lpstr>
      <vt:lpstr>About the data</vt:lpstr>
      <vt:lpstr>Data Transformation and EDA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and revenue</dc:title>
  <dc:creator>Amit Sangwan</dc:creator>
  <cp:lastModifiedBy>admin</cp:lastModifiedBy>
  <cp:revision>10</cp:revision>
  <dcterms:created xsi:type="dcterms:W3CDTF">2022-01-25T03:53:08Z</dcterms:created>
  <dcterms:modified xsi:type="dcterms:W3CDTF">2023-10-29T18:46:50Z</dcterms:modified>
</cp:coreProperties>
</file>