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19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65BE-0657-4A47-90AD-C21C55E16B19}" type="datetime4">
              <a:rPr lang="en-US" smtClean="0"/>
              <a:pPr/>
              <a:t>December 26,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3AA4-67BE-44F7-809A-3582401494AF}" type="datetime4">
              <a:rPr lang="en-US" smtClean="0"/>
              <a:pPr/>
              <a:t>December 26,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2EEB-1769-4776-AD69-E7C1260563EB}" type="datetime4">
              <a:rPr lang="en-US" smtClean="0"/>
              <a:pPr/>
              <a:t>December 26,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B8AF-C16A-4836-A92D-61834B5F0BA5}" type="datetime4">
              <a:rPr lang="en-US" smtClean="0"/>
              <a:pPr/>
              <a:t>December 26,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2193-4505-4A75-99BB-880C6989A757}" type="datetime4">
              <a:rPr lang="en-US" smtClean="0"/>
              <a:pPr/>
              <a:t>December 26,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18F4-33C3-445B-924C-31108C51719C}" type="datetime4">
              <a:rPr lang="en-US" smtClean="0"/>
              <a:pPr/>
              <a:t>December 26,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543A-E259-478F-9E0D-57BA40E442B7}" type="datetime4">
              <a:rPr lang="en-US" smtClean="0"/>
              <a:pPr/>
              <a:t>December 26, 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012D-77A1-44B0-BB26-329BA1EE55C9}" type="datetime4">
              <a:rPr lang="en-US" smtClean="0"/>
              <a:pPr/>
              <a:t>December 26, 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499E-3031-413E-B01E-B94970708CAA}" type="datetime4">
              <a:rPr lang="en-US" smtClean="0"/>
              <a:pPr/>
              <a:t>December 26, 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AB0C-2220-4D0E-A0DD-DB7FA0F742F4}" type="datetime4">
              <a:rPr lang="en-US" smtClean="0"/>
              <a:pPr/>
              <a:t>December 26,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6D63-31BF-4B94-B6C5-E20B2C63F515}" type="datetime4">
              <a:rPr lang="en-US" smtClean="0"/>
              <a:pPr/>
              <a:t>December 26,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2B1B13E-D5AF-485E-81A1-82A140076526}" type="datetime4">
              <a:rPr lang="en-US" smtClean="0"/>
              <a:pPr/>
              <a:t>December 26,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microsoft.com/office/2007/relationships/hdphoto" Target="../media/hdphoto1.wdp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Relationship Id="rId3" Type="http://schemas.openxmlformats.org/officeDocument/2006/relationships/image" Target="../media/image9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Maximizing bank’s marketing campaign profitability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Through machine learning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240613">
            <a:off x="6328662" y="1870979"/>
            <a:ext cx="2017655" cy="11349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halkSketch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0946239">
            <a:off x="3514925" y="3861283"/>
            <a:ext cx="2740295" cy="15572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195758">
            <a:off x="6692226" y="4771195"/>
            <a:ext cx="2341254" cy="1755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729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1" y="365760"/>
            <a:ext cx="7520940" cy="548640"/>
          </a:xfrm>
        </p:spPr>
        <p:txBody>
          <a:bodyPr/>
          <a:lstStyle/>
          <a:p>
            <a:pPr algn="ctr"/>
            <a:r>
              <a:rPr lang="en-US" dirty="0"/>
              <a:t>Logistic Regression </a:t>
            </a:r>
            <a:br>
              <a:rPr lang="en-US" dirty="0"/>
            </a:br>
            <a:r>
              <a:rPr lang="en-US" sz="2000" dirty="0" smtClean="0"/>
              <a:t>RESAMPLED DATA</a:t>
            </a:r>
            <a:endParaRPr lang="en-US" sz="20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5351626"/>
              </p:ext>
            </p:extLst>
          </p:nvPr>
        </p:nvGraphicFramePr>
        <p:xfrm>
          <a:off x="822325" y="1075511"/>
          <a:ext cx="7521576" cy="468781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507192"/>
                <a:gridCol w="2507192"/>
                <a:gridCol w="2507192"/>
              </a:tblGrid>
              <a:tr h="6456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Upsampled</a:t>
                      </a:r>
                      <a:r>
                        <a:rPr lang="en-US" dirty="0" smtClean="0"/>
                        <a:t>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Downsampled</a:t>
                      </a:r>
                      <a:r>
                        <a:rPr lang="en-US" baseline="0" dirty="0" smtClean="0"/>
                        <a:t> Data</a:t>
                      </a:r>
                      <a:endParaRPr lang="en-US" dirty="0"/>
                    </a:p>
                  </a:txBody>
                  <a:tcPr/>
                </a:tc>
              </a:tr>
              <a:tr h="588272">
                <a:tc>
                  <a:txBody>
                    <a:bodyPr/>
                    <a:lstStyle/>
                    <a:p>
                      <a:r>
                        <a:rPr lang="en-US" dirty="0" smtClean="0"/>
                        <a:t>Final Regularization</a:t>
                      </a:r>
                      <a:r>
                        <a:rPr lang="en-US" baseline="0" dirty="0" smtClean="0"/>
                        <a:t> parameters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 = 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 = 100</a:t>
                      </a:r>
                      <a:endParaRPr lang="en-US" dirty="0"/>
                    </a:p>
                  </a:txBody>
                  <a:tcPr/>
                </a:tc>
              </a:tr>
              <a:tr h="340824">
                <a:tc>
                  <a:txBody>
                    <a:bodyPr/>
                    <a:lstStyle/>
                    <a:p>
                      <a:r>
                        <a:rPr lang="en-US" dirty="0" smtClean="0"/>
                        <a:t>Threshold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0.63</a:t>
                      </a:r>
                      <a:endParaRPr lang="en-US" dirty="0"/>
                    </a:p>
                  </a:txBody>
                  <a:tcPr/>
                </a:tc>
              </a:tr>
              <a:tr h="340824">
                <a:tc>
                  <a:txBody>
                    <a:bodyPr/>
                    <a:lstStyle/>
                    <a:p>
                      <a:r>
                        <a:rPr lang="en-US" dirty="0" smtClean="0"/>
                        <a:t>ROC</a:t>
                      </a:r>
                      <a:r>
                        <a:rPr lang="en-US" baseline="0" dirty="0" smtClean="0"/>
                        <a:t> AUC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0.7783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0.7792</a:t>
                      </a:r>
                      <a:endParaRPr lang="en-US" dirty="0"/>
                    </a:p>
                  </a:txBody>
                  <a:tcPr/>
                </a:tc>
              </a:tr>
              <a:tr h="340824">
                <a:tc>
                  <a:txBody>
                    <a:bodyPr/>
                    <a:lstStyle/>
                    <a:p>
                      <a:r>
                        <a:rPr lang="en-US" dirty="0" smtClean="0"/>
                        <a:t>Profitability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$ 10,157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$ 10,114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2304803">
                <a:tc>
                  <a:txBody>
                    <a:bodyPr/>
                    <a:lstStyle/>
                    <a:p>
                      <a:r>
                        <a:rPr lang="en-US" dirty="0" smtClean="0"/>
                        <a:t>Profitability</a:t>
                      </a:r>
                      <a:r>
                        <a:rPr lang="en-US" baseline="0" dirty="0" smtClean="0"/>
                        <a:t> at varying thresholds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0730" y="3960276"/>
            <a:ext cx="2428862" cy="15732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9592" y="3960276"/>
            <a:ext cx="23495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05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FOREST CLASSIFIER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2398021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en-US" dirty="0"/>
              <a:t>Threshold at which profitability is the highest is: </a:t>
            </a:r>
            <a:r>
              <a:rPr lang="en-US" dirty="0" smtClean="0"/>
              <a:t>0.26</a:t>
            </a:r>
          </a:p>
          <a:p>
            <a:pPr>
              <a:buFont typeface="Arial"/>
              <a:buChar char="•"/>
            </a:pPr>
            <a:r>
              <a:rPr lang="nb-NO" dirty="0" smtClean="0"/>
              <a:t>Regularization Parameters </a:t>
            </a:r>
          </a:p>
          <a:p>
            <a:pPr lvl="3">
              <a:buFont typeface="Arial"/>
              <a:buChar char="•"/>
            </a:pPr>
            <a:r>
              <a:rPr lang="nb-NO" dirty="0" err="1"/>
              <a:t>min_samples_leaf</a:t>
            </a:r>
            <a:r>
              <a:rPr lang="nb-NO" dirty="0"/>
              <a:t> = 5</a:t>
            </a:r>
            <a:endParaRPr lang="nb-NO" dirty="0" smtClean="0"/>
          </a:p>
          <a:p>
            <a:pPr lvl="3">
              <a:buFont typeface="Arial"/>
              <a:buChar char="•"/>
            </a:pPr>
            <a:r>
              <a:rPr lang="nb-NO" dirty="0" err="1" smtClean="0"/>
              <a:t>min_samples_split</a:t>
            </a:r>
            <a:r>
              <a:rPr lang="nb-NO" dirty="0" smtClean="0"/>
              <a:t> </a:t>
            </a:r>
            <a:r>
              <a:rPr lang="nb-NO" dirty="0"/>
              <a:t>= </a:t>
            </a:r>
            <a:r>
              <a:rPr lang="nb-NO" dirty="0" smtClean="0"/>
              <a:t>10</a:t>
            </a:r>
            <a:endParaRPr lang="nb-NO" dirty="0"/>
          </a:p>
          <a:p>
            <a:pPr lvl="3">
              <a:buFont typeface="Arial"/>
              <a:buChar char="•"/>
            </a:pPr>
            <a:r>
              <a:rPr lang="nb-NO" dirty="0" err="1" smtClean="0"/>
              <a:t>n_estimators</a:t>
            </a:r>
            <a:r>
              <a:rPr lang="nb-NO" dirty="0" smtClean="0"/>
              <a:t> </a:t>
            </a:r>
            <a:r>
              <a:rPr lang="nb-NO" dirty="0"/>
              <a:t>= </a:t>
            </a:r>
            <a:r>
              <a:rPr lang="nb-NO" dirty="0" smtClean="0"/>
              <a:t>50</a:t>
            </a:r>
          </a:p>
          <a:p>
            <a:pPr marL="342900" lvl="3" indent="-342900">
              <a:spcBef>
                <a:spcPts val="800"/>
              </a:spcBef>
              <a:buClrTx/>
              <a:buFont typeface="Arial"/>
              <a:buChar char="•"/>
            </a:pPr>
            <a:r>
              <a:rPr lang="en-US" dirty="0"/>
              <a:t>Maximum achievable profitability with the model is: $ </a:t>
            </a:r>
            <a:r>
              <a:rPr lang="en-US" dirty="0" smtClean="0"/>
              <a:t>11,359</a:t>
            </a:r>
            <a:endParaRPr lang="nb-NO" dirty="0" smtClean="0"/>
          </a:p>
          <a:p>
            <a:pPr>
              <a:buFont typeface="Arial"/>
              <a:buChar char="•"/>
            </a:pPr>
            <a:r>
              <a:rPr lang="nb-NO" dirty="0" smtClean="0"/>
              <a:t>ROC </a:t>
            </a:r>
            <a:r>
              <a:rPr lang="nb-NO" dirty="0"/>
              <a:t>AUC: </a:t>
            </a:r>
            <a:r>
              <a:rPr lang="nb-NO" dirty="0" smtClean="0"/>
              <a:t>0.7955</a:t>
            </a:r>
            <a:endParaRPr lang="nb-N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910045"/>
            <a:ext cx="3835400" cy="248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525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vector machine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9"/>
            <a:ext cx="7312793" cy="2193166"/>
          </a:xfrm>
        </p:spPr>
        <p:txBody>
          <a:bodyPr>
            <a:normAutofit lnSpcReduction="10000"/>
          </a:bodyPr>
          <a:lstStyle/>
          <a:p>
            <a:pPr>
              <a:buFont typeface="Arial"/>
              <a:buChar char="•"/>
            </a:pPr>
            <a:r>
              <a:rPr lang="en-US" dirty="0"/>
              <a:t>Threshold at which profitability is the highest is: </a:t>
            </a:r>
          </a:p>
          <a:p>
            <a:pPr>
              <a:buFont typeface="Arial"/>
              <a:buChar char="•"/>
            </a:pPr>
            <a:r>
              <a:rPr lang="nb-NO" dirty="0"/>
              <a:t>Regularization Parameters </a:t>
            </a:r>
          </a:p>
          <a:p>
            <a:pPr lvl="3">
              <a:buFont typeface="Arial"/>
              <a:buChar char="•"/>
            </a:pPr>
            <a:r>
              <a:rPr lang="nb-NO" dirty="0" err="1"/>
              <a:t>K</a:t>
            </a:r>
            <a:r>
              <a:rPr lang="nb-NO" dirty="0" err="1" smtClean="0"/>
              <a:t>ernel</a:t>
            </a:r>
            <a:r>
              <a:rPr lang="nb-NO" dirty="0" smtClean="0"/>
              <a:t>= RBF</a:t>
            </a:r>
          </a:p>
          <a:p>
            <a:pPr lvl="3">
              <a:buFont typeface="Arial"/>
              <a:buChar char="•"/>
            </a:pPr>
            <a:r>
              <a:rPr lang="nb-NO" dirty="0" smtClean="0"/>
              <a:t> </a:t>
            </a:r>
            <a:r>
              <a:rPr lang="nb-NO" dirty="0"/>
              <a:t>C = </a:t>
            </a:r>
            <a:r>
              <a:rPr lang="nb-NO" dirty="0" smtClean="0"/>
              <a:t>0.1</a:t>
            </a:r>
            <a:endParaRPr lang="nb-NO" dirty="0"/>
          </a:p>
          <a:p>
            <a:pPr lvl="3">
              <a:buFont typeface="Arial"/>
              <a:buChar char="•"/>
            </a:pPr>
            <a:r>
              <a:rPr lang="nb-NO" dirty="0" smtClean="0"/>
              <a:t>gamma </a:t>
            </a:r>
            <a:r>
              <a:rPr lang="nb-NO" dirty="0"/>
              <a:t>= </a:t>
            </a:r>
            <a:r>
              <a:rPr lang="nb-NO" dirty="0" smtClean="0"/>
              <a:t>auto</a:t>
            </a:r>
          </a:p>
          <a:p>
            <a:pPr marL="342900" lvl="3" indent="-342900">
              <a:spcBef>
                <a:spcPts val="800"/>
              </a:spcBef>
              <a:buClrTx/>
              <a:buFont typeface="Arial"/>
              <a:buChar char="•"/>
            </a:pPr>
            <a:r>
              <a:rPr lang="en-US" dirty="0" smtClean="0"/>
              <a:t>Maximum achievable profitability with the model is: $ 8,536</a:t>
            </a:r>
            <a:endParaRPr lang="nb-NO" dirty="0" smtClean="0"/>
          </a:p>
          <a:p>
            <a:pPr>
              <a:buFont typeface="Arial"/>
              <a:buChar char="•"/>
            </a:pPr>
            <a:r>
              <a:rPr lang="nb-NO" dirty="0" smtClean="0"/>
              <a:t>ROC </a:t>
            </a:r>
            <a:r>
              <a:rPr lang="nb-NO" dirty="0"/>
              <a:t>AUC</a:t>
            </a:r>
            <a:r>
              <a:rPr lang="nb-NO" dirty="0" smtClean="0"/>
              <a:t>: 0.7095</a:t>
            </a:r>
          </a:p>
          <a:p>
            <a:pPr>
              <a:buFont typeface="Arial"/>
              <a:buChar char="•"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7994" y="2884130"/>
            <a:ext cx="3835400" cy="248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722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22959" y="1156415"/>
            <a:ext cx="70948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	</a:t>
            </a:r>
            <a:r>
              <a:rPr lang="en-US" dirty="0" smtClean="0"/>
              <a:t>		</a:t>
            </a:r>
            <a:r>
              <a:rPr lang="en-US" b="1" dirty="0"/>
              <a:t>	</a:t>
            </a: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/>
              <a:t>	</a:t>
            </a:r>
          </a:p>
          <a:p>
            <a:r>
              <a:rPr lang="en-US" b="1" dirty="0"/>
              <a:t>	</a:t>
            </a: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/>
              <a:t>	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4211674"/>
              </p:ext>
            </p:extLst>
          </p:nvPr>
        </p:nvGraphicFramePr>
        <p:xfrm>
          <a:off x="822960" y="1156415"/>
          <a:ext cx="7015800" cy="2449563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338600"/>
                <a:gridCol w="2338600"/>
                <a:gridCol w="2338600"/>
              </a:tblGrid>
              <a:tr h="4752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Profitability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ROC AUC</a:t>
                      </a:r>
                      <a:endParaRPr lang="en-US" dirty="0"/>
                    </a:p>
                  </a:txBody>
                  <a:tcPr/>
                </a:tc>
              </a:tr>
              <a:tr h="524973">
                <a:tc>
                  <a:txBody>
                    <a:bodyPr/>
                    <a:lstStyle/>
                    <a:p>
                      <a:r>
                        <a:rPr lang="en-US" b="1" dirty="0" smtClean="0"/>
                        <a:t>Logistic Regression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$10,159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0.7746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667117">
                <a:tc>
                  <a:txBody>
                    <a:bodyPr/>
                    <a:lstStyle/>
                    <a:p>
                      <a:r>
                        <a:rPr lang="en-US" b="1" dirty="0" smtClean="0"/>
                        <a:t>Random Forest Classifier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$11,359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0.7955</a:t>
                      </a:r>
                      <a:endParaRPr lang="en-US" dirty="0"/>
                    </a:p>
                  </a:txBody>
                  <a:tcPr/>
                </a:tc>
              </a:tr>
              <a:tr h="667117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Support Vector Machines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$8,536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0.7095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42317" y="3978094"/>
            <a:ext cx="70198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Random </a:t>
            </a:r>
            <a:r>
              <a:rPr lang="en-US" dirty="0" smtClean="0"/>
              <a:t>Forest Classifier 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P</a:t>
            </a:r>
            <a:r>
              <a:rPr lang="en-US" dirty="0" smtClean="0"/>
              <a:t>rovided </a:t>
            </a:r>
            <a:r>
              <a:rPr lang="en-US" dirty="0"/>
              <a:t>an increase in profitability by 104.5 % over baseline model 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Campaign profits of $ </a:t>
            </a:r>
            <a:r>
              <a:rPr lang="en-US" dirty="0"/>
              <a:t>11,359 </a:t>
            </a:r>
            <a:r>
              <a:rPr lang="en-US" dirty="0" smtClean="0"/>
              <a:t>with this model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638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Extend study to address </a:t>
            </a:r>
          </a:p>
          <a:p>
            <a:pPr lvl="3">
              <a:buFont typeface="Arial"/>
              <a:buChar char="•"/>
            </a:pPr>
            <a:r>
              <a:rPr lang="en-US" dirty="0" smtClean="0"/>
              <a:t>Resource allocation </a:t>
            </a:r>
          </a:p>
          <a:p>
            <a:pPr lvl="3">
              <a:buFont typeface="Arial"/>
              <a:buChar char="•"/>
            </a:pPr>
            <a:r>
              <a:rPr lang="en-US" dirty="0" smtClean="0"/>
              <a:t>Manpower planning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91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578" y="365760"/>
            <a:ext cx="7742322" cy="548640"/>
          </a:xfrm>
        </p:spPr>
        <p:txBody>
          <a:bodyPr/>
          <a:lstStyle/>
          <a:p>
            <a:r>
              <a:rPr lang="en-US" dirty="0" smtClean="0"/>
              <a:t>Problem background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/>
          </a:blip>
          <a:srcRect b="-4730"/>
          <a:stretch/>
        </p:blipFill>
        <p:spPr>
          <a:xfrm>
            <a:off x="5450953" y="2628448"/>
            <a:ext cx="3693047" cy="2900804"/>
          </a:xfr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735262" y="1042737"/>
            <a:ext cx="7889374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 smtClean="0"/>
              <a:t>Portuguese retail bank marketing long-term deposit offer  to existing customers </a:t>
            </a:r>
          </a:p>
          <a:p>
            <a:pPr marL="285750" indent="-285750">
              <a:buFont typeface="Arial"/>
              <a:buChar char="•"/>
            </a:pPr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Long-term </a:t>
            </a:r>
            <a:r>
              <a:rPr lang="en-US" sz="1600" dirty="0" smtClean="0"/>
              <a:t>deposits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dirty="0" smtClean="0"/>
              <a:t>Fixed </a:t>
            </a:r>
            <a:r>
              <a:rPr lang="en-US" sz="1600" dirty="0" smtClean="0"/>
              <a:t>investment term, usually 1 to 5 years </a:t>
            </a:r>
            <a:endParaRPr lang="en-US" sz="1600" dirty="0"/>
          </a:p>
          <a:p>
            <a:pPr marL="742950" lvl="1" indent="-285750">
              <a:buFont typeface="Arial"/>
              <a:buChar char="•"/>
            </a:pPr>
            <a:r>
              <a:rPr lang="en-US" sz="1600" dirty="0"/>
              <a:t>S</a:t>
            </a:r>
            <a:r>
              <a:rPr lang="en-US" sz="1600" dirty="0" smtClean="0"/>
              <a:t>afe investments 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dirty="0"/>
              <a:t>V</a:t>
            </a:r>
            <a:r>
              <a:rPr lang="en-US" sz="1600" dirty="0" smtClean="0"/>
              <a:t>ery appealing to conservative, low-risk investors</a:t>
            </a:r>
          </a:p>
          <a:p>
            <a:pPr marL="285750" indent="-285750">
              <a:buFont typeface="Arial"/>
              <a:buChar char="•"/>
            </a:pPr>
            <a:endParaRPr lang="en-US" sz="1600" dirty="0" smtClean="0"/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Marketing channel used </a:t>
            </a:r>
            <a:r>
              <a:rPr lang="mr-IN" sz="1600" dirty="0" smtClean="0"/>
              <a:t>–</a:t>
            </a:r>
            <a:r>
              <a:rPr lang="en-US" sz="1600" dirty="0" smtClean="0"/>
              <a:t> Telemarketing</a:t>
            </a:r>
          </a:p>
          <a:p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359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at a </a:t>
            </a:r>
            <a:r>
              <a:rPr lang="en-US" dirty="0" err="1" smtClean="0"/>
              <a:t>gLance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Data Source</a:t>
            </a:r>
          </a:p>
          <a:p>
            <a:pPr lvl="3">
              <a:buFont typeface="Arial"/>
              <a:buChar char="•"/>
            </a:pPr>
            <a:r>
              <a:rPr lang="en-US" dirty="0" smtClean="0"/>
              <a:t>Publicly available on UCI website</a:t>
            </a:r>
          </a:p>
          <a:p>
            <a:pPr lvl="3">
              <a:buFont typeface="Arial"/>
              <a:buChar char="•"/>
            </a:pPr>
            <a:r>
              <a:rPr lang="en-US" dirty="0" smtClean="0"/>
              <a:t>CSV format</a:t>
            </a:r>
          </a:p>
          <a:p>
            <a:pPr lvl="3">
              <a:buFont typeface="Arial"/>
              <a:buChar char="•"/>
            </a:pPr>
            <a:r>
              <a:rPr lang="en-US" dirty="0" smtClean="0"/>
              <a:t>Data from external sources has been used during cost-benefit </a:t>
            </a:r>
            <a:r>
              <a:rPr lang="en-US" dirty="0" smtClean="0"/>
              <a:t>analysis</a:t>
            </a:r>
          </a:p>
          <a:p>
            <a:pPr lvl="3">
              <a:buFont typeface="Arial"/>
              <a:buChar char="•"/>
            </a:pPr>
            <a:endParaRPr lang="en-US" dirty="0" smtClean="0"/>
          </a:p>
          <a:p>
            <a:pPr marL="342900" lvl="1" indent="-342900">
              <a:spcBef>
                <a:spcPts val="800"/>
              </a:spcBef>
              <a:buFont typeface="Arial"/>
              <a:buChar char="•"/>
            </a:pPr>
            <a:r>
              <a:rPr lang="en-US" b="1" dirty="0"/>
              <a:t>Data </a:t>
            </a:r>
            <a:endParaRPr lang="en-US" b="1" dirty="0"/>
          </a:p>
          <a:p>
            <a:pPr lvl="3">
              <a:buFont typeface="Arial"/>
              <a:buChar char="•"/>
            </a:pPr>
            <a:r>
              <a:rPr lang="en-US" dirty="0"/>
              <a:t>Data collected is from May 2008 to Nov 2010</a:t>
            </a:r>
          </a:p>
          <a:p>
            <a:pPr lvl="3">
              <a:buFont typeface="Arial"/>
              <a:buChar char="•"/>
            </a:pPr>
            <a:r>
              <a:rPr lang="en-US" dirty="0"/>
              <a:t>21 attributes and 41188 observations</a:t>
            </a:r>
          </a:p>
          <a:p>
            <a:pPr lvl="3">
              <a:buFont typeface="Arial"/>
              <a:buChar char="•"/>
            </a:pPr>
            <a:r>
              <a:rPr lang="en-US" dirty="0"/>
              <a:t>20 independent variables </a:t>
            </a:r>
            <a:r>
              <a:rPr lang="mr-IN" dirty="0"/>
              <a:t>–</a:t>
            </a:r>
            <a:r>
              <a:rPr lang="en-US" dirty="0"/>
              <a:t> client data, call data, socio-economic factors and campaign data</a:t>
            </a:r>
          </a:p>
          <a:p>
            <a:pPr marL="800100" lvl="3" indent="-342900">
              <a:spcBef>
                <a:spcPts val="800"/>
              </a:spcBef>
              <a:buFont typeface="Arial"/>
              <a:buChar char="•"/>
            </a:pPr>
            <a:endParaRPr lang="en-US" b="1" dirty="0" smtClean="0"/>
          </a:p>
          <a:p>
            <a:pPr marL="571500" lvl="2" indent="-342900">
              <a:spcBef>
                <a:spcPts val="800"/>
              </a:spcBef>
              <a:buFont typeface="Arial"/>
              <a:buChar char="•"/>
            </a:pPr>
            <a:endParaRPr lang="en-US" b="1" dirty="0"/>
          </a:p>
          <a:p>
            <a:pPr lvl="3">
              <a:buFont typeface="Arial"/>
              <a:buChar char="•"/>
            </a:pPr>
            <a:endParaRPr lang="en-US" dirty="0"/>
          </a:p>
          <a:p>
            <a:pPr lvl="3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927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Prediction about customers that are most likely to accept term deposit offer 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Metric </a:t>
            </a:r>
            <a:r>
              <a:rPr lang="mr-IN" dirty="0" smtClean="0"/>
              <a:t>–</a:t>
            </a:r>
            <a:r>
              <a:rPr lang="en-US" dirty="0" smtClean="0"/>
              <a:t> Campaign profitability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End goal is to Maximize the metric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Test multiple machine learning algorithms </a:t>
            </a:r>
            <a:r>
              <a:rPr lang="en-US" dirty="0" smtClean="0"/>
              <a:t>and </a:t>
            </a:r>
            <a:r>
              <a:rPr lang="en-US" dirty="0" smtClean="0"/>
              <a:t>shortlist </a:t>
            </a:r>
            <a:r>
              <a:rPr lang="en-US" dirty="0" smtClean="0"/>
              <a:t>the one </a:t>
            </a:r>
            <a:r>
              <a:rPr lang="en-US" dirty="0" smtClean="0"/>
              <a:t>with highest Profitability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040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Chi-</a:t>
            </a:r>
            <a:r>
              <a:rPr lang="en-US" dirty="0" smtClean="0"/>
              <a:t>square</a:t>
            </a:r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Data </a:t>
            </a:r>
            <a:r>
              <a:rPr lang="en-US" dirty="0" smtClean="0"/>
              <a:t>Normalization</a:t>
            </a:r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Multi-</a:t>
            </a:r>
            <a:r>
              <a:rPr lang="en-US" dirty="0" err="1" smtClean="0"/>
              <a:t>collinearity</a:t>
            </a:r>
            <a:r>
              <a:rPr lang="en-US" dirty="0" smtClean="0"/>
              <a:t> </a:t>
            </a:r>
            <a:r>
              <a:rPr lang="en-US" dirty="0" smtClean="0"/>
              <a:t>among macroeconomic factors</a:t>
            </a:r>
          </a:p>
          <a:p>
            <a:pPr lvl="3">
              <a:buFont typeface="Arial"/>
              <a:buChar char="•"/>
            </a:pPr>
            <a:r>
              <a:rPr lang="en-US" dirty="0" smtClean="0"/>
              <a:t>Principal Component </a:t>
            </a:r>
            <a:r>
              <a:rPr lang="en-US" dirty="0" smtClean="0"/>
              <a:t>Analysis</a:t>
            </a:r>
            <a:endParaRPr lang="en-US" dirty="0" smtClean="0"/>
          </a:p>
          <a:p>
            <a:pPr lvl="3">
              <a:buFont typeface="Arial"/>
              <a:buChar char="•"/>
            </a:pPr>
            <a:r>
              <a:rPr lang="en-US" dirty="0" smtClean="0"/>
              <a:t>Eigen values and scree plot</a:t>
            </a:r>
          </a:p>
          <a:p>
            <a:pPr lvl="3">
              <a:buFont typeface="Arial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81458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086319"/>
          </a:xfrm>
        </p:spPr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Logistic Regression</a:t>
            </a:r>
          </a:p>
          <a:p>
            <a:pPr lvl="3">
              <a:buFont typeface="Arial"/>
              <a:buChar char="•"/>
            </a:pPr>
            <a:r>
              <a:rPr lang="en-US" dirty="0" smtClean="0"/>
              <a:t>Performance on original data</a:t>
            </a:r>
          </a:p>
          <a:p>
            <a:pPr lvl="3">
              <a:buFont typeface="Arial"/>
              <a:buChar char="•"/>
            </a:pPr>
            <a:r>
              <a:rPr lang="en-US" dirty="0" smtClean="0"/>
              <a:t>Data rebalancing</a:t>
            </a:r>
          </a:p>
          <a:p>
            <a:pPr lvl="3">
              <a:buFont typeface="Arial"/>
              <a:buChar char="•"/>
            </a:pPr>
            <a:r>
              <a:rPr lang="en-US" dirty="0" smtClean="0"/>
              <a:t>Regularization</a:t>
            </a:r>
          </a:p>
          <a:p>
            <a:pPr lvl="3">
              <a:buFont typeface="Arial"/>
              <a:buChar char="•"/>
            </a:pPr>
            <a:r>
              <a:rPr lang="en-US" dirty="0" smtClean="0"/>
              <a:t>Model Evaluation</a:t>
            </a:r>
          </a:p>
          <a:p>
            <a:pPr marL="466344" lvl="3" indent="0">
              <a:buNone/>
            </a:pPr>
            <a:endParaRPr lang="en-US" dirty="0"/>
          </a:p>
          <a:p>
            <a:pPr>
              <a:buFont typeface="Arial"/>
              <a:buChar char="•"/>
            </a:pPr>
            <a:r>
              <a:rPr lang="en-US" dirty="0" smtClean="0"/>
              <a:t>Random Forest Classifier</a:t>
            </a:r>
          </a:p>
          <a:p>
            <a:pPr lvl="3">
              <a:buFont typeface="Arial"/>
              <a:buChar char="•"/>
            </a:pPr>
            <a:r>
              <a:rPr lang="en-US" dirty="0" smtClean="0"/>
              <a:t>Regularization</a:t>
            </a:r>
          </a:p>
          <a:p>
            <a:pPr lvl="3">
              <a:buFont typeface="Arial"/>
              <a:buChar char="•"/>
            </a:pPr>
            <a:r>
              <a:rPr lang="en-US" dirty="0" smtClean="0"/>
              <a:t>Model Evaluation </a:t>
            </a:r>
          </a:p>
          <a:p>
            <a:pPr>
              <a:buFont typeface="Arial"/>
              <a:buChar char="•"/>
            </a:pPr>
            <a:endParaRPr lang="en-US" dirty="0"/>
          </a:p>
          <a:p>
            <a:pPr>
              <a:buFont typeface="Arial"/>
              <a:buChar char="•"/>
            </a:pPr>
            <a:r>
              <a:rPr lang="en-US" dirty="0" smtClean="0"/>
              <a:t>Support Vector Machine</a:t>
            </a:r>
          </a:p>
          <a:p>
            <a:pPr lvl="3">
              <a:buFont typeface="Arial"/>
              <a:buChar char="•"/>
            </a:pPr>
            <a:r>
              <a:rPr lang="en-US" dirty="0"/>
              <a:t>Regularization</a:t>
            </a:r>
          </a:p>
          <a:p>
            <a:pPr lvl="3">
              <a:buFont typeface="Arial"/>
              <a:buChar char="•"/>
            </a:pPr>
            <a:r>
              <a:rPr lang="en-US" dirty="0"/>
              <a:t>Model Evaluation </a:t>
            </a:r>
          </a:p>
          <a:p>
            <a:pPr lvl="3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Profitability</a:t>
            </a:r>
          </a:p>
          <a:p>
            <a:pPr lvl="3">
              <a:buFont typeface="Arial"/>
              <a:buChar char="•"/>
            </a:pPr>
            <a:r>
              <a:rPr lang="en-US" dirty="0" smtClean="0"/>
              <a:t>Cost-Benefit </a:t>
            </a:r>
            <a:r>
              <a:rPr lang="en-US" dirty="0" smtClean="0"/>
              <a:t>Analysis</a:t>
            </a:r>
          </a:p>
          <a:p>
            <a:pPr lvl="3">
              <a:buFont typeface="Arial"/>
              <a:buChar char="•"/>
            </a:pPr>
            <a:r>
              <a:rPr lang="en-US" dirty="0"/>
              <a:t>Profitability</a:t>
            </a:r>
            <a:r>
              <a:rPr lang="en-US" dirty="0"/>
              <a:t>= $43*(True Positives) - $</a:t>
            </a:r>
            <a:r>
              <a:rPr lang="en-US" dirty="0" smtClean="0"/>
              <a:t>11*(</a:t>
            </a:r>
            <a:r>
              <a:rPr lang="en-US" dirty="0"/>
              <a:t>True Positives + False </a:t>
            </a:r>
            <a:r>
              <a:rPr lang="en-US" dirty="0"/>
              <a:t>Positives</a:t>
            </a:r>
            <a:r>
              <a:rPr lang="en-US" dirty="0" smtClean="0"/>
              <a:t>)</a:t>
            </a:r>
          </a:p>
          <a:p>
            <a:pPr marL="466344" lvl="3" indent="0">
              <a:buNone/>
            </a:pP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ROC AUC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0773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BASELINE PERFORMANCE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22960" y="914400"/>
            <a:ext cx="752094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C</a:t>
            </a:r>
            <a:r>
              <a:rPr lang="en-US" dirty="0" smtClean="0"/>
              <a:t>onversion </a:t>
            </a:r>
            <a:r>
              <a:rPr lang="en-US" dirty="0"/>
              <a:t>rate for this </a:t>
            </a:r>
            <a:r>
              <a:rPr lang="en-US" dirty="0" smtClean="0"/>
              <a:t>campaign - </a:t>
            </a:r>
            <a:r>
              <a:rPr lang="en-US" dirty="0"/>
              <a:t>11.2% 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Out </a:t>
            </a:r>
            <a:r>
              <a:rPr lang="en-US" dirty="0"/>
              <a:t>of the total 41188 customers contacted, </a:t>
            </a:r>
            <a:endParaRPr lang="en-US" dirty="0" smtClean="0"/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4613 accepted offer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36575 rejected offer</a:t>
            </a:r>
          </a:p>
          <a:p>
            <a:pPr marL="742950" lvl="1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Profitability = $43(Total converts)-$11(Total customers contacted)</a:t>
            </a:r>
          </a:p>
          <a:p>
            <a:r>
              <a:rPr lang="en-US" dirty="0"/>
              <a:t>               = $43(4613)-$11(41188)</a:t>
            </a:r>
          </a:p>
          <a:p>
            <a:r>
              <a:rPr lang="en-US" dirty="0"/>
              <a:t>               = $ 1,98,359 - $ 4,53,068</a:t>
            </a:r>
          </a:p>
          <a:p>
            <a:r>
              <a:rPr lang="en-US" dirty="0"/>
              <a:t>               = (- $ 2,54,709) </a:t>
            </a:r>
            <a:endParaRPr lang="en-US" dirty="0" smtClean="0"/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Overall, this campaign made a loss of $2,54,709 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/>
              <a:t>G</a:t>
            </a:r>
            <a:r>
              <a:rPr lang="en-US" dirty="0" smtClean="0"/>
              <a:t>oal </a:t>
            </a:r>
            <a:r>
              <a:rPr lang="en-US" dirty="0"/>
              <a:t>is not only to obtain profits but also to develop a model that can maximize </a:t>
            </a:r>
            <a:r>
              <a:rPr lang="en-US" dirty="0" smtClean="0"/>
              <a:t>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760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Logistic Regression </a:t>
            </a:r>
            <a:r>
              <a:rPr lang="en-US" dirty="0"/>
              <a:t/>
            </a:r>
            <a:br>
              <a:rPr lang="en-US" dirty="0"/>
            </a:br>
            <a:r>
              <a:rPr lang="en-US" sz="2000" dirty="0" smtClean="0"/>
              <a:t>ORIGINAL Imbalanced </a:t>
            </a:r>
            <a:r>
              <a:rPr lang="en-US" sz="2000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9"/>
            <a:ext cx="7520940" cy="1466428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en-US" dirty="0"/>
              <a:t>Threshold at which profitability is the highest is: </a:t>
            </a:r>
            <a:r>
              <a:rPr lang="en-US" dirty="0" smtClean="0"/>
              <a:t>0.21</a:t>
            </a:r>
          </a:p>
          <a:p>
            <a:pPr>
              <a:buFont typeface="Arial"/>
              <a:buChar char="•"/>
            </a:pPr>
            <a:r>
              <a:rPr lang="nb-NO" dirty="0"/>
              <a:t>Regularization </a:t>
            </a:r>
            <a:r>
              <a:rPr lang="nb-NO" dirty="0" smtClean="0"/>
              <a:t>Parameter </a:t>
            </a:r>
            <a:r>
              <a:rPr lang="nb-NO" dirty="0"/>
              <a:t>C : 100 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dirty="0"/>
              <a:t>Maximum achievable profitability with the model is: </a:t>
            </a:r>
            <a:r>
              <a:rPr lang="en-US" dirty="0" smtClean="0"/>
              <a:t>$ </a:t>
            </a:r>
            <a:r>
              <a:rPr lang="en-US" dirty="0" smtClean="0"/>
              <a:t>10,159</a:t>
            </a:r>
            <a:endParaRPr lang="en-US" dirty="0"/>
          </a:p>
          <a:p>
            <a:pPr>
              <a:buFont typeface="Arial"/>
              <a:buChar char="•"/>
            </a:pPr>
            <a:r>
              <a:rPr lang="nb-NO" dirty="0"/>
              <a:t>ROC AUC: </a:t>
            </a:r>
            <a:r>
              <a:rPr lang="nb-NO" dirty="0" smtClean="0"/>
              <a:t>0.7746</a:t>
            </a:r>
          </a:p>
          <a:p>
            <a:pPr marL="0" indent="0"/>
            <a:endParaRPr lang="nb-NO" dirty="0" smtClean="0"/>
          </a:p>
          <a:p>
            <a:pPr>
              <a:buFont typeface="Arial"/>
              <a:buChar char="•"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2122" y="2567057"/>
            <a:ext cx="4434122" cy="2875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8699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Angles.thmx</Template>
  <TotalTime>8038</TotalTime>
  <Words>508</Words>
  <Application>Microsoft Macintosh PowerPoint</Application>
  <PresentationFormat>On-screen Show (4:3)</PresentationFormat>
  <Paragraphs>134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Angles</vt:lpstr>
      <vt:lpstr>Maximizing bank’s marketing campaign profitability </vt:lpstr>
      <vt:lpstr>Problem background </vt:lpstr>
      <vt:lpstr>DATA at a gLance</vt:lpstr>
      <vt:lpstr>GOAL</vt:lpstr>
      <vt:lpstr>EXPLORATORY DATA ANALYSIS</vt:lpstr>
      <vt:lpstr>Machine learning Models</vt:lpstr>
      <vt:lpstr>Evaluation Metrics</vt:lpstr>
      <vt:lpstr>BASELINE PERFORMANCE</vt:lpstr>
      <vt:lpstr>Logistic Regression  ORIGINAL Imbalanced data</vt:lpstr>
      <vt:lpstr>Logistic Regression  RESAMPLED DATA</vt:lpstr>
      <vt:lpstr>RANDOM FOREST CLASSIFIER</vt:lpstr>
      <vt:lpstr>Support vector machine </vt:lpstr>
      <vt:lpstr>conclusion</vt:lpstr>
      <vt:lpstr>Future study</vt:lpstr>
    </vt:vector>
  </TitlesOfParts>
  <Company>Monsters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Maximizing bank’s marketing campaign profitability </dc:title>
  <dc:creator>Anvesh reddy Solipeta</dc:creator>
  <cp:lastModifiedBy>Anvesh reddy Solipeta</cp:lastModifiedBy>
  <cp:revision>18</cp:revision>
  <dcterms:created xsi:type="dcterms:W3CDTF">2017-12-24T17:48:24Z</dcterms:created>
  <dcterms:modified xsi:type="dcterms:W3CDTF">2017-12-31T05:52:40Z</dcterms:modified>
</cp:coreProperties>
</file>