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6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73" r:id="rId9"/>
    <p:sldId id="275" r:id="rId10"/>
    <p:sldId id="272" r:id="rId11"/>
    <p:sldId id="274" r:id="rId12"/>
    <p:sldId id="261" r:id="rId13"/>
    <p:sldId id="262" r:id="rId14"/>
    <p:sldId id="264" r:id="rId15"/>
    <p:sldId id="263" r:id="rId16"/>
    <p:sldId id="265" r:id="rId17"/>
    <p:sldId id="266" r:id="rId18"/>
    <p:sldId id="267" r:id="rId19"/>
    <p:sldId id="268" r:id="rId20"/>
    <p:sldId id="277" r:id="rId21"/>
    <p:sldId id="269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January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January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January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January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January 5, 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January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January 5,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January 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January 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January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January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January 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0706"/>
            <a:ext cx="8095558" cy="385466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Maximizing bank’s marketing campaign profitability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438" y="3058184"/>
            <a:ext cx="6858000" cy="914400"/>
          </a:xfrm>
        </p:spPr>
        <p:txBody>
          <a:bodyPr/>
          <a:lstStyle/>
          <a:p>
            <a:pPr algn="ctr"/>
            <a:r>
              <a:rPr lang="en-US" dirty="0" smtClean="0"/>
              <a:t>Through machine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0613">
            <a:off x="3322399" y="4902773"/>
            <a:ext cx="2017655" cy="1134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46239">
            <a:off x="223411" y="4856177"/>
            <a:ext cx="2740295" cy="15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95758">
            <a:off x="5992455" y="4771194"/>
            <a:ext cx="2341254" cy="17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3949"/>
            <a:ext cx="8147393" cy="915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EXPLORATORY DATA ANALYSIS </a:t>
            </a:r>
            <a:br>
              <a:rPr lang="en-US" dirty="0"/>
            </a:br>
            <a:r>
              <a:rPr lang="en-US" sz="1800" dirty="0"/>
              <a:t>Important </a:t>
            </a:r>
            <a:r>
              <a:rPr lang="en-US" sz="1800" dirty="0" smtClean="0"/>
              <a:t>Features</a:t>
            </a:r>
            <a:endParaRPr lang="en-US" sz="2800" dirty="0"/>
          </a:p>
        </p:txBody>
      </p:sp>
      <p:pic>
        <p:nvPicPr>
          <p:cNvPr id="7" name="Picture 6" descr="Screen Shot 2018-01-06 at 6.00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90" y="2578634"/>
            <a:ext cx="6223000" cy="21349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198" y="1381780"/>
            <a:ext cx="8147393" cy="942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b="1" dirty="0"/>
              <a:t>Macro Economic factors, Multi-collinearity &amp; </a:t>
            </a:r>
            <a:r>
              <a:rPr lang="en-US" sz="2000" b="1" dirty="0" smtClean="0"/>
              <a:t>PCA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600" dirty="0"/>
              <a:t>High </a:t>
            </a:r>
            <a:r>
              <a:rPr lang="en-US" sz="1600" dirty="0"/>
              <a:t>correlation among employee variable rate, euribor3m, </a:t>
            </a:r>
            <a:r>
              <a:rPr lang="en-US" sz="1600" dirty="0" err="1"/>
              <a:t>nr.employed</a:t>
            </a:r>
            <a:r>
              <a:rPr lang="en-US" sz="1600" dirty="0"/>
              <a:t> and </a:t>
            </a:r>
            <a:r>
              <a:rPr lang="en-US" sz="1600" dirty="0" err="1"/>
              <a:t>cons.price.idx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09598" y="4933850"/>
            <a:ext cx="8147393" cy="1678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600" dirty="0"/>
              <a:t>PCA has been incorporated on the dataset to overcome this issue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600" dirty="0"/>
              <a:t>Data has been normalized to bring all continuous values onto a common scale and reduce </a:t>
            </a:r>
            <a:r>
              <a:rPr lang="en-US" sz="1600" dirty="0"/>
              <a:t>biases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600" dirty="0"/>
              <a:t>Scree plot shows the fraction of variance explained by each PC and helps with identifying </a:t>
            </a:r>
            <a:r>
              <a:rPr lang="en-US" sz="1600" dirty="0"/>
              <a:t>maximum </a:t>
            </a:r>
            <a:r>
              <a:rPr lang="en-US" sz="1600" dirty="0"/>
              <a:t>number of components </a:t>
            </a:r>
            <a:r>
              <a:rPr lang="en-US" sz="1600" dirty="0"/>
              <a:t>required to </a:t>
            </a:r>
            <a:r>
              <a:rPr lang="en-US" sz="1600" dirty="0"/>
              <a:t>represent all </a:t>
            </a:r>
            <a:r>
              <a:rPr lang="en-US" sz="1600" dirty="0"/>
              <a:t>variables considered </a:t>
            </a:r>
            <a:r>
              <a:rPr lang="en-US" sz="1600" dirty="0"/>
              <a:t>for </a:t>
            </a:r>
            <a:r>
              <a:rPr lang="en-US" sz="1600" dirty="0" smtClean="0"/>
              <a:t>PCA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89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9159"/>
            <a:ext cx="8172759" cy="11921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EXPLORATORY DATA ANALYSIS </a:t>
            </a:r>
            <a:br>
              <a:rPr lang="en-US" dirty="0"/>
            </a:br>
            <a:r>
              <a:rPr lang="en-US" sz="2000" dirty="0"/>
              <a:t>Important Features</a:t>
            </a:r>
            <a:br>
              <a:rPr lang="en-US" sz="2000" dirty="0"/>
            </a:b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086" y="3948629"/>
            <a:ext cx="3213212" cy="2616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984" y="1723409"/>
            <a:ext cx="8069641" cy="3777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Scree Plot observations</a:t>
            </a:r>
            <a:r>
              <a:rPr lang="en-US" dirty="0" smtClean="0"/>
              <a:t>: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600" dirty="0"/>
              <a:t>Top </a:t>
            </a:r>
            <a:r>
              <a:rPr lang="en-US" sz="1600" dirty="0"/>
              <a:t>3 PCs cater to 97% of variance and hence these have been considered </a:t>
            </a:r>
            <a:r>
              <a:rPr lang="en-US" sz="1600" dirty="0"/>
              <a:t>to replace all the macroeconomic </a:t>
            </a:r>
            <a:r>
              <a:rPr lang="en-US" sz="1600" dirty="0" smtClean="0"/>
              <a:t>factors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600" dirty="0" smtClean="0"/>
              <a:t>These </a:t>
            </a:r>
            <a:r>
              <a:rPr lang="en-US" sz="1600" dirty="0"/>
              <a:t>PCs have been merged with the variables remaining after performing EDA, to arrive at our final dataset. </a:t>
            </a:r>
            <a:endParaRPr lang="en-US" sz="1600" dirty="0" smtClean="0"/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endParaRPr lang="en-US" sz="1600" dirty="0"/>
          </a:p>
          <a:p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Variables in final dataset: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600" dirty="0" smtClean="0"/>
              <a:t>Age category, </a:t>
            </a:r>
            <a:r>
              <a:rPr lang="en-US" sz="1600" dirty="0"/>
              <a:t>type of </a:t>
            </a:r>
            <a:r>
              <a:rPr lang="en-US" sz="1600" dirty="0" smtClean="0"/>
              <a:t>Job, </a:t>
            </a:r>
            <a:r>
              <a:rPr lang="en-US" sz="1600" dirty="0"/>
              <a:t>M</a:t>
            </a:r>
            <a:r>
              <a:rPr lang="en-US" sz="1600" dirty="0"/>
              <a:t>arital status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600" dirty="0"/>
              <a:t>Education, </a:t>
            </a:r>
            <a:r>
              <a:rPr lang="en-US" sz="1600" dirty="0" smtClean="0"/>
              <a:t>Month, </a:t>
            </a:r>
            <a:r>
              <a:rPr lang="en-US" sz="1600" dirty="0"/>
              <a:t>Day of week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600" dirty="0" smtClean="0"/>
              <a:t>Number of calls made, dependent variable</a:t>
            </a:r>
            <a:endParaRPr lang="en-US" sz="1600" dirty="0"/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600" dirty="0"/>
              <a:t>PCA1, PCA2, PCA3</a:t>
            </a: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632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075"/>
            <a:ext cx="8095558" cy="815553"/>
          </a:xfrm>
        </p:spPr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4577"/>
            <a:ext cx="7520940" cy="408631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Logistic </a:t>
            </a:r>
            <a:r>
              <a:rPr lang="en-US" dirty="0" smtClean="0"/>
              <a:t>Regression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Performance </a:t>
            </a:r>
            <a:r>
              <a:rPr lang="en-US" dirty="0" smtClean="0"/>
              <a:t>on original </a:t>
            </a:r>
            <a:r>
              <a:rPr lang="en-US" dirty="0" smtClean="0"/>
              <a:t>data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Data rebalancing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Regularization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Model Evaluation</a:t>
            </a:r>
          </a:p>
          <a:p>
            <a:pPr marL="466344" lvl="3" indent="0">
              <a:buNone/>
            </a:pPr>
            <a:endParaRPr lang="en-US" dirty="0" smtClean="0"/>
          </a:p>
          <a:p>
            <a:pPr indent="-342900">
              <a:buFont typeface="Arial"/>
              <a:buChar char="•"/>
            </a:pPr>
            <a:r>
              <a:rPr lang="en-US" sz="2100" dirty="0" smtClean="0"/>
              <a:t>Random </a:t>
            </a:r>
            <a:r>
              <a:rPr lang="en-US" sz="2100" dirty="0"/>
              <a:t>Forest </a:t>
            </a:r>
            <a:r>
              <a:rPr lang="en-US" sz="2100" dirty="0" smtClean="0"/>
              <a:t>Classifier</a:t>
            </a:r>
          </a:p>
          <a:p>
            <a:pPr marL="800100" lvl="1" indent="-342900">
              <a:buFont typeface="Arial"/>
              <a:buChar char="•"/>
            </a:pPr>
            <a:r>
              <a:rPr lang="en-US" sz="2100" dirty="0" smtClean="0"/>
              <a:t>Regularization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Model </a:t>
            </a:r>
            <a:r>
              <a:rPr lang="en-US" dirty="0" smtClean="0"/>
              <a:t>Evaluation 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     Support </a:t>
            </a:r>
            <a:r>
              <a:rPr lang="en-US" dirty="0" smtClean="0"/>
              <a:t>Vector Machine</a:t>
            </a:r>
          </a:p>
          <a:p>
            <a:pPr marL="800100" lvl="1" indent="-342900">
              <a:buFont typeface="Arial"/>
              <a:buChar char="•"/>
            </a:pPr>
            <a:r>
              <a:rPr lang="en-US" sz="2100" dirty="0"/>
              <a:t>Regularization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100" dirty="0"/>
              <a:t>Model Evaluation </a:t>
            </a:r>
          </a:p>
          <a:p>
            <a:pPr lvl="3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21476" cy="707967"/>
          </a:xfrm>
        </p:spPr>
        <p:txBody>
          <a:bodyPr/>
          <a:lstStyle/>
          <a:p>
            <a:pPr algn="ctr"/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167"/>
            <a:ext cx="7620000" cy="435859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80000"/>
              </a:lnSpc>
              <a:buFont typeface="Arial"/>
              <a:buChar char="•"/>
            </a:pPr>
            <a:r>
              <a:rPr lang="en-US" sz="2300" dirty="0" smtClean="0"/>
              <a:t>Profitability</a:t>
            </a:r>
            <a:endParaRPr lang="en-US" sz="2300" dirty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Cost-Benefit </a:t>
            </a:r>
            <a:r>
              <a:rPr lang="en-US" dirty="0" smtClean="0"/>
              <a:t>Analysis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Profitability</a:t>
            </a:r>
            <a:r>
              <a:rPr lang="en-US" dirty="0"/>
              <a:t>= $43*(True Positives) - $</a:t>
            </a:r>
            <a:r>
              <a:rPr lang="en-US" dirty="0" smtClean="0"/>
              <a:t>11*(</a:t>
            </a:r>
            <a:r>
              <a:rPr lang="en-US" dirty="0"/>
              <a:t>True Positives + False Positives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Advantages </a:t>
            </a:r>
            <a:r>
              <a:rPr lang="en-US" dirty="0" smtClean="0"/>
              <a:t>of </a:t>
            </a:r>
            <a:r>
              <a:rPr lang="en-US" dirty="0" smtClean="0"/>
              <a:t>Profitability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Best performance measure for this business need</a:t>
            </a:r>
            <a:endParaRPr lang="en-US" dirty="0" smtClean="0"/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Evaluating direct financial impact of model on campaign 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Unbiased evaluation </a:t>
            </a:r>
            <a:r>
              <a:rPr lang="en-US" dirty="0" err="1" smtClean="0"/>
              <a:t>inspite</a:t>
            </a:r>
            <a:r>
              <a:rPr lang="en-US" dirty="0" smtClean="0"/>
              <a:t> of having imbalanced data unlike regular metrics such as precision, accuracy and F1 scores</a:t>
            </a:r>
            <a:endParaRPr lang="en-US" dirty="0" smtClean="0"/>
          </a:p>
          <a:p>
            <a:pPr marL="1485900" lvl="2" indent="-342900">
              <a:buFont typeface="Arial"/>
              <a:buChar char="•"/>
            </a:pPr>
            <a:endParaRPr lang="en-US" dirty="0" smtClean="0"/>
          </a:p>
          <a:p>
            <a:pPr marL="1485900" lvl="2" indent="-342900">
              <a:buFont typeface="Arial"/>
              <a:buChar char="•"/>
            </a:pPr>
            <a:endParaRPr lang="en-US" dirty="0" smtClean="0"/>
          </a:p>
          <a:p>
            <a:pPr marL="466344" lvl="3" indent="0">
              <a:buNone/>
            </a:pPr>
            <a:endParaRPr lang="en-US" dirty="0" smtClean="0"/>
          </a:p>
        </p:txBody>
      </p:sp>
      <p:pic>
        <p:nvPicPr>
          <p:cNvPr id="4" name="Picture 3" descr="Screen Shot 2018-01-06 at 6.3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4" y="1657209"/>
            <a:ext cx="4781769" cy="1621156"/>
          </a:xfrm>
          <a:prstGeom prst="rect">
            <a:avLst/>
          </a:prstGeom>
        </p:spPr>
      </p:pic>
      <p:pic>
        <p:nvPicPr>
          <p:cNvPr id="5" name="Picture 4" descr="Screen Shot 2018-01-06 at 6.36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03" y="1657209"/>
            <a:ext cx="3848694" cy="162115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48857"/>
            <a:ext cx="8121476" cy="131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80000"/>
              </a:lnSpc>
              <a:buFont typeface="Arial"/>
              <a:buChar char="•"/>
            </a:pPr>
            <a:r>
              <a:rPr lang="en-US" sz="1800" dirty="0" smtClean="0"/>
              <a:t>ROC AUC</a:t>
            </a:r>
          </a:p>
          <a:p>
            <a:pPr marL="800100" lvl="1" indent="-342900">
              <a:lnSpc>
                <a:spcPct val="80000"/>
              </a:lnSpc>
              <a:buFont typeface="Arial"/>
              <a:buChar char="•"/>
            </a:pPr>
            <a:r>
              <a:rPr lang="en-US" sz="1600" dirty="0" smtClean="0"/>
              <a:t>Advantages of ROC AUC </a:t>
            </a:r>
          </a:p>
          <a:p>
            <a:pPr marL="1485900" lvl="2" indent="-342900">
              <a:lnSpc>
                <a:spcPct val="80000"/>
              </a:lnSpc>
              <a:buFont typeface="Arial"/>
              <a:buChar char="•"/>
            </a:pPr>
            <a:r>
              <a:rPr lang="en-US" sz="1400" dirty="0" smtClean="0"/>
              <a:t>General metric </a:t>
            </a:r>
          </a:p>
          <a:p>
            <a:pPr marL="1485900" lvl="2" indent="-342900">
              <a:lnSpc>
                <a:spcPct val="80000"/>
              </a:lnSpc>
              <a:buFont typeface="Arial"/>
              <a:buChar char="•"/>
            </a:pPr>
            <a:r>
              <a:rPr lang="en-US" sz="1400" dirty="0" smtClean="0"/>
              <a:t>Deals well with situations where data is imbalanced like in our business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7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644"/>
            <a:ext cx="8341774" cy="759798"/>
          </a:xfrm>
        </p:spPr>
        <p:txBody>
          <a:bodyPr>
            <a:normAutofit/>
          </a:bodyPr>
          <a:lstStyle/>
          <a:p>
            <a:r>
              <a:rPr lang="en-US" dirty="0" smtClean="0"/>
              <a:t>BASELINE PERFORMANCE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4497" y="1290181"/>
            <a:ext cx="752094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/>
              <a:t>onversion </a:t>
            </a:r>
            <a:r>
              <a:rPr lang="en-US" dirty="0"/>
              <a:t>rate for this </a:t>
            </a:r>
            <a:r>
              <a:rPr lang="en-US" dirty="0"/>
              <a:t>campaign - </a:t>
            </a:r>
            <a:r>
              <a:rPr lang="en-US" dirty="0"/>
              <a:t>11.2% 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Out </a:t>
            </a:r>
            <a:r>
              <a:rPr lang="en-US" dirty="0"/>
              <a:t>of the total 41188 customers contacted, </a:t>
            </a:r>
            <a:endParaRPr lang="en-US" dirty="0" smtClean="0"/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1600" dirty="0"/>
              <a:t>4613 accepted </a:t>
            </a:r>
            <a:r>
              <a:rPr lang="en-US" sz="1600" dirty="0" smtClean="0"/>
              <a:t>offer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1600" dirty="0" smtClean="0"/>
              <a:t>36575 </a:t>
            </a:r>
            <a:r>
              <a:rPr lang="en-US" sz="1600" dirty="0" smtClean="0"/>
              <a:t>rejected offer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Profitability = $43(Total converts)-$11(Total customers contacted)</a:t>
            </a:r>
          </a:p>
          <a:p>
            <a:r>
              <a:rPr lang="en-US" dirty="0"/>
              <a:t>               = $43(4613)-$11(41188)</a:t>
            </a:r>
          </a:p>
          <a:p>
            <a:r>
              <a:rPr lang="en-US" dirty="0"/>
              <a:t>               = $ </a:t>
            </a:r>
            <a:r>
              <a:rPr lang="en-US" dirty="0" smtClean="0"/>
              <a:t>198,359 </a:t>
            </a:r>
            <a:r>
              <a:rPr lang="en-US" dirty="0"/>
              <a:t>- $ </a:t>
            </a:r>
            <a:r>
              <a:rPr lang="en-US" dirty="0" smtClean="0"/>
              <a:t>453,068</a:t>
            </a:r>
            <a:endParaRPr lang="en-US" dirty="0"/>
          </a:p>
          <a:p>
            <a:r>
              <a:rPr lang="en-US" dirty="0"/>
              <a:t>               = (- $ </a:t>
            </a:r>
            <a:r>
              <a:rPr lang="en-US" dirty="0" smtClean="0"/>
              <a:t>254,709</a:t>
            </a:r>
            <a:r>
              <a:rPr lang="en-US" dirty="0"/>
              <a:t>)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Overall, this campaign made a loss of $</a:t>
            </a:r>
            <a:r>
              <a:rPr lang="en-US" dirty="0" smtClean="0"/>
              <a:t>254,709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G</a:t>
            </a:r>
            <a:r>
              <a:rPr lang="en-US" dirty="0" smtClean="0"/>
              <a:t>oal </a:t>
            </a:r>
            <a:r>
              <a:rPr lang="en-US" dirty="0"/>
              <a:t>is not only to obtain profits but also to develop a model that can maximize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6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326"/>
            <a:ext cx="8121476" cy="105783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Logistic Regression 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ORIGINAL Imbalanced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03" y="1580072"/>
            <a:ext cx="7520940" cy="2631265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sz="2600" b="0" dirty="0"/>
              <a:t>Threshold at which profitability is the highest is: </a:t>
            </a:r>
            <a:r>
              <a:rPr lang="en-US" sz="2600" b="0" dirty="0"/>
              <a:t>0.21</a:t>
            </a:r>
          </a:p>
          <a:p>
            <a:pPr marL="285750" indent="-285750">
              <a:buFont typeface="Arial"/>
              <a:buChar char="•"/>
            </a:pPr>
            <a:endParaRPr lang="en-US" sz="2600" b="0" dirty="0"/>
          </a:p>
          <a:p>
            <a:pPr marL="285750" indent="-285750">
              <a:buFont typeface="Arial"/>
              <a:buChar char="•"/>
            </a:pPr>
            <a:r>
              <a:rPr lang="nb-NO" sz="2600" b="0" dirty="0"/>
              <a:t>Regularization </a:t>
            </a:r>
            <a:r>
              <a:rPr lang="nb-NO" sz="2600" b="0" dirty="0"/>
              <a:t>Parameter </a:t>
            </a:r>
            <a:r>
              <a:rPr lang="nb-NO" sz="2600" b="0" dirty="0"/>
              <a:t>C : 100 </a:t>
            </a:r>
            <a:endParaRPr lang="nb-NO" sz="2600" b="0" dirty="0"/>
          </a:p>
          <a:p>
            <a:pPr marL="285750" indent="-285750">
              <a:buFont typeface="Arial"/>
              <a:buChar char="•"/>
            </a:pPr>
            <a:endParaRPr lang="en-US" sz="2600" b="0" dirty="0"/>
          </a:p>
          <a:p>
            <a:pPr marL="285750" indent="-285750">
              <a:buFont typeface="Arial"/>
              <a:buChar char="•"/>
            </a:pPr>
            <a:r>
              <a:rPr lang="en-US" sz="2600" b="0" dirty="0"/>
              <a:t>Maximum achievable profitability with the model is: </a:t>
            </a:r>
            <a:r>
              <a:rPr lang="en-US" sz="2600" b="0" dirty="0"/>
              <a:t>$ 10,159</a:t>
            </a:r>
          </a:p>
          <a:p>
            <a:pPr marL="285750" indent="-285750">
              <a:buFont typeface="Arial"/>
              <a:buChar char="•"/>
            </a:pPr>
            <a:endParaRPr lang="en-US" sz="2600" b="0" dirty="0"/>
          </a:p>
          <a:p>
            <a:pPr marL="285750" indent="-285750">
              <a:buFont typeface="Arial"/>
              <a:buChar char="•"/>
            </a:pPr>
            <a:r>
              <a:rPr lang="nb-NO" sz="2600" b="0" dirty="0"/>
              <a:t>ROC AUC: </a:t>
            </a:r>
            <a:r>
              <a:rPr lang="nb-NO" sz="2600" b="0" dirty="0"/>
              <a:t>0.7746</a:t>
            </a:r>
          </a:p>
          <a:p>
            <a:pPr marL="0" indent="0"/>
            <a:endParaRPr lang="nb-NO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15" y="3982714"/>
            <a:ext cx="4434122" cy="28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6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327"/>
            <a:ext cx="8160352" cy="101895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Logistic Regression </a:t>
            </a:r>
            <a:br>
              <a:rPr lang="en-US" dirty="0"/>
            </a:br>
            <a:r>
              <a:rPr lang="en-US" sz="2000" dirty="0" smtClean="0"/>
              <a:t>RESAMPLED DATA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48739"/>
              </p:ext>
            </p:extLst>
          </p:nvPr>
        </p:nvGraphicFramePr>
        <p:xfrm>
          <a:off x="609060" y="1431827"/>
          <a:ext cx="8008491" cy="532691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086355"/>
                <a:gridCol w="3123052"/>
                <a:gridCol w="2799084"/>
              </a:tblGrid>
              <a:tr h="649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Upsampled</a:t>
                      </a:r>
                      <a:r>
                        <a:rPr lang="en-US" dirty="0" smtClean="0"/>
                        <a:t> Data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Downsampled</a:t>
                      </a:r>
                      <a:r>
                        <a:rPr lang="en-US" baseline="0" dirty="0" smtClean="0"/>
                        <a:t> Data</a:t>
                      </a:r>
                      <a:endParaRPr lang="en-US" b="1" dirty="0"/>
                    </a:p>
                  </a:txBody>
                  <a:tcPr/>
                </a:tc>
              </a:tr>
              <a:tr h="471145">
                <a:tc>
                  <a:txBody>
                    <a:bodyPr/>
                    <a:lstStyle/>
                    <a:p>
                      <a:r>
                        <a:rPr lang="en-US" dirty="0" smtClean="0"/>
                        <a:t>Final Regularization</a:t>
                      </a:r>
                      <a:r>
                        <a:rPr lang="en-US" baseline="0" dirty="0" smtClean="0"/>
                        <a:t> parameters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 =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 = 100</a:t>
                      </a:r>
                      <a:endParaRPr lang="en-US" dirty="0"/>
                    </a:p>
                  </a:txBody>
                  <a:tcPr/>
                </a:tc>
              </a:tr>
              <a:tr h="481120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</a:tr>
              <a:tr h="481120">
                <a:tc>
                  <a:txBody>
                    <a:bodyPr/>
                    <a:lstStyle/>
                    <a:p>
                      <a:r>
                        <a:rPr lang="en-US" dirty="0" smtClean="0"/>
                        <a:t>ROC</a:t>
                      </a:r>
                      <a:r>
                        <a:rPr lang="en-US" baseline="0" dirty="0" smtClean="0"/>
                        <a:t> 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0.7792</a:t>
                      </a:r>
                      <a:endParaRPr lang="en-US" dirty="0"/>
                    </a:p>
                  </a:txBody>
                  <a:tcPr/>
                </a:tc>
              </a:tr>
              <a:tr h="48112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$ 10,157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$ 10,114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2319413">
                <a:tc>
                  <a:txBody>
                    <a:bodyPr/>
                    <a:lstStyle/>
                    <a:p>
                      <a:r>
                        <a:rPr lang="en-US" dirty="0" smtClean="0"/>
                        <a:t>Profitability</a:t>
                      </a:r>
                      <a:r>
                        <a:rPr lang="en-US" baseline="0" dirty="0" smtClean="0"/>
                        <a:t> at varying thresholds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174" y="4444579"/>
            <a:ext cx="2830581" cy="2056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61" y="4444579"/>
            <a:ext cx="2643579" cy="20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17"/>
            <a:ext cx="8134434" cy="9282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RANDOM FOREST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60" y="1477208"/>
            <a:ext cx="7734840" cy="2669340"/>
          </a:xfrm>
        </p:spPr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0" dirty="0"/>
              <a:t>Threshold at which profitability is the highest is: 0.26</a:t>
            </a:r>
          </a:p>
          <a:p>
            <a:pPr marL="285750" indent="-285750">
              <a:buFont typeface="Arial"/>
              <a:buChar char="•"/>
            </a:pPr>
            <a:r>
              <a:rPr lang="nb-NO" sz="1800" b="0" dirty="0"/>
              <a:t>Regularization</a:t>
            </a:r>
            <a:r>
              <a:rPr lang="nb-NO" sz="1800" b="0" dirty="0"/>
              <a:t> Parameters </a:t>
            </a:r>
            <a:endParaRPr lang="nb-NO" sz="1800" b="0" dirty="0" smtClean="0"/>
          </a:p>
          <a:p>
            <a:pPr marL="800100" lvl="1" indent="-342900">
              <a:lnSpc>
                <a:spcPct val="80000"/>
              </a:lnSpc>
              <a:buFont typeface="Arial"/>
              <a:buChar char="•"/>
            </a:pPr>
            <a:r>
              <a:rPr lang="nb-NO" sz="1600" dirty="0" err="1"/>
              <a:t>min_samples_leaf</a:t>
            </a:r>
            <a:r>
              <a:rPr lang="nb-NO" sz="1600" dirty="0"/>
              <a:t> </a:t>
            </a:r>
            <a:r>
              <a:rPr lang="nb-NO" sz="1600" dirty="0"/>
              <a:t>= </a:t>
            </a:r>
            <a:r>
              <a:rPr lang="nb-NO" sz="1600" dirty="0"/>
              <a:t>5</a:t>
            </a:r>
          </a:p>
          <a:p>
            <a:pPr marL="800100" lvl="1" indent="-342900">
              <a:lnSpc>
                <a:spcPct val="80000"/>
              </a:lnSpc>
              <a:buFont typeface="Arial"/>
              <a:buChar char="•"/>
            </a:pPr>
            <a:r>
              <a:rPr lang="nb-NO" sz="1600" dirty="0" err="1"/>
              <a:t>min_samples_split</a:t>
            </a:r>
            <a:r>
              <a:rPr lang="nb-NO" sz="1600" dirty="0"/>
              <a:t> </a:t>
            </a:r>
            <a:r>
              <a:rPr lang="nb-NO" sz="1600" dirty="0"/>
              <a:t>= </a:t>
            </a:r>
            <a:r>
              <a:rPr lang="nb-NO" sz="1600" dirty="0"/>
              <a:t>10</a:t>
            </a:r>
            <a:endParaRPr lang="nb-NO" sz="1600" dirty="0"/>
          </a:p>
          <a:p>
            <a:pPr marL="800100" lvl="1" indent="-342900">
              <a:lnSpc>
                <a:spcPct val="80000"/>
              </a:lnSpc>
              <a:buFont typeface="Arial"/>
              <a:buChar char="•"/>
            </a:pPr>
            <a:r>
              <a:rPr lang="nb-NO" sz="1600" dirty="0" err="1"/>
              <a:t>n_estimators</a:t>
            </a:r>
            <a:r>
              <a:rPr lang="nb-NO" sz="1600" dirty="0"/>
              <a:t> </a:t>
            </a:r>
            <a:r>
              <a:rPr lang="nb-NO" sz="1600" dirty="0"/>
              <a:t>= 50</a:t>
            </a:r>
          </a:p>
          <a:p>
            <a:pPr marL="285750" lvl="3" indent="-285750">
              <a:spcBef>
                <a:spcPts val="800"/>
              </a:spcBef>
              <a:buClrTx/>
              <a:buFont typeface="Arial"/>
              <a:buChar char="•"/>
            </a:pPr>
            <a:r>
              <a:rPr lang="en-US" dirty="0"/>
              <a:t>Maximum achievable profitability with the model is: $ 11,359</a:t>
            </a:r>
            <a:endParaRPr lang="nb-NO" dirty="0"/>
          </a:p>
          <a:p>
            <a:pPr marL="285750" indent="-285750">
              <a:buFont typeface="Arial"/>
              <a:buChar char="•"/>
            </a:pPr>
            <a:r>
              <a:rPr lang="nb-NO" sz="1800" b="0" dirty="0"/>
              <a:t>ROC AUC: 0.7955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4270630"/>
            <a:ext cx="3835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2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285"/>
            <a:ext cx="8095558" cy="785714"/>
          </a:xfrm>
        </p:spPr>
        <p:txBody>
          <a:bodyPr/>
          <a:lstStyle/>
          <a:p>
            <a:pPr algn="ctr"/>
            <a:r>
              <a:rPr lang="en-US" dirty="0" smtClean="0"/>
              <a:t>Support vector machine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312793" cy="320141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2100" b="0" dirty="0"/>
              <a:t>Threshold at which profitability is the highest </a:t>
            </a:r>
            <a:r>
              <a:rPr lang="en-US" sz="2100" b="0" dirty="0" smtClean="0"/>
              <a:t>is</a:t>
            </a:r>
            <a:r>
              <a:rPr lang="en-US" sz="2100" b="0" dirty="0"/>
              <a:t> </a:t>
            </a:r>
            <a:r>
              <a:rPr lang="en-US" sz="2100" b="0" dirty="0" smtClean="0"/>
              <a:t>0.1</a:t>
            </a:r>
          </a:p>
          <a:p>
            <a:pPr marL="342900" indent="-342900">
              <a:buFont typeface="Arial"/>
              <a:buChar char="•"/>
            </a:pPr>
            <a:endParaRPr lang="en-US" sz="2100" b="0" dirty="0"/>
          </a:p>
          <a:p>
            <a:pPr marL="342900" indent="-342900">
              <a:buFont typeface="Arial"/>
              <a:buChar char="•"/>
            </a:pPr>
            <a:r>
              <a:rPr lang="nb-NO" sz="2100" b="0" dirty="0"/>
              <a:t>Regularization</a:t>
            </a:r>
            <a:r>
              <a:rPr lang="nb-NO" sz="2100" b="0" dirty="0"/>
              <a:t> Parameters </a:t>
            </a:r>
            <a:endParaRPr lang="nb-NO" sz="2100" b="0" dirty="0" smtClean="0"/>
          </a:p>
          <a:p>
            <a:pPr marL="800100" lvl="1" indent="-342900">
              <a:buFont typeface="Arial"/>
              <a:buChar char="•"/>
            </a:pPr>
            <a:r>
              <a:rPr lang="nb-NO" sz="1900" dirty="0" err="1" smtClean="0"/>
              <a:t>Kernel</a:t>
            </a:r>
            <a:r>
              <a:rPr lang="nb-NO" sz="1900" dirty="0"/>
              <a:t>= </a:t>
            </a:r>
            <a:r>
              <a:rPr lang="nb-NO" sz="1900" dirty="0" smtClean="0"/>
              <a:t>RBF</a:t>
            </a:r>
          </a:p>
          <a:p>
            <a:pPr marL="800100" lvl="1" indent="-342900">
              <a:buFont typeface="Arial"/>
              <a:buChar char="•"/>
            </a:pPr>
            <a:r>
              <a:rPr lang="nb-NO" sz="1900" dirty="0" smtClean="0"/>
              <a:t>C </a:t>
            </a:r>
            <a:r>
              <a:rPr lang="nb-NO" sz="1900" dirty="0"/>
              <a:t>= </a:t>
            </a:r>
            <a:r>
              <a:rPr lang="nb-NO" sz="1900" dirty="0" smtClean="0"/>
              <a:t>0.1</a:t>
            </a:r>
            <a:endParaRPr lang="nb-NO" sz="1900" dirty="0"/>
          </a:p>
          <a:p>
            <a:pPr marL="800100" lvl="1" indent="-342900">
              <a:buFont typeface="Arial"/>
              <a:buChar char="•"/>
            </a:pPr>
            <a:r>
              <a:rPr lang="nb-NO" sz="1900" dirty="0" smtClean="0"/>
              <a:t>gamma </a:t>
            </a:r>
            <a:r>
              <a:rPr lang="nb-NO" sz="1900" dirty="0"/>
              <a:t>= </a:t>
            </a:r>
            <a:r>
              <a:rPr lang="nb-NO" sz="1900" dirty="0" smtClean="0"/>
              <a:t>auto</a:t>
            </a:r>
          </a:p>
          <a:p>
            <a:pPr marL="800100" lvl="1" indent="-342900">
              <a:buFont typeface="Arial"/>
              <a:buChar char="•"/>
            </a:pPr>
            <a:endParaRPr lang="nb-NO" sz="1900" dirty="0"/>
          </a:p>
          <a:p>
            <a:pPr marL="342900" lvl="3" indent="-342900">
              <a:spcAft>
                <a:spcPts val="600"/>
              </a:spcAft>
              <a:buClrTx/>
              <a:buFont typeface="Arial"/>
              <a:buChar char="•"/>
            </a:pPr>
            <a:r>
              <a:rPr lang="en-US" sz="2100" dirty="0"/>
              <a:t>Maximum achievable profitability with the model is: $ </a:t>
            </a:r>
            <a:r>
              <a:rPr lang="en-US" sz="2100" dirty="0" smtClean="0"/>
              <a:t>8,536</a:t>
            </a:r>
          </a:p>
          <a:p>
            <a:pPr marL="342900" lvl="3" indent="-342900">
              <a:spcAft>
                <a:spcPts val="600"/>
              </a:spcAft>
              <a:buClrTx/>
              <a:buFont typeface="Arial"/>
              <a:buChar char="•"/>
            </a:pPr>
            <a:endParaRPr lang="nb-NO" sz="2100" dirty="0"/>
          </a:p>
          <a:p>
            <a:pPr marL="342900" indent="-342900">
              <a:buFont typeface="Arial"/>
              <a:buChar char="•"/>
            </a:pPr>
            <a:r>
              <a:rPr lang="nb-NO" sz="2100" b="0" dirty="0"/>
              <a:t>ROC </a:t>
            </a:r>
            <a:r>
              <a:rPr lang="nb-NO" sz="2100" b="0" dirty="0"/>
              <a:t>AUC</a:t>
            </a:r>
            <a:r>
              <a:rPr lang="nb-NO" sz="2100" b="0" dirty="0"/>
              <a:t>: 0.7095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713" y="4302043"/>
            <a:ext cx="3835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688"/>
            <a:ext cx="8108517" cy="87642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2959" y="1156415"/>
            <a:ext cx="7094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	</a:t>
            </a:r>
            <a:r>
              <a:rPr lang="en-US" dirty="0" smtClean="0"/>
              <a:t>		</a:t>
            </a:r>
            <a:r>
              <a:rPr lang="en-US" b="1" dirty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</a:p>
          <a:p>
            <a:r>
              <a:rPr lang="en-US" b="1" dirty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81197"/>
              </p:ext>
            </p:extLst>
          </p:nvPr>
        </p:nvGraphicFramePr>
        <p:xfrm>
          <a:off x="818890" y="1439923"/>
          <a:ext cx="7383984" cy="244956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61328"/>
                <a:gridCol w="2461328"/>
                <a:gridCol w="2461328"/>
              </a:tblGrid>
              <a:tr h="4752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Profitability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ROC AUC</a:t>
                      </a:r>
                      <a:endParaRPr lang="en-US" dirty="0"/>
                    </a:p>
                  </a:txBody>
                  <a:tcPr/>
                </a:tc>
              </a:tr>
              <a:tr h="5249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$10,159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0.7746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67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$11,359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0.7955</a:t>
                      </a:r>
                      <a:endParaRPr lang="en-US" dirty="0"/>
                    </a:p>
                  </a:txBody>
                  <a:tcPr/>
                </a:tc>
              </a:tr>
              <a:tr h="667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 Vector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$8,536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4820" y="4185422"/>
            <a:ext cx="7673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Random </a:t>
            </a:r>
            <a:r>
              <a:rPr lang="en-US" dirty="0" smtClean="0"/>
              <a:t>Forest Classifier </a:t>
            </a:r>
            <a:r>
              <a:rPr lang="en-US" dirty="0" smtClean="0"/>
              <a:t>is the best out of the three models evaluated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rovided </a:t>
            </a:r>
            <a:r>
              <a:rPr lang="en-US" dirty="0"/>
              <a:t>an increase in profitability by 104.5 % over baseline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Maximum Campaign profitability </a:t>
            </a:r>
            <a:r>
              <a:rPr lang="en-US" dirty="0" smtClean="0"/>
              <a:t>of </a:t>
            </a:r>
            <a:r>
              <a:rPr lang="en-US" dirty="0" smtClean="0"/>
              <a:t>$11,359 </a:t>
            </a:r>
            <a:r>
              <a:rPr lang="en-US" dirty="0" smtClean="0"/>
              <a:t>with this </a:t>
            </a:r>
            <a:r>
              <a:rPr lang="en-US" dirty="0" smtClean="0"/>
              <a:t>RFC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78" y="532971"/>
            <a:ext cx="7742322" cy="548640"/>
          </a:xfrm>
        </p:spPr>
        <p:txBody>
          <a:bodyPr>
            <a:noAutofit/>
          </a:bodyPr>
          <a:lstStyle/>
          <a:p>
            <a:r>
              <a:rPr lang="en-US" dirty="0" smtClean="0"/>
              <a:t>Problem background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11736" b="11736"/>
          <a:stretch/>
        </p:blipFill>
        <p:spPr>
          <a:xfrm>
            <a:off x="3330392" y="3394985"/>
            <a:ext cx="5628020" cy="328837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35262" y="1353728"/>
            <a:ext cx="788937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Portuguese retail bank marketing long-term deposit offer  to existing customers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Long-term deposits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Fixed investment term, usually 1 to 5 years 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afe investments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V</a:t>
            </a:r>
            <a:r>
              <a:rPr lang="en-US" dirty="0" smtClean="0"/>
              <a:t>ery appealing to conservative, low-risk investors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Marketing channel used </a:t>
            </a:r>
            <a:r>
              <a:rPr lang="mr-IN" dirty="0" smtClean="0"/>
              <a:t>–</a:t>
            </a:r>
            <a:r>
              <a:rPr lang="en-US" dirty="0" smtClean="0"/>
              <a:t> Telemarketing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5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196" y="2109369"/>
            <a:ext cx="5791200" cy="1371600"/>
          </a:xfrm>
        </p:spPr>
        <p:txBody>
          <a:bodyPr/>
          <a:lstStyle/>
          <a:p>
            <a:pPr algn="ctr"/>
            <a:r>
              <a:rPr lang="en-US" dirty="0" smtClean="0"/>
              <a:t>Its not over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27613"/>
            <a:ext cx="8147393" cy="733882"/>
          </a:xfrm>
        </p:spPr>
        <p:txBody>
          <a:bodyPr/>
          <a:lstStyle/>
          <a:p>
            <a:pPr algn="ctr"/>
            <a:r>
              <a:rPr lang="en-US" dirty="0" smtClean="0"/>
              <a:t>Future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577"/>
            <a:ext cx="8147392" cy="487219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0" dirty="0"/>
              <a:t>From the analysis done during this study, few variables had potential to help with </a:t>
            </a:r>
            <a:r>
              <a:rPr lang="en-US" sz="1800" b="0" dirty="0" smtClean="0"/>
              <a:t>other problematic areas faced by managers such as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R</a:t>
            </a:r>
            <a:r>
              <a:rPr lang="en-US" sz="1800" b="0" dirty="0" smtClean="0"/>
              <a:t>esource allocation &amp; planning</a:t>
            </a:r>
          </a:p>
          <a:p>
            <a:pPr lvl="1" indent="0">
              <a:buNone/>
            </a:pPr>
            <a:endParaRPr lang="en-US" sz="1800" b="0" dirty="0"/>
          </a:p>
          <a:p>
            <a:pPr marL="342900" indent="-342900">
              <a:buFont typeface="Arial"/>
              <a:buChar char="•"/>
            </a:pPr>
            <a:r>
              <a:rPr lang="en-US" sz="1800" b="0" dirty="0"/>
              <a:t>Campaign variable can be analyzed in detail to arrive at a probable cut-off for the number of calls that could be made to a customer before making the efforts redundant. </a:t>
            </a:r>
            <a:r>
              <a:rPr lang="en-US" sz="1800" b="0" dirty="0"/>
              <a:t>This could help cut down </a:t>
            </a:r>
            <a:r>
              <a:rPr lang="en-US" sz="1800" b="0" dirty="0" smtClean="0"/>
              <a:t>campaign </a:t>
            </a:r>
            <a:r>
              <a:rPr lang="en-US" sz="1800" b="0" dirty="0"/>
              <a:t>costs and improve the overall efficiency of the team by helping them direct their efforts towards most probable </a:t>
            </a:r>
            <a:r>
              <a:rPr lang="en-US" sz="1800" b="0" dirty="0" smtClean="0"/>
              <a:t>customers </a:t>
            </a:r>
          </a:p>
          <a:p>
            <a:pPr marL="342900" indent="-342900">
              <a:buFont typeface="Arial"/>
              <a:buChar char="•"/>
            </a:pPr>
            <a:endParaRPr lang="en-US" sz="1800" b="0" dirty="0"/>
          </a:p>
          <a:p>
            <a:pPr marL="342900" indent="-342900">
              <a:buFont typeface="Arial"/>
              <a:buChar char="•"/>
            </a:pPr>
            <a:r>
              <a:rPr lang="en-US" sz="1800" b="0" dirty="0"/>
              <a:t>When economy is flourishing, more and more individuals are willing to invest. </a:t>
            </a:r>
            <a:r>
              <a:rPr lang="en-US" sz="1800" b="0" dirty="0"/>
              <a:t>This requires a need for hiring additional employees to fulfill those temporary needs which could be a good input for campaign managers during resource allocation </a:t>
            </a:r>
            <a:r>
              <a:rPr lang="en-US" sz="1800" b="0" dirty="0" smtClean="0"/>
              <a:t>step</a:t>
            </a:r>
          </a:p>
          <a:p>
            <a:pPr marL="342900" indent="-342900">
              <a:buFont typeface="Arial"/>
              <a:buChar char="•"/>
            </a:pPr>
            <a:endParaRPr lang="en-US" sz="1800" b="0" dirty="0" smtClean="0"/>
          </a:p>
          <a:p>
            <a:pPr marL="342900" indent="-342900">
              <a:buFont typeface="Arial"/>
              <a:buChar char="•"/>
            </a:pPr>
            <a:r>
              <a:rPr lang="en-US" sz="1800" b="0" dirty="0" smtClean="0"/>
              <a:t>The </a:t>
            </a:r>
            <a:r>
              <a:rPr lang="en-US" sz="1800" b="0" dirty="0"/>
              <a:t>same could be achieved from an in-depth analysis of peak months of the year when customers are most likely to accept term-deposits if offered during that time </a:t>
            </a:r>
            <a:r>
              <a:rPr lang="en-US" sz="1800" b="0" dirty="0" smtClean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36449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83183"/>
            <a:ext cx="8173311" cy="1371600"/>
          </a:xfrm>
        </p:spPr>
        <p:txBody>
          <a:bodyPr/>
          <a:lstStyle/>
          <a:p>
            <a:pPr algn="ctr"/>
            <a:r>
              <a:rPr lang="en-US" cap="none" dirty="0" smtClean="0"/>
              <a:t>THANK YOU 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 smtClean="0"/>
              <a:t>Any questions?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90557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327"/>
            <a:ext cx="5791200" cy="850504"/>
          </a:xfrm>
        </p:spPr>
        <p:txBody>
          <a:bodyPr/>
          <a:lstStyle/>
          <a:p>
            <a:r>
              <a:rPr lang="en-US" dirty="0" smtClean="0"/>
              <a:t>DATA at a </a:t>
            </a:r>
            <a:r>
              <a:rPr lang="en-US" dirty="0" smtClean="0"/>
              <a:t>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544"/>
            <a:ext cx="7620000" cy="475261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Data Source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Publicly </a:t>
            </a:r>
            <a:r>
              <a:rPr lang="en-US" sz="1800" dirty="0" smtClean="0"/>
              <a:t>available on UCI </a:t>
            </a:r>
            <a:r>
              <a:rPr lang="en-US" sz="1800" dirty="0" smtClean="0"/>
              <a:t>website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CSV format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Data </a:t>
            </a:r>
            <a:r>
              <a:rPr lang="en-US" sz="1800" dirty="0" smtClean="0"/>
              <a:t>from external sources has been used during cost-benefit </a:t>
            </a:r>
            <a:r>
              <a:rPr lang="en-US" sz="1800" dirty="0" smtClean="0"/>
              <a:t>analysis</a:t>
            </a:r>
          </a:p>
          <a:p>
            <a:pPr marL="274320" lvl="1" indent="0">
              <a:buNone/>
            </a:pPr>
            <a:endParaRPr lang="en-US" sz="1800" dirty="0"/>
          </a:p>
          <a:p>
            <a:pPr marL="342900" lvl="1" indent="-342900">
              <a:spcBef>
                <a:spcPts val="800"/>
              </a:spcBef>
            </a:pPr>
            <a:r>
              <a:rPr lang="en-US" b="1" dirty="0"/>
              <a:t>Data</a:t>
            </a:r>
            <a:r>
              <a:rPr lang="en-US" b="1" dirty="0" smtClean="0"/>
              <a:t> </a:t>
            </a:r>
            <a:endParaRPr lang="en-US" b="1" dirty="0"/>
          </a:p>
          <a:p>
            <a:pPr lvl="1">
              <a:buFont typeface="Arial"/>
              <a:buChar char="•"/>
            </a:pPr>
            <a:r>
              <a:rPr lang="en-US" sz="1800" dirty="0"/>
              <a:t>Data collected is from May 2008 to Nov 2010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21 attributes and 41188 observations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20 independent variables </a:t>
            </a:r>
            <a:r>
              <a:rPr lang="mr-IN" sz="1800" dirty="0"/>
              <a:t>–</a:t>
            </a:r>
            <a:r>
              <a:rPr lang="en-US" sz="1800" dirty="0"/>
              <a:t> client data, call data, socio-economic factors and campaign data</a:t>
            </a:r>
          </a:p>
          <a:p>
            <a:pPr marL="800100" lvl="3" indent="-342900">
              <a:spcBef>
                <a:spcPts val="800"/>
              </a:spcBef>
              <a:buFont typeface="Arial"/>
              <a:buChar char="•"/>
            </a:pPr>
            <a:endParaRPr lang="en-US" b="1" dirty="0" smtClean="0"/>
          </a:p>
          <a:p>
            <a:pPr marL="571500" lvl="2" indent="-342900">
              <a:spcBef>
                <a:spcPts val="800"/>
              </a:spcBef>
              <a:buFont typeface="Arial"/>
              <a:buChar char="•"/>
            </a:pPr>
            <a:endParaRPr lang="en-US" b="1" dirty="0"/>
          </a:p>
          <a:p>
            <a:pPr lvl="3">
              <a:buFont typeface="Arial"/>
              <a:buChar char="•"/>
            </a:pPr>
            <a:endParaRPr lang="en-US" dirty="0"/>
          </a:p>
          <a:p>
            <a:pPr lvl="3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2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b="0" dirty="0" smtClean="0"/>
              <a:t>Prediction about customers that are most likely to accept term deposit offer </a:t>
            </a:r>
          </a:p>
          <a:p>
            <a:pPr marL="285750" indent="-285750">
              <a:buFont typeface="Arial"/>
              <a:buChar char="•"/>
            </a:pPr>
            <a:endParaRPr lang="en-US" b="0" dirty="0" smtClean="0"/>
          </a:p>
          <a:p>
            <a:pPr marL="285750" indent="-285750">
              <a:buFont typeface="Arial"/>
              <a:buChar char="•"/>
            </a:pPr>
            <a:r>
              <a:rPr lang="en-US" b="0" dirty="0" smtClean="0"/>
              <a:t>Metric </a:t>
            </a:r>
            <a:r>
              <a:rPr lang="mr-IN" b="0" dirty="0" smtClean="0"/>
              <a:t>–</a:t>
            </a:r>
            <a:r>
              <a:rPr lang="en-US" b="0" dirty="0" smtClean="0"/>
              <a:t> Campaign profitability</a:t>
            </a:r>
          </a:p>
          <a:p>
            <a:pPr marL="285750" indent="-285750">
              <a:buFont typeface="Arial"/>
              <a:buChar char="•"/>
            </a:pPr>
            <a:endParaRPr lang="en-US" b="0" dirty="0" smtClean="0"/>
          </a:p>
          <a:p>
            <a:pPr marL="285750" indent="-285750">
              <a:buFont typeface="Arial"/>
              <a:buChar char="•"/>
            </a:pPr>
            <a:r>
              <a:rPr lang="en-US" b="0" dirty="0" smtClean="0"/>
              <a:t>End goal is to Maximize </a:t>
            </a:r>
            <a:r>
              <a:rPr lang="en-US" b="0" dirty="0" smtClean="0"/>
              <a:t>campaign profitability</a:t>
            </a:r>
          </a:p>
          <a:p>
            <a:pPr marL="285750" indent="-285750">
              <a:buFont typeface="Arial"/>
              <a:buChar char="•"/>
            </a:pPr>
            <a:endParaRPr lang="en-US" b="0" dirty="0" smtClean="0"/>
          </a:p>
          <a:p>
            <a:pPr marL="285750" indent="-285750">
              <a:buFont typeface="Arial"/>
              <a:buChar char="•"/>
            </a:pPr>
            <a:r>
              <a:rPr lang="en-US" b="0" dirty="0" smtClean="0"/>
              <a:t>Evaluate multiple </a:t>
            </a:r>
            <a:r>
              <a:rPr lang="en-US" b="0" dirty="0" smtClean="0"/>
              <a:t>machine learning algorithms and shortlist the one </a:t>
            </a:r>
            <a:r>
              <a:rPr lang="en-US" b="0" dirty="0" smtClean="0"/>
              <a:t>providing </a:t>
            </a:r>
            <a:r>
              <a:rPr lang="en-US" b="0" dirty="0" smtClean="0"/>
              <a:t>highest Profitability</a:t>
            </a:r>
          </a:p>
          <a:p>
            <a:pPr marL="285750" indent="-285750">
              <a:buFont typeface="Arial"/>
              <a:buChar char="•"/>
            </a:pPr>
            <a:endParaRPr lang="en-US" b="0" dirty="0" smtClean="0"/>
          </a:p>
          <a:p>
            <a:pPr marL="285750" indent="-285750">
              <a:buFont typeface="Arial"/>
              <a:buChar char="•"/>
            </a:pPr>
            <a:endParaRPr lang="en-US" b="0" dirty="0" smtClean="0"/>
          </a:p>
          <a:p>
            <a:pPr>
              <a:buFont typeface="Arial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2604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Missing </a:t>
            </a:r>
            <a:r>
              <a:rPr lang="en-US" dirty="0" smtClean="0"/>
              <a:t>value </a:t>
            </a:r>
            <a:r>
              <a:rPr lang="en-US" dirty="0" smtClean="0"/>
              <a:t>treatment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6 </a:t>
            </a:r>
            <a:r>
              <a:rPr lang="en-US" dirty="0"/>
              <a:t>variables with missing </a:t>
            </a:r>
            <a:r>
              <a:rPr lang="en-US" dirty="0" smtClean="0"/>
              <a:t>values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‘Unknown</a:t>
            </a:r>
            <a:r>
              <a:rPr lang="en-US" dirty="0" smtClean="0"/>
              <a:t>’ data converted to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Based </a:t>
            </a:r>
            <a:r>
              <a:rPr lang="en-US" dirty="0" smtClean="0"/>
              <a:t>on analysis done during EDA phase, </a:t>
            </a:r>
            <a:endParaRPr lang="en-US" dirty="0" smtClean="0"/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Default</a:t>
            </a:r>
            <a:r>
              <a:rPr lang="en-US" dirty="0" smtClean="0"/>
              <a:t>, loan, housing </a:t>
            </a:r>
            <a:r>
              <a:rPr lang="en-US" dirty="0" smtClean="0"/>
              <a:t>variables have </a:t>
            </a:r>
            <a:r>
              <a:rPr lang="en-US" dirty="0" smtClean="0"/>
              <a:t>been </a:t>
            </a:r>
            <a:r>
              <a:rPr lang="en-US" dirty="0" smtClean="0"/>
              <a:t>dropped</a:t>
            </a:r>
            <a:endParaRPr lang="en-US" dirty="0"/>
          </a:p>
          <a:p>
            <a:pPr lvl="3">
              <a:buFont typeface="Arial"/>
              <a:buChar char="•"/>
            </a:pPr>
            <a:endParaRPr lang="en-US" dirty="0" smtClean="0"/>
          </a:p>
          <a:p>
            <a:pPr lvl="3">
              <a:buFont typeface="Arial"/>
              <a:buChar char="•"/>
            </a:pPr>
            <a:endParaRPr lang="en-US" dirty="0"/>
          </a:p>
          <a:p>
            <a:pPr lvl="3">
              <a:buFont typeface="Arial"/>
              <a:buChar char="•"/>
            </a:pPr>
            <a:endParaRPr lang="en-US" dirty="0" smtClean="0"/>
          </a:p>
          <a:p>
            <a:pPr lvl="3">
              <a:buFont typeface="Arial"/>
              <a:buChar char="•"/>
            </a:pPr>
            <a:endParaRPr lang="en-US" dirty="0"/>
          </a:p>
          <a:p>
            <a:pPr lvl="3">
              <a:buFont typeface="Arial"/>
              <a:buChar char="•"/>
            </a:pPr>
            <a:endParaRPr lang="en-US" dirty="0" smtClean="0"/>
          </a:p>
          <a:p>
            <a:pPr lvl="3">
              <a:buFont typeface="Arial"/>
              <a:buChar char="•"/>
            </a:pPr>
            <a:endParaRPr lang="en-US" dirty="0"/>
          </a:p>
          <a:p>
            <a:pPr lvl="3">
              <a:buFont typeface="Arial"/>
              <a:buChar char="•"/>
            </a:pPr>
            <a:endParaRPr lang="en-US" dirty="0" smtClean="0"/>
          </a:p>
          <a:p>
            <a:pPr lvl="3">
              <a:buFont typeface="Arial"/>
              <a:buChar char="•"/>
            </a:pPr>
            <a:endParaRPr lang="en-US" dirty="0"/>
          </a:p>
          <a:p>
            <a:pPr lvl="3">
              <a:buFont typeface="Arial"/>
              <a:buChar char="•"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39100"/>
              </p:ext>
            </p:extLst>
          </p:nvPr>
        </p:nvGraphicFramePr>
        <p:xfrm>
          <a:off x="732892" y="4081754"/>
          <a:ext cx="7923536" cy="261311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276721"/>
                <a:gridCol w="3646815"/>
              </a:tblGrid>
              <a:tr h="379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VARIABLE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% MISSING VALUES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  <a:tr h="263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job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  <a:tr h="263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marital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  <a:tr h="263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education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  <a:tr h="263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default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  <a:tr h="263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housing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  <a:tr h="263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loan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  <a:tr h="511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ALL OTHER VARIABLES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97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315857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EXPLORATORY DATA ANALYSIS 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Features 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Non-linearity with age variable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Chi</a:t>
            </a:r>
            <a:r>
              <a:rPr lang="en-US" dirty="0" smtClean="0"/>
              <a:t>-square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Data Normalization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Multi-collinearity among macroeconomic </a:t>
            </a:r>
            <a:r>
              <a:rPr lang="en-US" dirty="0" smtClean="0"/>
              <a:t>factors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Principal </a:t>
            </a:r>
            <a:r>
              <a:rPr lang="en-US" dirty="0" smtClean="0"/>
              <a:t>Component </a:t>
            </a:r>
            <a:r>
              <a:rPr lang="en-US" dirty="0" smtClean="0"/>
              <a:t>Analysis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Eigen </a:t>
            </a:r>
            <a:r>
              <a:rPr lang="en-US" dirty="0" smtClean="0"/>
              <a:t>values and scree plot</a:t>
            </a:r>
          </a:p>
          <a:p>
            <a:pPr lvl="3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45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78157"/>
            <a:ext cx="8186269" cy="10319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EXPLORATORY DATA ANALYSIS </a:t>
            </a:r>
            <a:br>
              <a:rPr lang="en-US" dirty="0"/>
            </a:br>
            <a:r>
              <a:rPr lang="en-US" sz="1800" dirty="0"/>
              <a:t>Important Features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084" y="886124"/>
            <a:ext cx="2873889" cy="2082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6580" y="1228517"/>
            <a:ext cx="4878259" cy="1628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b="1" dirty="0"/>
              <a:t>Dependent Variable (y) </a:t>
            </a:r>
            <a:endParaRPr lang="en-US" sz="2000" b="1" dirty="0" smtClean="0"/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dirty="0"/>
              <a:t>11.2</a:t>
            </a:r>
            <a:r>
              <a:rPr lang="en-US" dirty="0"/>
              <a:t>% of them have accepted the </a:t>
            </a:r>
            <a:r>
              <a:rPr lang="en-US" dirty="0" smtClean="0"/>
              <a:t>offer</a:t>
            </a:r>
            <a:endParaRPr lang="en-US" dirty="0"/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dirty="0" smtClean="0"/>
              <a:t>88.8</a:t>
            </a:r>
            <a:r>
              <a:rPr lang="en-US" dirty="0"/>
              <a:t>% of them have rejected it </a:t>
            </a:r>
            <a:endParaRPr lang="en-US" dirty="0"/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dirty="0" smtClean="0"/>
              <a:t>Highly </a:t>
            </a:r>
            <a:r>
              <a:rPr lang="en-US" dirty="0"/>
              <a:t>imbalanced dataset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580" y="3279576"/>
            <a:ext cx="8343746" cy="371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b="1" dirty="0"/>
              <a:t>Independent variable </a:t>
            </a:r>
            <a:r>
              <a:rPr lang="mr-IN" sz="2000" b="1" dirty="0"/>
              <a:t>–</a:t>
            </a:r>
            <a:r>
              <a:rPr lang="en-US" sz="2000" b="1" dirty="0"/>
              <a:t> ‘</a:t>
            </a:r>
            <a:r>
              <a:rPr lang="en-US" sz="2000" b="1" dirty="0" smtClean="0"/>
              <a:t>Job’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dirty="0"/>
              <a:t>Retired </a:t>
            </a:r>
            <a:r>
              <a:rPr lang="en-US" dirty="0" smtClean="0"/>
              <a:t>category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dirty="0" smtClean="0"/>
              <a:t>Average </a:t>
            </a:r>
            <a:r>
              <a:rPr lang="en-US" dirty="0" smtClean="0"/>
              <a:t>age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62yrs</a:t>
            </a:r>
          </a:p>
          <a:p>
            <a:pPr marL="1200150" lvl="2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600" dirty="0" smtClean="0"/>
              <a:t>Highest </a:t>
            </a:r>
            <a:r>
              <a:rPr lang="en-US" sz="1600" dirty="0" smtClean="0"/>
              <a:t>conversion rates </a:t>
            </a:r>
            <a:endParaRPr lang="en-US" sz="1600" dirty="0" smtClean="0"/>
          </a:p>
          <a:p>
            <a:pPr marL="1200150" lvl="2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600" dirty="0" smtClean="0"/>
              <a:t>Promising </a:t>
            </a:r>
            <a:r>
              <a:rPr lang="en-US" sz="1600" dirty="0" smtClean="0"/>
              <a:t>category for our campaign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dirty="0"/>
              <a:t>Student category</a:t>
            </a:r>
          </a:p>
          <a:p>
            <a:pPr marL="1200150" lvl="2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600" dirty="0" smtClean="0"/>
              <a:t>No consistent </a:t>
            </a:r>
            <a:r>
              <a:rPr lang="en-US" sz="1600" dirty="0"/>
              <a:t>source of income </a:t>
            </a:r>
            <a:endParaRPr lang="en-US" sz="1600" dirty="0" smtClean="0"/>
          </a:p>
          <a:p>
            <a:pPr marL="1200150" lvl="2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600" dirty="0"/>
              <a:t>M</a:t>
            </a:r>
            <a:r>
              <a:rPr lang="en-US" sz="1600" dirty="0" smtClean="0"/>
              <a:t>ost </a:t>
            </a:r>
            <a:r>
              <a:rPr lang="en-US" sz="1600" dirty="0"/>
              <a:t>likely to look for avenues that can grow their savings without having inherent risks </a:t>
            </a:r>
            <a:endParaRPr lang="en-US" sz="1600" dirty="0"/>
          </a:p>
          <a:p>
            <a:pPr lvl="2"/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839" y="3072248"/>
            <a:ext cx="3632200" cy="30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0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2538"/>
            <a:ext cx="8173311" cy="1006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EXPLORATORY DATA ANALYSIS </a:t>
            </a:r>
            <a:br>
              <a:rPr lang="en-US" dirty="0"/>
            </a:br>
            <a:r>
              <a:rPr lang="en-US" sz="1800" dirty="0"/>
              <a:t>Important Features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20274" y="1243964"/>
            <a:ext cx="7620000" cy="447433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Independent variable - ‘Age’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Young age - more aggressive with respect risk and returns. Tend to invest </a:t>
            </a:r>
            <a:r>
              <a:rPr lang="en-US" sz="1600" dirty="0" smtClean="0"/>
              <a:t>more </a:t>
            </a:r>
            <a:r>
              <a:rPr lang="en-US" sz="1600" dirty="0"/>
              <a:t>in stocks and less in safe avenues like </a:t>
            </a:r>
            <a:r>
              <a:rPr lang="en-US" sz="1600" dirty="0" smtClean="0"/>
              <a:t>deposits</a:t>
            </a:r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As they get older this reverses </a:t>
            </a:r>
            <a:r>
              <a:rPr lang="mr-IN" sz="1600" dirty="0"/>
              <a:t>–</a:t>
            </a:r>
            <a:r>
              <a:rPr lang="en-US" sz="1600" dirty="0"/>
              <a:t> study by Dale </a:t>
            </a:r>
            <a:r>
              <a:rPr lang="en-US" sz="1600" dirty="0" err="1" smtClean="0"/>
              <a:t>Kintlez</a:t>
            </a:r>
            <a:endParaRPr lang="en-US" sz="1600" dirty="0" smtClean="0"/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Observed non-linear conversion rates with </a:t>
            </a:r>
            <a:r>
              <a:rPr lang="en-US" sz="1600" dirty="0" smtClean="0"/>
              <a:t>Age</a:t>
            </a:r>
          </a:p>
          <a:p>
            <a:pPr marL="742950" lvl="1" indent="-285750">
              <a:buFont typeface="Arial"/>
              <a:buChar char="•"/>
            </a:pPr>
            <a:endParaRPr lang="en-US" sz="1600" dirty="0" smtClean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45</a:t>
            </a:r>
            <a:r>
              <a:rPr lang="en-US" sz="1600" dirty="0"/>
              <a:t>% aged over 60 </a:t>
            </a:r>
            <a:r>
              <a:rPr lang="en-US" sz="1600" dirty="0" err="1"/>
              <a:t>yrs</a:t>
            </a:r>
            <a:r>
              <a:rPr lang="en-US" sz="1600" dirty="0"/>
              <a:t> reacted positively to the </a:t>
            </a:r>
            <a:r>
              <a:rPr lang="en-US" sz="1600" dirty="0" smtClean="0"/>
              <a:t>offer</a:t>
            </a:r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Young adults contradicted observations </a:t>
            </a:r>
            <a:r>
              <a:rPr lang="en-US" sz="1600" dirty="0" smtClean="0"/>
              <a:t>made </a:t>
            </a:r>
            <a:r>
              <a:rPr lang="en-US" sz="1600" dirty="0"/>
              <a:t>in the </a:t>
            </a:r>
            <a:r>
              <a:rPr lang="en-US" sz="1600" dirty="0" smtClean="0"/>
              <a:t>study</a:t>
            </a:r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Chi-square results confirmed a presence </a:t>
            </a:r>
            <a:r>
              <a:rPr lang="en-US" sz="1600" dirty="0" smtClean="0"/>
              <a:t>of </a:t>
            </a:r>
            <a:r>
              <a:rPr lang="en-US" sz="1600" dirty="0"/>
              <a:t>significant difference in response with </a:t>
            </a:r>
            <a:r>
              <a:rPr lang="en-US" sz="1600" dirty="0" smtClean="0"/>
              <a:t>Age</a:t>
            </a:r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Middle aged</a:t>
            </a:r>
            <a:r>
              <a:rPr lang="en-US" sz="1600" dirty="0" smtClean="0"/>
              <a:t>, pre</a:t>
            </a:r>
            <a:r>
              <a:rPr lang="en-US" sz="1600" dirty="0"/>
              <a:t>-retirement and adult </a:t>
            </a:r>
            <a:r>
              <a:rPr lang="en-US" sz="1600" dirty="0" smtClean="0"/>
              <a:t>categories with similar conversion rates are grouped </a:t>
            </a:r>
            <a:r>
              <a:rPr lang="en-US" sz="1600" dirty="0"/>
              <a:t>into ‘Working adult’ category for further </a:t>
            </a:r>
            <a:r>
              <a:rPr lang="en-US" sz="1600" dirty="0" smtClean="0"/>
              <a:t>analysis</a:t>
            </a:r>
            <a:endParaRPr lang="en-US" sz="1600" dirty="0"/>
          </a:p>
          <a:p>
            <a:pPr algn="ctr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086" y="1904821"/>
            <a:ext cx="3405817" cy="23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201"/>
            <a:ext cx="8095558" cy="10707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EXPLORATORY DATA ANALYSIS </a:t>
            </a:r>
            <a:br>
              <a:rPr lang="en-US" dirty="0"/>
            </a:br>
            <a:r>
              <a:rPr lang="en-US" sz="1800" dirty="0"/>
              <a:t>Important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398"/>
            <a:ext cx="7620000" cy="2735402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 smtClean="0"/>
              <a:t>Months of the year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Portuguese </a:t>
            </a:r>
            <a:r>
              <a:rPr lang="en-US" dirty="0"/>
              <a:t>tax year runs concurrently with the calendar year </a:t>
            </a:r>
            <a:r>
              <a:rPr lang="en-US" dirty="0" smtClean="0"/>
              <a:t>- 1 </a:t>
            </a:r>
            <a:r>
              <a:rPr lang="en-US" dirty="0"/>
              <a:t>January to 31 </a:t>
            </a:r>
            <a:r>
              <a:rPr lang="en-US" dirty="0" smtClean="0"/>
              <a:t>December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Individuals </a:t>
            </a:r>
            <a:r>
              <a:rPr lang="en-US" dirty="0"/>
              <a:t>hold liquid cash until year-end in anticipation of unexpected expenditures over the course of that </a:t>
            </a:r>
            <a:r>
              <a:rPr lang="en-US" dirty="0" smtClean="0"/>
              <a:t>year 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While </a:t>
            </a:r>
            <a:r>
              <a:rPr lang="en-US" dirty="0"/>
              <a:t>locking funds in low-return investments such as term deposits in initial months itself might not be a good decision, year-end could be a good time to invest in them in order maximize tax </a:t>
            </a:r>
            <a:r>
              <a:rPr lang="en-US" dirty="0" smtClean="0"/>
              <a:t>benefits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Data </a:t>
            </a:r>
            <a:r>
              <a:rPr lang="en-US" dirty="0"/>
              <a:t>ranges from May 2008 to Nov 2010, thus reducing the possibility of random occurrences to a good extent</a:t>
            </a:r>
            <a:r>
              <a:rPr lang="en-US" dirty="0" smtClean="0"/>
              <a:t>.</a:t>
            </a:r>
            <a:endParaRPr lang="en-US" sz="23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73" y="4241800"/>
            <a:ext cx="3632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6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10643</TotalTime>
  <Words>1231</Words>
  <Application>Microsoft Macintosh PowerPoint</Application>
  <PresentationFormat>On-screen Show (4:3)</PresentationFormat>
  <Paragraphs>249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Essential</vt:lpstr>
      <vt:lpstr>Maximizing bank’s marketing campaign profitability </vt:lpstr>
      <vt:lpstr>Problem background </vt:lpstr>
      <vt:lpstr>DATA at a glance</vt:lpstr>
      <vt:lpstr>GOAL</vt:lpstr>
      <vt:lpstr>DATA WRANGLING</vt:lpstr>
      <vt:lpstr>EXPLORATORY DATA ANALYSIS  </vt:lpstr>
      <vt:lpstr>EXPLORATORY DATA ANALYSIS  Important Features</vt:lpstr>
      <vt:lpstr>EXPLORATORY DATA ANALYSIS  Important Features</vt:lpstr>
      <vt:lpstr>EXPLORATORY DATA ANALYSIS  Important Features</vt:lpstr>
      <vt:lpstr>EXPLORATORY DATA ANALYSIS  Important Features</vt:lpstr>
      <vt:lpstr>EXPLORATORY DATA ANALYSIS  Important Features </vt:lpstr>
      <vt:lpstr>Machine learning Models</vt:lpstr>
      <vt:lpstr>Evaluation Metrics</vt:lpstr>
      <vt:lpstr>BASELINE PERFORMANCE</vt:lpstr>
      <vt:lpstr>Logistic Regression  ORIGINAL Imbalanced data</vt:lpstr>
      <vt:lpstr>Logistic Regression  RESAMPLED DATA</vt:lpstr>
      <vt:lpstr>RANDOM FOREST CLASSIFIER</vt:lpstr>
      <vt:lpstr>Support vector machine </vt:lpstr>
      <vt:lpstr>conclusion</vt:lpstr>
      <vt:lpstr>Its not over….</vt:lpstr>
      <vt:lpstr>Future study</vt:lpstr>
      <vt:lpstr>THANK YOU  Any questions?</vt:lpstr>
    </vt:vector>
  </TitlesOfParts>
  <Company>Monsters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bank’s marketing campaign profitability </dc:title>
  <dc:creator>Anvesh reddy Solipeta</dc:creator>
  <cp:lastModifiedBy>Anvesh reddy Solipeta</cp:lastModifiedBy>
  <cp:revision>42</cp:revision>
  <dcterms:created xsi:type="dcterms:W3CDTF">2017-12-24T17:48:24Z</dcterms:created>
  <dcterms:modified xsi:type="dcterms:W3CDTF">2018-01-07T02:30:24Z</dcterms:modified>
</cp:coreProperties>
</file>