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6" r:id="rId1"/>
  </p:sldMasterIdLst>
  <p:sldIdLst>
    <p:sldId id="256" r:id="rId2"/>
    <p:sldId id="257" r:id="rId3"/>
    <p:sldId id="258" r:id="rId4"/>
    <p:sldId id="259" r:id="rId5"/>
    <p:sldId id="270" r:id="rId6"/>
    <p:sldId id="260" r:id="rId7"/>
    <p:sldId id="271" r:id="rId8"/>
    <p:sldId id="278" r:id="rId9"/>
    <p:sldId id="273" r:id="rId10"/>
    <p:sldId id="275" r:id="rId11"/>
    <p:sldId id="272" r:id="rId12"/>
    <p:sldId id="274" r:id="rId13"/>
    <p:sldId id="261" r:id="rId14"/>
    <p:sldId id="262" r:id="rId15"/>
    <p:sldId id="279" r:id="rId16"/>
    <p:sldId id="264" r:id="rId17"/>
    <p:sldId id="263" r:id="rId18"/>
    <p:sldId id="265" r:id="rId19"/>
    <p:sldId id="266" r:id="rId20"/>
    <p:sldId id="267" r:id="rId21"/>
    <p:sldId id="268" r:id="rId22"/>
    <p:sldId id="277" r:id="rId23"/>
    <p:sldId id="269"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8" d="100"/>
          <a:sy n="98" d="100"/>
        </p:scale>
        <p:origin x="-19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January 6, 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lgn="r" eaLnBrk="1" latinLnBrk="0" hangingPunct="1"/>
            <a:fld id="{8C592886-E571-45D5-8B56-343DC94F8FA6}" type="slidenum">
              <a:rPr kumimoji="0" lang="en-US" smtClean="0"/>
              <a:t>‹#›</a:t>
            </a:fld>
            <a:endParaRPr kumimoji="0" lang="en-US" dirty="0">
              <a:solidFill>
                <a:schemeClr val="tx2">
                  <a:shade val="9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January 6,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January 6,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January 6,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47D2193-4505-4A75-99BB-880C6989A757}" type="datetime4">
              <a:rPr lang="en-US" smtClean="0"/>
              <a:pPr/>
              <a:t>January 6, 2018</a:t>
            </a:fld>
            <a:endParaRPr lang="en-US"/>
          </a:p>
        </p:txBody>
      </p:sp>
      <p:sp>
        <p:nvSpPr>
          <p:cNvPr id="8" name="Slide Number Placeholder 7"/>
          <p:cNvSpPr>
            <a:spLocks noGrp="1"/>
          </p:cNvSpPr>
          <p:nvPr>
            <p:ph type="sldNum" sz="quarter" idx="11"/>
          </p:nvPr>
        </p:nvSpPr>
        <p:spPr/>
        <p:txBody>
          <a:bodyPr/>
          <a:lstStyle/>
          <a:p>
            <a:fld id="{2754ED01-E2A0-4C1E-8E21-014B99041579}"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January 6,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January 6,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January 6,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January 6,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January 6, 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January 6,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2B1B13E-D5AF-485E-81A1-82A140076526}" type="datetime4">
              <a:rPr lang="en-US" smtClean="0"/>
              <a:pPr/>
              <a:t>January 6, 2018</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754ED01-E2A0-4C1E-8E21-014B9904157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 Id="rId3" Type="http://schemas.openxmlformats.org/officeDocument/2006/relationships/image" Target="../media/image1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0706"/>
            <a:ext cx="8095558" cy="3854668"/>
          </a:xfrm>
        </p:spPr>
        <p:txBody>
          <a:bodyPr>
            <a:normAutofit/>
          </a:bodyPr>
          <a:lstStyle/>
          <a:p>
            <a:pPr algn="ctr"/>
            <a:r>
              <a:rPr lang="en-US" sz="4000" dirty="0" smtClean="0"/>
              <a:t>Maximizing bank’s marketing campaign profitability </a:t>
            </a:r>
            <a:endParaRPr lang="en-US" sz="4000" dirty="0"/>
          </a:p>
        </p:txBody>
      </p:sp>
      <p:sp>
        <p:nvSpPr>
          <p:cNvPr id="3" name="Subtitle 2"/>
          <p:cNvSpPr>
            <a:spLocks noGrp="1"/>
          </p:cNvSpPr>
          <p:nvPr>
            <p:ph type="subTitle" idx="1"/>
          </p:nvPr>
        </p:nvSpPr>
        <p:spPr>
          <a:xfrm>
            <a:off x="1174438" y="3058184"/>
            <a:ext cx="6858000" cy="914400"/>
          </a:xfrm>
        </p:spPr>
        <p:txBody>
          <a:bodyPr/>
          <a:lstStyle/>
          <a:p>
            <a:pPr algn="ctr"/>
            <a:r>
              <a:rPr lang="en-US" dirty="0" smtClean="0"/>
              <a:t>Through machine learning</a:t>
            </a:r>
            <a:endParaRPr lang="en-US" dirty="0"/>
          </a:p>
        </p:txBody>
      </p:sp>
      <p:pic>
        <p:nvPicPr>
          <p:cNvPr id="4" name="Picture 3"/>
          <p:cNvPicPr>
            <a:picLocks noChangeAspect="1"/>
          </p:cNvPicPr>
          <p:nvPr/>
        </p:nvPicPr>
        <p:blipFill>
          <a:blip r:embed="rId2"/>
          <a:stretch>
            <a:fillRect/>
          </a:stretch>
        </p:blipFill>
        <p:spPr>
          <a:xfrm rot="21240613">
            <a:off x="3322399" y="4902773"/>
            <a:ext cx="2017655" cy="1134931"/>
          </a:xfrm>
          <a:prstGeom prst="rect">
            <a:avLst/>
          </a:prstGeo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artisticChalkSketch/>
                    </a14:imgEffect>
                  </a14:imgLayer>
                </a14:imgProps>
              </a:ext>
            </a:extLst>
          </a:blip>
          <a:stretch>
            <a:fillRect/>
          </a:stretch>
        </p:blipFill>
        <p:spPr>
          <a:xfrm rot="20946239">
            <a:off x="223411" y="4856177"/>
            <a:ext cx="2740295" cy="1557275"/>
          </a:xfrm>
          <a:prstGeom prst="rect">
            <a:avLst/>
          </a:prstGeom>
        </p:spPr>
      </p:pic>
      <p:pic>
        <p:nvPicPr>
          <p:cNvPr id="8" name="Picture 7"/>
          <p:cNvPicPr>
            <a:picLocks noChangeAspect="1"/>
          </p:cNvPicPr>
          <p:nvPr/>
        </p:nvPicPr>
        <p:blipFill>
          <a:blip r:embed="rId5"/>
          <a:stretch>
            <a:fillRect/>
          </a:stretch>
        </p:blipFill>
        <p:spPr>
          <a:xfrm rot="21195758">
            <a:off x="5992455" y="4771194"/>
            <a:ext cx="2341254" cy="1755941"/>
          </a:xfrm>
          <a:prstGeom prst="rect">
            <a:avLst/>
          </a:prstGeom>
        </p:spPr>
      </p:pic>
    </p:spTree>
    <p:extLst>
      <p:ext uri="{BB962C8B-B14F-4D97-AF65-F5344CB8AC3E}">
        <p14:creationId xmlns:p14="http://schemas.microsoft.com/office/powerpoint/2010/main" val="2436729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664"/>
            <a:ext cx="8095558" cy="1070789"/>
          </a:xfrm>
        </p:spPr>
        <p:txBody>
          <a:bodyPr>
            <a:normAutofit/>
          </a:bodyPr>
          <a:lstStyle/>
          <a:p>
            <a:pPr marL="285750" indent="-285750" algn="ctr"/>
            <a:r>
              <a:rPr lang="en-US" dirty="0"/>
              <a:t>EXPLORATORY DATA ANALYSIS </a:t>
            </a:r>
            <a:br>
              <a:rPr lang="en-US" dirty="0"/>
            </a:br>
            <a:r>
              <a:rPr lang="en-US" sz="1800" dirty="0"/>
              <a:t>Months of the year</a:t>
            </a:r>
          </a:p>
        </p:txBody>
      </p:sp>
      <p:sp>
        <p:nvSpPr>
          <p:cNvPr id="3" name="Content Placeholder 2"/>
          <p:cNvSpPr>
            <a:spLocks noGrp="1"/>
          </p:cNvSpPr>
          <p:nvPr>
            <p:ph idx="1"/>
          </p:nvPr>
        </p:nvSpPr>
        <p:spPr>
          <a:xfrm>
            <a:off x="457200" y="4192408"/>
            <a:ext cx="7620000" cy="2665592"/>
          </a:xfrm>
        </p:spPr>
        <p:txBody>
          <a:bodyPr>
            <a:normAutofit fontScale="70000" lnSpcReduction="20000"/>
          </a:bodyPr>
          <a:lstStyle/>
          <a:p>
            <a:pPr marL="742950" lvl="1" indent="-285750">
              <a:buFont typeface="Arial"/>
              <a:buChar char="•"/>
            </a:pPr>
            <a:r>
              <a:rPr lang="en-US" dirty="0" smtClean="0"/>
              <a:t>Portuguese </a:t>
            </a:r>
            <a:r>
              <a:rPr lang="en-US" dirty="0"/>
              <a:t>tax year runs concurrently with the calendar year </a:t>
            </a:r>
            <a:r>
              <a:rPr lang="en-US" dirty="0" smtClean="0"/>
              <a:t>- 1 </a:t>
            </a:r>
            <a:r>
              <a:rPr lang="en-US" dirty="0"/>
              <a:t>January to 31 </a:t>
            </a:r>
            <a:r>
              <a:rPr lang="en-US" dirty="0" smtClean="0"/>
              <a:t>December</a:t>
            </a:r>
          </a:p>
          <a:p>
            <a:pPr marL="742950" lvl="1" indent="-285750">
              <a:buFont typeface="Arial"/>
              <a:buChar char="•"/>
            </a:pPr>
            <a:endParaRPr lang="en-US" dirty="0" smtClean="0"/>
          </a:p>
          <a:p>
            <a:pPr marL="742950" lvl="1" indent="-285750">
              <a:buFont typeface="Arial"/>
              <a:buChar char="•"/>
            </a:pPr>
            <a:r>
              <a:rPr lang="en-US" dirty="0" smtClean="0"/>
              <a:t>Individuals </a:t>
            </a:r>
            <a:r>
              <a:rPr lang="en-US" dirty="0"/>
              <a:t>hold liquid cash until year-end in anticipation of unexpected expenditures over the course of that </a:t>
            </a:r>
            <a:r>
              <a:rPr lang="en-US" dirty="0" smtClean="0"/>
              <a:t>year </a:t>
            </a:r>
          </a:p>
          <a:p>
            <a:pPr marL="742950" lvl="1" indent="-285750">
              <a:buFont typeface="Arial"/>
              <a:buChar char="•"/>
            </a:pPr>
            <a:endParaRPr lang="en-US" dirty="0" smtClean="0"/>
          </a:p>
          <a:p>
            <a:pPr marL="742950" lvl="1" indent="-285750">
              <a:buFont typeface="Arial"/>
              <a:buChar char="•"/>
            </a:pPr>
            <a:r>
              <a:rPr lang="en-US" dirty="0" smtClean="0"/>
              <a:t>While </a:t>
            </a:r>
            <a:r>
              <a:rPr lang="en-US" dirty="0"/>
              <a:t>locking funds in low-return investments such as term deposits in initial months itself might not be a good decision, year-end could be a good time to invest in them in order maximize tax </a:t>
            </a:r>
            <a:r>
              <a:rPr lang="en-US" dirty="0" smtClean="0"/>
              <a:t>benefits</a:t>
            </a:r>
          </a:p>
          <a:p>
            <a:pPr marL="742950" lvl="1" indent="-285750">
              <a:buFont typeface="Arial"/>
              <a:buChar char="•"/>
            </a:pPr>
            <a:endParaRPr lang="en-US" dirty="0" smtClean="0"/>
          </a:p>
          <a:p>
            <a:pPr marL="742950" lvl="1" indent="-285750">
              <a:buFont typeface="Arial"/>
              <a:buChar char="•"/>
            </a:pPr>
            <a:r>
              <a:rPr lang="en-US" dirty="0" smtClean="0"/>
              <a:t>Data </a:t>
            </a:r>
            <a:r>
              <a:rPr lang="en-US" dirty="0"/>
              <a:t>ranges from May 2008 to Nov 2010, thus reducing the possibility of random occurrences to a good extent</a:t>
            </a:r>
            <a:r>
              <a:rPr lang="en-US" dirty="0" smtClean="0"/>
              <a:t>.</a:t>
            </a:r>
            <a:endParaRPr lang="en-US" sz="2300" dirty="0"/>
          </a:p>
        </p:txBody>
      </p:sp>
      <p:pic>
        <p:nvPicPr>
          <p:cNvPr id="4" name="Picture 3"/>
          <p:cNvPicPr>
            <a:picLocks noChangeAspect="1"/>
          </p:cNvPicPr>
          <p:nvPr/>
        </p:nvPicPr>
        <p:blipFill>
          <a:blip r:embed="rId2"/>
          <a:stretch>
            <a:fillRect/>
          </a:stretch>
        </p:blipFill>
        <p:spPr>
          <a:xfrm>
            <a:off x="2276428" y="1174453"/>
            <a:ext cx="4189976" cy="3017955"/>
          </a:xfrm>
          <a:prstGeom prst="rect">
            <a:avLst/>
          </a:prstGeom>
        </p:spPr>
      </p:pic>
    </p:spTree>
    <p:extLst>
      <p:ext uri="{BB962C8B-B14F-4D97-AF65-F5344CB8AC3E}">
        <p14:creationId xmlns:p14="http://schemas.microsoft.com/office/powerpoint/2010/main" val="1266460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3949"/>
            <a:ext cx="8147393" cy="915293"/>
          </a:xfrm>
        </p:spPr>
        <p:txBody>
          <a:bodyPr>
            <a:normAutofit/>
          </a:bodyPr>
          <a:lstStyle/>
          <a:p>
            <a:pPr algn="ctr"/>
            <a:r>
              <a:rPr lang="en-US" dirty="0"/>
              <a:t>EXPLORATORY DATA ANALYSIS </a:t>
            </a:r>
            <a:br>
              <a:rPr lang="en-US" dirty="0"/>
            </a:br>
            <a:r>
              <a:rPr lang="en-US" sz="1800" dirty="0"/>
              <a:t>Important </a:t>
            </a:r>
            <a:r>
              <a:rPr lang="en-US" sz="1800" dirty="0" smtClean="0"/>
              <a:t>Features</a:t>
            </a:r>
            <a:endParaRPr lang="en-US" sz="2800" dirty="0"/>
          </a:p>
        </p:txBody>
      </p:sp>
      <p:pic>
        <p:nvPicPr>
          <p:cNvPr id="7" name="Picture 6" descr="Screen Shot 2018-01-06 at 6.00.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790" y="2578634"/>
            <a:ext cx="6223000" cy="2134930"/>
          </a:xfrm>
          <a:prstGeom prst="rect">
            <a:avLst/>
          </a:prstGeom>
        </p:spPr>
      </p:pic>
      <p:sp>
        <p:nvSpPr>
          <p:cNvPr id="8" name="Rectangle 7"/>
          <p:cNvSpPr/>
          <p:nvPr/>
        </p:nvSpPr>
        <p:spPr>
          <a:xfrm>
            <a:off x="457198" y="1381780"/>
            <a:ext cx="8147393" cy="942822"/>
          </a:xfrm>
          <a:prstGeom prst="rect">
            <a:avLst/>
          </a:prstGeom>
        </p:spPr>
        <p:txBody>
          <a:bodyPr wrap="square">
            <a:spAutoFit/>
          </a:bodyPr>
          <a:lstStyle/>
          <a:p>
            <a:pPr marL="285750" indent="-285750">
              <a:lnSpc>
                <a:spcPct val="90000"/>
              </a:lnSpc>
              <a:spcBef>
                <a:spcPct val="20000"/>
              </a:spcBef>
              <a:spcAft>
                <a:spcPts val="600"/>
              </a:spcAft>
              <a:buFont typeface="Arial"/>
              <a:buChar char="•"/>
            </a:pPr>
            <a:r>
              <a:rPr lang="en-US" sz="2000" b="1" dirty="0"/>
              <a:t>Macro Economic factors, Multi-collinearity &amp; </a:t>
            </a:r>
            <a:r>
              <a:rPr lang="en-US" sz="2000" b="1" dirty="0" smtClean="0"/>
              <a:t>PCA</a:t>
            </a:r>
          </a:p>
          <a:p>
            <a:pPr marL="742950" lvl="1" indent="-285750">
              <a:lnSpc>
                <a:spcPct val="90000"/>
              </a:lnSpc>
              <a:spcBef>
                <a:spcPct val="20000"/>
              </a:spcBef>
              <a:spcAft>
                <a:spcPts val="600"/>
              </a:spcAft>
              <a:buClr>
                <a:schemeClr val="tx2"/>
              </a:buClr>
              <a:buFont typeface="Arial"/>
              <a:buChar char="•"/>
            </a:pPr>
            <a:r>
              <a:rPr lang="en-US" sz="1600" dirty="0"/>
              <a:t>High correlation among employee variable rate, euribor3m, </a:t>
            </a:r>
            <a:r>
              <a:rPr lang="en-US" sz="1600" dirty="0" err="1"/>
              <a:t>nr.employed</a:t>
            </a:r>
            <a:r>
              <a:rPr lang="en-US" sz="1600" dirty="0"/>
              <a:t> and </a:t>
            </a:r>
            <a:r>
              <a:rPr lang="en-US" sz="1600" dirty="0" err="1"/>
              <a:t>cons.price.idx</a:t>
            </a:r>
            <a:endParaRPr lang="en-US" sz="1600" dirty="0"/>
          </a:p>
        </p:txBody>
      </p:sp>
      <p:sp>
        <p:nvSpPr>
          <p:cNvPr id="9" name="Rectangle 8"/>
          <p:cNvSpPr/>
          <p:nvPr/>
        </p:nvSpPr>
        <p:spPr>
          <a:xfrm>
            <a:off x="609598" y="4933850"/>
            <a:ext cx="8147393" cy="1678408"/>
          </a:xfrm>
          <a:prstGeom prst="rect">
            <a:avLst/>
          </a:prstGeom>
        </p:spPr>
        <p:txBody>
          <a:bodyPr wrap="square">
            <a:spAutoFit/>
          </a:bodyPr>
          <a:lstStyle/>
          <a:p>
            <a:pPr marL="742950" lvl="1" indent="-285750">
              <a:lnSpc>
                <a:spcPct val="90000"/>
              </a:lnSpc>
              <a:spcBef>
                <a:spcPct val="20000"/>
              </a:spcBef>
              <a:spcAft>
                <a:spcPts val="600"/>
              </a:spcAft>
              <a:buClr>
                <a:schemeClr val="tx2"/>
              </a:buClr>
              <a:buFont typeface="Arial"/>
              <a:buChar char="•"/>
            </a:pPr>
            <a:r>
              <a:rPr lang="en-US" sz="1600" dirty="0"/>
              <a:t>PCA has been incorporated on the dataset to overcome this issue </a:t>
            </a:r>
          </a:p>
          <a:p>
            <a:pPr marL="742950" lvl="1" indent="-285750">
              <a:lnSpc>
                <a:spcPct val="90000"/>
              </a:lnSpc>
              <a:spcBef>
                <a:spcPct val="20000"/>
              </a:spcBef>
              <a:spcAft>
                <a:spcPts val="600"/>
              </a:spcAft>
              <a:buClr>
                <a:schemeClr val="tx2"/>
              </a:buClr>
              <a:buFont typeface="Arial"/>
              <a:buChar char="•"/>
            </a:pPr>
            <a:r>
              <a:rPr lang="en-US" sz="1600" dirty="0"/>
              <a:t>Data has been normalized to bring all continuous values onto a common scale and reduce biases</a:t>
            </a:r>
          </a:p>
          <a:p>
            <a:pPr marL="742950" lvl="1" indent="-285750">
              <a:lnSpc>
                <a:spcPct val="90000"/>
              </a:lnSpc>
              <a:spcBef>
                <a:spcPct val="20000"/>
              </a:spcBef>
              <a:spcAft>
                <a:spcPts val="600"/>
              </a:spcAft>
              <a:buClr>
                <a:schemeClr val="tx2"/>
              </a:buClr>
              <a:buFont typeface="Arial"/>
              <a:buChar char="•"/>
            </a:pPr>
            <a:r>
              <a:rPr lang="en-US" sz="1600" dirty="0"/>
              <a:t>Scree plot shows the fraction of variance explained by each PC and helps with identifying maximum number of components required to represent all variables considered for </a:t>
            </a:r>
            <a:r>
              <a:rPr lang="en-US" sz="1600" dirty="0" smtClean="0"/>
              <a:t>PCA</a:t>
            </a:r>
            <a:endParaRPr lang="en-US" sz="1600" dirty="0"/>
          </a:p>
        </p:txBody>
      </p:sp>
    </p:spTree>
    <p:extLst>
      <p:ext uri="{BB962C8B-B14F-4D97-AF65-F5344CB8AC3E}">
        <p14:creationId xmlns:p14="http://schemas.microsoft.com/office/powerpoint/2010/main" val="92892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0706"/>
            <a:ext cx="8172759" cy="1192131"/>
          </a:xfrm>
        </p:spPr>
        <p:txBody>
          <a:bodyPr>
            <a:normAutofit/>
          </a:bodyPr>
          <a:lstStyle/>
          <a:p>
            <a:pPr algn="ctr"/>
            <a:r>
              <a:rPr lang="en-US" dirty="0"/>
              <a:t>EXPLORATORY DATA ANALYSIS </a:t>
            </a:r>
            <a:br>
              <a:rPr lang="en-US" dirty="0"/>
            </a:br>
            <a:r>
              <a:rPr lang="en-US" sz="2000" dirty="0"/>
              <a:t>Important Features</a:t>
            </a:r>
            <a:br>
              <a:rPr lang="en-US" sz="2000" dirty="0"/>
            </a:br>
            <a:endParaRPr lang="en-US" sz="1400" dirty="0"/>
          </a:p>
        </p:txBody>
      </p:sp>
      <p:pic>
        <p:nvPicPr>
          <p:cNvPr id="6" name="Picture 5"/>
          <p:cNvPicPr>
            <a:picLocks noChangeAspect="1"/>
          </p:cNvPicPr>
          <p:nvPr/>
        </p:nvPicPr>
        <p:blipFill>
          <a:blip r:embed="rId2"/>
          <a:stretch>
            <a:fillRect/>
          </a:stretch>
        </p:blipFill>
        <p:spPr>
          <a:xfrm>
            <a:off x="2773167" y="1020129"/>
            <a:ext cx="3553390" cy="2893173"/>
          </a:xfrm>
          <a:prstGeom prst="rect">
            <a:avLst/>
          </a:prstGeom>
        </p:spPr>
      </p:pic>
      <p:sp>
        <p:nvSpPr>
          <p:cNvPr id="7" name="TextBox 6"/>
          <p:cNvSpPr txBox="1"/>
          <p:nvPr/>
        </p:nvSpPr>
        <p:spPr>
          <a:xfrm>
            <a:off x="210984" y="3742275"/>
            <a:ext cx="8069641" cy="3152658"/>
          </a:xfrm>
          <a:prstGeom prst="rect">
            <a:avLst/>
          </a:prstGeom>
          <a:noFill/>
        </p:spPr>
        <p:txBody>
          <a:bodyPr wrap="square" rtlCol="0">
            <a:spAutoFit/>
          </a:bodyPr>
          <a:lstStyle/>
          <a:p>
            <a:pPr marL="742950" lvl="1" indent="-285750">
              <a:lnSpc>
                <a:spcPct val="90000"/>
              </a:lnSpc>
              <a:spcBef>
                <a:spcPct val="20000"/>
              </a:spcBef>
              <a:spcAft>
                <a:spcPts val="600"/>
              </a:spcAft>
              <a:buFont typeface="Arial"/>
              <a:buChar char="•"/>
            </a:pPr>
            <a:r>
              <a:rPr lang="en-US" dirty="0" smtClean="0"/>
              <a:t>Scree </a:t>
            </a:r>
            <a:r>
              <a:rPr lang="en-US" dirty="0"/>
              <a:t>Plot observations</a:t>
            </a:r>
            <a:r>
              <a:rPr lang="en-US" dirty="0" smtClean="0"/>
              <a:t>:</a:t>
            </a:r>
          </a:p>
          <a:p>
            <a:pPr marL="1200150" lvl="2" indent="-285750">
              <a:lnSpc>
                <a:spcPct val="90000"/>
              </a:lnSpc>
              <a:spcBef>
                <a:spcPct val="20000"/>
              </a:spcBef>
              <a:spcAft>
                <a:spcPts val="600"/>
              </a:spcAft>
              <a:buClr>
                <a:schemeClr val="tx2"/>
              </a:buClr>
              <a:buFont typeface="Arial"/>
              <a:buChar char="•"/>
            </a:pPr>
            <a:r>
              <a:rPr lang="en-US" sz="1600" dirty="0"/>
              <a:t>Top 3 PCs cater to 97% of variance and hence these have been considered to replace all the macroeconomic </a:t>
            </a:r>
            <a:r>
              <a:rPr lang="en-US" sz="1600" dirty="0" smtClean="0"/>
              <a:t>factors</a:t>
            </a:r>
          </a:p>
          <a:p>
            <a:pPr marL="1200150" lvl="2" indent="-285750">
              <a:lnSpc>
                <a:spcPct val="90000"/>
              </a:lnSpc>
              <a:spcBef>
                <a:spcPct val="20000"/>
              </a:spcBef>
              <a:spcAft>
                <a:spcPts val="600"/>
              </a:spcAft>
              <a:buClr>
                <a:schemeClr val="tx2"/>
              </a:buClr>
              <a:buFont typeface="Arial"/>
              <a:buChar char="•"/>
            </a:pPr>
            <a:r>
              <a:rPr lang="en-US" sz="1600" dirty="0" smtClean="0"/>
              <a:t>These </a:t>
            </a:r>
            <a:r>
              <a:rPr lang="en-US" sz="1600" dirty="0"/>
              <a:t>PCs have been merged with the variables remaining after performing EDA, to arrive at our final dataset. </a:t>
            </a:r>
            <a:endParaRPr lang="en-US" dirty="0" smtClean="0"/>
          </a:p>
          <a:p>
            <a:pPr marL="742950" lvl="1" indent="-285750">
              <a:buFont typeface="Arial"/>
              <a:buChar char="•"/>
            </a:pPr>
            <a:r>
              <a:rPr lang="en-US" dirty="0" smtClean="0"/>
              <a:t>Variables in final dataset:</a:t>
            </a:r>
          </a:p>
          <a:p>
            <a:pPr marL="1200150" lvl="2" indent="-285750">
              <a:lnSpc>
                <a:spcPct val="90000"/>
              </a:lnSpc>
              <a:spcBef>
                <a:spcPct val="20000"/>
              </a:spcBef>
              <a:spcAft>
                <a:spcPts val="600"/>
              </a:spcAft>
              <a:buClr>
                <a:schemeClr val="tx2"/>
              </a:buClr>
              <a:buFont typeface="Arial"/>
              <a:buChar char="•"/>
            </a:pPr>
            <a:r>
              <a:rPr lang="en-US" sz="1600" dirty="0" smtClean="0"/>
              <a:t>Age category, </a:t>
            </a:r>
            <a:r>
              <a:rPr lang="en-US" sz="1600" dirty="0"/>
              <a:t>type of </a:t>
            </a:r>
            <a:r>
              <a:rPr lang="en-US" sz="1600" dirty="0" smtClean="0"/>
              <a:t>Job, </a:t>
            </a:r>
            <a:r>
              <a:rPr lang="en-US" sz="1600" dirty="0"/>
              <a:t>Marital status</a:t>
            </a:r>
          </a:p>
          <a:p>
            <a:pPr marL="1200150" lvl="2" indent="-285750">
              <a:lnSpc>
                <a:spcPct val="90000"/>
              </a:lnSpc>
              <a:spcBef>
                <a:spcPct val="20000"/>
              </a:spcBef>
              <a:spcAft>
                <a:spcPts val="600"/>
              </a:spcAft>
              <a:buClr>
                <a:schemeClr val="tx2"/>
              </a:buClr>
              <a:buFont typeface="Arial"/>
              <a:buChar char="•"/>
            </a:pPr>
            <a:r>
              <a:rPr lang="en-US" sz="1600" dirty="0"/>
              <a:t>Education, </a:t>
            </a:r>
            <a:r>
              <a:rPr lang="en-US" sz="1600" dirty="0" smtClean="0"/>
              <a:t>Month, </a:t>
            </a:r>
            <a:r>
              <a:rPr lang="en-US" sz="1600" dirty="0"/>
              <a:t>Day of week</a:t>
            </a:r>
          </a:p>
          <a:p>
            <a:pPr marL="1200150" lvl="2" indent="-285750">
              <a:lnSpc>
                <a:spcPct val="90000"/>
              </a:lnSpc>
              <a:spcBef>
                <a:spcPct val="20000"/>
              </a:spcBef>
              <a:spcAft>
                <a:spcPts val="600"/>
              </a:spcAft>
              <a:buClr>
                <a:schemeClr val="tx2"/>
              </a:buClr>
              <a:buFont typeface="Arial"/>
              <a:buChar char="•"/>
            </a:pPr>
            <a:r>
              <a:rPr lang="en-US" sz="1600" dirty="0" smtClean="0"/>
              <a:t>Number of calls made, dependent variable</a:t>
            </a:r>
            <a:endParaRPr lang="en-US" sz="1600" dirty="0"/>
          </a:p>
          <a:p>
            <a:pPr marL="1200150" lvl="2" indent="-285750">
              <a:lnSpc>
                <a:spcPct val="90000"/>
              </a:lnSpc>
              <a:spcBef>
                <a:spcPct val="20000"/>
              </a:spcBef>
              <a:spcAft>
                <a:spcPts val="600"/>
              </a:spcAft>
              <a:buClr>
                <a:schemeClr val="tx2"/>
              </a:buClr>
              <a:buFont typeface="Arial"/>
              <a:buChar char="•"/>
            </a:pPr>
            <a:r>
              <a:rPr lang="en-US" sz="1600" dirty="0"/>
              <a:t>PCA1, PCA2, PCA3	</a:t>
            </a:r>
          </a:p>
        </p:txBody>
      </p:sp>
    </p:spTree>
    <p:extLst>
      <p:ext uri="{BB962C8B-B14F-4D97-AF65-F5344CB8AC3E}">
        <p14:creationId xmlns:p14="http://schemas.microsoft.com/office/powerpoint/2010/main" val="2066323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075"/>
            <a:ext cx="8095558" cy="815553"/>
          </a:xfrm>
        </p:spPr>
        <p:txBody>
          <a:bodyPr/>
          <a:lstStyle/>
          <a:p>
            <a:r>
              <a:rPr lang="en-US" dirty="0" smtClean="0"/>
              <a:t>Machine learning Models</a:t>
            </a:r>
            <a:endParaRPr lang="en-US" dirty="0"/>
          </a:p>
        </p:txBody>
      </p:sp>
      <p:sp>
        <p:nvSpPr>
          <p:cNvPr id="3" name="Content Placeholder 2"/>
          <p:cNvSpPr>
            <a:spLocks noGrp="1"/>
          </p:cNvSpPr>
          <p:nvPr>
            <p:ph idx="1"/>
          </p:nvPr>
        </p:nvSpPr>
        <p:spPr>
          <a:xfrm>
            <a:off x="822960" y="1424577"/>
            <a:ext cx="7520940" cy="4086319"/>
          </a:xfrm>
        </p:spPr>
        <p:txBody>
          <a:bodyPr>
            <a:normAutofit fontScale="92500" lnSpcReduction="20000"/>
          </a:bodyPr>
          <a:lstStyle/>
          <a:p>
            <a:pPr marL="342900" indent="-342900">
              <a:buFont typeface="Arial"/>
              <a:buChar char="•"/>
            </a:pPr>
            <a:r>
              <a:rPr lang="en-US" dirty="0" smtClean="0"/>
              <a:t>Logistic Regression</a:t>
            </a:r>
          </a:p>
          <a:p>
            <a:pPr marL="800100" lvl="1" indent="-342900">
              <a:buFont typeface="Arial"/>
              <a:buChar char="•"/>
            </a:pPr>
            <a:r>
              <a:rPr lang="en-US" dirty="0" smtClean="0"/>
              <a:t>Performance on original data</a:t>
            </a:r>
          </a:p>
          <a:p>
            <a:pPr marL="800100" lvl="1" indent="-342900">
              <a:buFont typeface="Arial"/>
              <a:buChar char="•"/>
            </a:pPr>
            <a:r>
              <a:rPr lang="en-US" dirty="0" smtClean="0"/>
              <a:t>Data rebalancing </a:t>
            </a:r>
          </a:p>
          <a:p>
            <a:pPr marL="800100" lvl="1" indent="-342900">
              <a:buFont typeface="Arial"/>
              <a:buChar char="•"/>
            </a:pPr>
            <a:r>
              <a:rPr lang="en-US" dirty="0" smtClean="0"/>
              <a:t>Regularization</a:t>
            </a:r>
            <a:endParaRPr lang="en-US" dirty="0"/>
          </a:p>
          <a:p>
            <a:pPr marL="800100" lvl="1" indent="-342900">
              <a:buFont typeface="Arial"/>
              <a:buChar char="•"/>
            </a:pPr>
            <a:r>
              <a:rPr lang="en-US" dirty="0" smtClean="0"/>
              <a:t>Model Evaluation</a:t>
            </a:r>
          </a:p>
          <a:p>
            <a:pPr marL="466344" lvl="3" indent="0">
              <a:buNone/>
            </a:pPr>
            <a:endParaRPr lang="en-US" dirty="0" smtClean="0"/>
          </a:p>
          <a:p>
            <a:pPr indent="-342900">
              <a:buFont typeface="Arial"/>
              <a:buChar char="•"/>
            </a:pPr>
            <a:r>
              <a:rPr lang="en-US" sz="2100" dirty="0" smtClean="0"/>
              <a:t>Random </a:t>
            </a:r>
            <a:r>
              <a:rPr lang="en-US" sz="2100" dirty="0"/>
              <a:t>Forest </a:t>
            </a:r>
            <a:r>
              <a:rPr lang="en-US" sz="2100" dirty="0" smtClean="0"/>
              <a:t>Classifier</a:t>
            </a:r>
          </a:p>
          <a:p>
            <a:pPr marL="800100" lvl="1" indent="-342900">
              <a:buFont typeface="Arial"/>
              <a:buChar char="•"/>
            </a:pPr>
            <a:r>
              <a:rPr lang="en-US" sz="2100" dirty="0" smtClean="0"/>
              <a:t>Regularization </a:t>
            </a:r>
          </a:p>
          <a:p>
            <a:pPr marL="800100" lvl="1" indent="-342900">
              <a:buFont typeface="Arial"/>
              <a:buChar char="•"/>
            </a:pPr>
            <a:r>
              <a:rPr lang="en-US" dirty="0" smtClean="0"/>
              <a:t>Model Evaluation </a:t>
            </a:r>
          </a:p>
          <a:p>
            <a:pPr>
              <a:buFont typeface="Arial"/>
              <a:buChar char="•"/>
            </a:pPr>
            <a:endParaRPr lang="en-US" dirty="0"/>
          </a:p>
          <a:p>
            <a:pPr>
              <a:buFont typeface="Arial"/>
              <a:buChar char="•"/>
            </a:pPr>
            <a:r>
              <a:rPr lang="en-US" dirty="0" smtClean="0"/>
              <a:t>     Support Vector Machine</a:t>
            </a:r>
          </a:p>
          <a:p>
            <a:pPr marL="800100" lvl="1" indent="-342900">
              <a:buFont typeface="Arial"/>
              <a:buChar char="•"/>
            </a:pPr>
            <a:r>
              <a:rPr lang="en-US" sz="2100" dirty="0"/>
              <a:t>Regularization</a:t>
            </a:r>
          </a:p>
          <a:p>
            <a:pPr marL="800100" lvl="1" indent="-342900">
              <a:buFont typeface="Arial"/>
              <a:buChar char="•"/>
            </a:pPr>
            <a:r>
              <a:rPr lang="en-US" sz="2100" dirty="0"/>
              <a:t>Model Evaluation </a:t>
            </a:r>
          </a:p>
          <a:p>
            <a:pPr lvl="3">
              <a:buFont typeface="Arial"/>
              <a:buChar char="•"/>
            </a:pPr>
            <a:endParaRPr lang="en-US" dirty="0"/>
          </a:p>
        </p:txBody>
      </p:sp>
    </p:spTree>
    <p:extLst>
      <p:ext uri="{BB962C8B-B14F-4D97-AF65-F5344CB8AC3E}">
        <p14:creationId xmlns:p14="http://schemas.microsoft.com/office/powerpoint/2010/main" val="3914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79"/>
            <a:ext cx="8121476" cy="707967"/>
          </a:xfrm>
        </p:spPr>
        <p:txBody>
          <a:bodyPr/>
          <a:lstStyle/>
          <a:p>
            <a:pPr algn="ctr"/>
            <a:r>
              <a:rPr lang="en-US" dirty="0" smtClean="0"/>
              <a:t>Evaluation Metrics</a:t>
            </a:r>
            <a:endParaRPr lang="en-US" dirty="0"/>
          </a:p>
        </p:txBody>
      </p:sp>
      <p:sp>
        <p:nvSpPr>
          <p:cNvPr id="3" name="Content Placeholder 2"/>
          <p:cNvSpPr>
            <a:spLocks noGrp="1"/>
          </p:cNvSpPr>
          <p:nvPr>
            <p:ph idx="1"/>
          </p:nvPr>
        </p:nvSpPr>
        <p:spPr>
          <a:xfrm>
            <a:off x="457200" y="954167"/>
            <a:ext cx="7620000" cy="703042"/>
          </a:xfrm>
        </p:spPr>
        <p:txBody>
          <a:bodyPr>
            <a:normAutofit fontScale="92500" lnSpcReduction="20000"/>
          </a:bodyPr>
          <a:lstStyle/>
          <a:p>
            <a:pPr marL="342900" indent="-342900">
              <a:lnSpc>
                <a:spcPct val="80000"/>
              </a:lnSpc>
              <a:buFont typeface="Arial"/>
              <a:buChar char="•"/>
            </a:pPr>
            <a:r>
              <a:rPr lang="en-US" sz="2300" dirty="0" smtClean="0"/>
              <a:t>Profitability</a:t>
            </a:r>
            <a:endParaRPr lang="en-US" sz="2300" dirty="0"/>
          </a:p>
          <a:p>
            <a:pPr marL="800100" lvl="1" indent="-342900">
              <a:buFont typeface="Arial"/>
              <a:buChar char="•"/>
            </a:pPr>
            <a:r>
              <a:rPr lang="en-US" dirty="0"/>
              <a:t>Cost-Benefit </a:t>
            </a:r>
            <a:r>
              <a:rPr lang="en-US" dirty="0" smtClean="0"/>
              <a:t>Analysis</a:t>
            </a:r>
          </a:p>
          <a:p>
            <a:pPr marL="800100" lvl="1" indent="-342900">
              <a:buFont typeface="Arial"/>
              <a:buChar char="•"/>
            </a:pPr>
            <a:endParaRPr lang="en-US" dirty="0" smtClean="0"/>
          </a:p>
          <a:p>
            <a:pPr marL="800100" lvl="1" indent="-342900">
              <a:buFont typeface="Arial"/>
              <a:buChar char="•"/>
            </a:pPr>
            <a:endParaRPr lang="en-US" dirty="0" smtClean="0"/>
          </a:p>
          <a:p>
            <a:pPr lvl="1" indent="0">
              <a:buNone/>
            </a:pPr>
            <a:endParaRPr lang="en-US" dirty="0" smtClean="0"/>
          </a:p>
          <a:p>
            <a:pPr marL="1485900" lvl="2" indent="-342900">
              <a:buFont typeface="Arial"/>
              <a:buChar char="•"/>
            </a:pPr>
            <a:endParaRPr lang="en-US" dirty="0" smtClean="0"/>
          </a:p>
          <a:p>
            <a:pPr marL="1485900" lvl="2" indent="-342900">
              <a:buFont typeface="Arial"/>
              <a:buChar char="•"/>
            </a:pPr>
            <a:endParaRPr lang="en-US" dirty="0" smtClean="0"/>
          </a:p>
          <a:p>
            <a:pPr marL="466344" lvl="3" indent="0">
              <a:buNone/>
            </a:pPr>
            <a:endParaRPr lang="en-US" dirty="0" smtClean="0"/>
          </a:p>
        </p:txBody>
      </p:sp>
      <p:pic>
        <p:nvPicPr>
          <p:cNvPr id="4" name="Picture 3" descr="Screen Shot 2018-01-06 at 6.38.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963" y="1657209"/>
            <a:ext cx="7113237" cy="2411590"/>
          </a:xfrm>
          <a:prstGeom prst="rect">
            <a:avLst/>
          </a:prstGeom>
        </p:spPr>
      </p:pic>
      <p:pic>
        <p:nvPicPr>
          <p:cNvPr id="5" name="Picture 4" descr="Screen Shot 2018-01-06 at 6.36.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469" y="4339507"/>
            <a:ext cx="5585209" cy="1927508"/>
          </a:xfrm>
          <a:prstGeom prst="rect">
            <a:avLst/>
          </a:prstGeom>
        </p:spPr>
      </p:pic>
    </p:spTree>
    <p:extLst>
      <p:ext uri="{BB962C8B-B14F-4D97-AF65-F5344CB8AC3E}">
        <p14:creationId xmlns:p14="http://schemas.microsoft.com/office/powerpoint/2010/main" val="3218077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type="title"/>
          </p:nvPr>
        </p:nvSpPr>
        <p:spPr>
          <a:xfrm>
            <a:off x="457199" y="1038649"/>
            <a:ext cx="8004847" cy="467782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Arial"/>
              <a:buChar char="•"/>
            </a:pPr>
            <a:r>
              <a:rPr lang="en-US" sz="1800" b="1" cap="all" spc="-60" dirty="0" smtClean="0"/>
              <a:t>Profitability </a:t>
            </a:r>
            <a:r>
              <a:rPr lang="en-US" sz="1800" b="1" cap="all" spc="-60" dirty="0"/>
              <a:t>(Contd..</a:t>
            </a:r>
            <a:r>
              <a:rPr lang="en-US" sz="1800" b="1" cap="all" spc="-60" dirty="0" smtClean="0"/>
              <a:t>)</a:t>
            </a:r>
            <a:br>
              <a:rPr lang="en-US" sz="1800" b="1" cap="all" spc="-60" dirty="0" smtClean="0"/>
            </a:br>
            <a:r>
              <a:rPr lang="en-US" sz="1800" b="1" cap="all" spc="-60" dirty="0" smtClean="0"/>
              <a:t/>
            </a:r>
            <a:br>
              <a:rPr lang="en-US" sz="1800" b="1" cap="all" spc="-60" dirty="0" smtClean="0"/>
            </a:br>
            <a:r>
              <a:rPr lang="en-US" sz="1800" dirty="0"/>
              <a:t>	</a:t>
            </a:r>
            <a:r>
              <a:rPr lang="en-US" sz="1600" cap="none" dirty="0" smtClean="0"/>
              <a:t>Profitability= $43*(true positives) - $11*(true positives + false positives)</a:t>
            </a:r>
            <a:endParaRPr lang="en-US" sz="1600" dirty="0"/>
          </a:p>
          <a:p>
            <a:pPr marL="800100" lvl="1" indent="-342900">
              <a:buFont typeface="Arial"/>
              <a:buChar char="•"/>
            </a:pPr>
            <a:r>
              <a:rPr lang="en-US" sz="1800" dirty="0"/>
              <a:t>Advantages of Profitability</a:t>
            </a:r>
          </a:p>
          <a:p>
            <a:pPr marL="1485900" lvl="2" indent="-342900">
              <a:buFont typeface="Arial"/>
              <a:buChar char="•"/>
            </a:pPr>
            <a:r>
              <a:rPr lang="en-US" sz="1600" dirty="0"/>
              <a:t>Best performance measure for this business need</a:t>
            </a:r>
          </a:p>
          <a:p>
            <a:pPr marL="1485900" lvl="2" indent="-342900">
              <a:buFont typeface="Arial"/>
              <a:buChar char="•"/>
            </a:pPr>
            <a:r>
              <a:rPr lang="en-US" sz="1600" dirty="0"/>
              <a:t>Evaluating direct financial impact of model on campaign </a:t>
            </a:r>
          </a:p>
          <a:p>
            <a:pPr marL="1485900" lvl="2" indent="-342900">
              <a:buFont typeface="Arial"/>
              <a:buChar char="•"/>
            </a:pPr>
            <a:r>
              <a:rPr lang="en-US" sz="1600" dirty="0"/>
              <a:t>Unbiased evaluation </a:t>
            </a:r>
            <a:r>
              <a:rPr lang="en-US" sz="1600" dirty="0" err="1"/>
              <a:t>inspite</a:t>
            </a:r>
            <a:r>
              <a:rPr lang="en-US" sz="1600" dirty="0"/>
              <a:t> of having imbalanced data unlike regular metrics such as precision, accuracy and F1 </a:t>
            </a:r>
            <a:r>
              <a:rPr lang="en-US" sz="1600" dirty="0" smtClean="0"/>
              <a:t>scores</a:t>
            </a:r>
            <a:br>
              <a:rPr lang="en-US" sz="1600" dirty="0" smtClean="0"/>
            </a:br>
            <a:endParaRPr lang="en-US" sz="1600" dirty="0"/>
          </a:p>
          <a:p>
            <a:pPr marL="342900" indent="-342900">
              <a:lnSpc>
                <a:spcPct val="80000"/>
              </a:lnSpc>
              <a:buFont typeface="Arial"/>
              <a:buChar char="•"/>
            </a:pPr>
            <a:r>
              <a:rPr lang="en-US" sz="1800" dirty="0" smtClean="0"/>
              <a:t>ROC </a:t>
            </a:r>
            <a:r>
              <a:rPr lang="en-US" sz="1800" dirty="0" smtClean="0"/>
              <a:t>AUC</a:t>
            </a:r>
          </a:p>
          <a:p>
            <a:pPr marL="800100" lvl="1" indent="-342900">
              <a:lnSpc>
                <a:spcPct val="80000"/>
              </a:lnSpc>
              <a:buFont typeface="Arial"/>
              <a:buChar char="•"/>
            </a:pPr>
            <a:r>
              <a:rPr lang="en-US" sz="1800" dirty="0"/>
              <a:t>Advantages of ROC AUC </a:t>
            </a:r>
          </a:p>
          <a:p>
            <a:pPr marL="1485900" lvl="2" indent="-342900">
              <a:lnSpc>
                <a:spcPct val="80000"/>
              </a:lnSpc>
              <a:buFont typeface="Arial"/>
              <a:buChar char="•"/>
            </a:pPr>
            <a:r>
              <a:rPr lang="en-US" sz="1600" dirty="0"/>
              <a:t>General metric </a:t>
            </a:r>
          </a:p>
          <a:p>
            <a:pPr marL="1485900" lvl="2" indent="-342900">
              <a:lnSpc>
                <a:spcPct val="80000"/>
              </a:lnSpc>
              <a:buFont typeface="Arial"/>
              <a:buChar char="•"/>
            </a:pPr>
            <a:r>
              <a:rPr lang="en-US" sz="1600" dirty="0"/>
              <a:t>Deals well with situations where data is imbalanced like in our business case</a:t>
            </a:r>
          </a:p>
          <a:p>
            <a:endParaRPr lang="en-US" dirty="0"/>
          </a:p>
        </p:txBody>
      </p:sp>
      <p:sp>
        <p:nvSpPr>
          <p:cNvPr id="5" name="Title 1"/>
          <p:cNvSpPr txBox="1">
            <a:spLocks/>
          </p:cNvSpPr>
          <p:nvPr/>
        </p:nvSpPr>
        <p:spPr>
          <a:xfrm>
            <a:off x="457200" y="304765"/>
            <a:ext cx="8121476" cy="707967"/>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lang="en-US" dirty="0" smtClean="0"/>
              <a:t>Evaluation Metrics</a:t>
            </a:r>
            <a:endParaRPr lang="en-US" dirty="0"/>
          </a:p>
        </p:txBody>
      </p:sp>
    </p:spTree>
    <p:extLst>
      <p:ext uri="{BB962C8B-B14F-4D97-AF65-F5344CB8AC3E}">
        <p14:creationId xmlns:p14="http://schemas.microsoft.com/office/powerpoint/2010/main" val="930243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644"/>
            <a:ext cx="8341774" cy="759798"/>
          </a:xfrm>
        </p:spPr>
        <p:txBody>
          <a:bodyPr>
            <a:normAutofit/>
          </a:bodyPr>
          <a:lstStyle/>
          <a:p>
            <a:pPr algn="ctr"/>
            <a:r>
              <a:rPr lang="en-US" dirty="0" smtClean="0"/>
              <a:t>BASELINE PERFORMANCE</a:t>
            </a:r>
            <a:endParaRPr lang="en-US" dirty="0"/>
          </a:p>
        </p:txBody>
      </p:sp>
      <p:sp>
        <p:nvSpPr>
          <p:cNvPr id="5" name="Rectangle 4"/>
          <p:cNvSpPr/>
          <p:nvPr/>
        </p:nvSpPr>
        <p:spPr>
          <a:xfrm>
            <a:off x="654497" y="1290181"/>
            <a:ext cx="7520940" cy="4231928"/>
          </a:xfrm>
          <a:prstGeom prst="rect">
            <a:avLst/>
          </a:prstGeom>
        </p:spPr>
        <p:txBody>
          <a:bodyPr wrap="square">
            <a:spAutoFit/>
          </a:bodyPr>
          <a:lstStyle/>
          <a:p>
            <a:pPr marL="285750" indent="-285750">
              <a:buFont typeface="Arial"/>
              <a:buChar char="•"/>
            </a:pPr>
            <a:r>
              <a:rPr lang="en-US" dirty="0"/>
              <a:t>Conversion rate for this campaign - 11.2% </a:t>
            </a:r>
          </a:p>
          <a:p>
            <a:pPr marL="285750" indent="-285750">
              <a:buFont typeface="Arial"/>
              <a:buChar char="•"/>
            </a:pPr>
            <a:endParaRPr lang="en-US" dirty="0" smtClean="0"/>
          </a:p>
          <a:p>
            <a:pPr marL="285750" indent="-285750">
              <a:buFont typeface="Arial"/>
              <a:buChar char="•"/>
            </a:pPr>
            <a:r>
              <a:rPr lang="en-US" dirty="0" smtClean="0"/>
              <a:t>Out </a:t>
            </a:r>
            <a:r>
              <a:rPr lang="en-US" dirty="0"/>
              <a:t>of the total 41188 customers contacted, </a:t>
            </a:r>
            <a:endParaRPr lang="en-US" dirty="0" smtClean="0"/>
          </a:p>
          <a:p>
            <a:pPr marL="800100" lvl="1" indent="-342900">
              <a:lnSpc>
                <a:spcPct val="80000"/>
              </a:lnSpc>
              <a:spcBef>
                <a:spcPct val="20000"/>
              </a:spcBef>
              <a:buClr>
                <a:schemeClr val="tx2"/>
              </a:buClr>
              <a:buFont typeface="Arial"/>
              <a:buChar char="•"/>
            </a:pPr>
            <a:r>
              <a:rPr lang="en-US" sz="1600" dirty="0"/>
              <a:t>4613 accepted </a:t>
            </a:r>
            <a:r>
              <a:rPr lang="en-US" sz="1600" dirty="0" smtClean="0"/>
              <a:t>offer</a:t>
            </a:r>
          </a:p>
          <a:p>
            <a:pPr marL="800100" lvl="1" indent="-342900">
              <a:lnSpc>
                <a:spcPct val="80000"/>
              </a:lnSpc>
              <a:spcBef>
                <a:spcPct val="20000"/>
              </a:spcBef>
              <a:buClr>
                <a:schemeClr val="tx2"/>
              </a:buClr>
              <a:buFont typeface="Arial"/>
              <a:buChar char="•"/>
            </a:pPr>
            <a:r>
              <a:rPr lang="en-US" sz="1600" dirty="0" smtClean="0"/>
              <a:t>36575 rejected offer</a:t>
            </a:r>
          </a:p>
          <a:p>
            <a:pPr marL="742950" lvl="1" indent="-285750">
              <a:buFont typeface="Arial"/>
              <a:buChar char="•"/>
            </a:pPr>
            <a:endParaRPr lang="en-US" dirty="0"/>
          </a:p>
          <a:p>
            <a:pPr marL="285750" indent="-285750">
              <a:buFont typeface="Arial"/>
              <a:buChar char="•"/>
            </a:pPr>
            <a:r>
              <a:rPr lang="en-US" dirty="0"/>
              <a:t>Profitability = $43(Total converts)-$11(Total customers contacted)</a:t>
            </a:r>
          </a:p>
          <a:p>
            <a:r>
              <a:rPr lang="en-US" dirty="0"/>
              <a:t>               = $43(4613)-$11(41188)</a:t>
            </a:r>
          </a:p>
          <a:p>
            <a:r>
              <a:rPr lang="en-US" dirty="0"/>
              <a:t>               = $ </a:t>
            </a:r>
            <a:r>
              <a:rPr lang="en-US" dirty="0" smtClean="0"/>
              <a:t>198,359 </a:t>
            </a:r>
            <a:r>
              <a:rPr lang="en-US" dirty="0"/>
              <a:t>- $ </a:t>
            </a:r>
            <a:r>
              <a:rPr lang="en-US" dirty="0" smtClean="0"/>
              <a:t>453,068</a:t>
            </a:r>
            <a:endParaRPr lang="en-US" dirty="0"/>
          </a:p>
          <a:p>
            <a:r>
              <a:rPr lang="en-US" dirty="0"/>
              <a:t>               = (- $ </a:t>
            </a:r>
            <a:r>
              <a:rPr lang="en-US" dirty="0" smtClean="0"/>
              <a:t>254,709</a:t>
            </a:r>
            <a:r>
              <a:rPr lang="en-US" dirty="0"/>
              <a:t>) </a:t>
            </a:r>
            <a:endParaRPr lang="en-US" dirty="0" smtClean="0"/>
          </a:p>
          <a:p>
            <a:endParaRPr lang="en-US" dirty="0"/>
          </a:p>
          <a:p>
            <a:pPr marL="285750" indent="-285750">
              <a:buFont typeface="Arial"/>
              <a:buChar char="•"/>
            </a:pPr>
            <a:r>
              <a:rPr lang="en-US" dirty="0"/>
              <a:t>Overall, this campaign made a loss of $</a:t>
            </a:r>
            <a:r>
              <a:rPr lang="en-US" dirty="0" smtClean="0"/>
              <a:t>254,709 </a:t>
            </a:r>
          </a:p>
          <a:p>
            <a:pPr marL="285750" indent="-285750">
              <a:buFont typeface="Arial"/>
              <a:buChar char="•"/>
            </a:pPr>
            <a:endParaRPr lang="en-US" dirty="0" smtClean="0"/>
          </a:p>
          <a:p>
            <a:pPr marL="285750" indent="-285750">
              <a:buFont typeface="Arial"/>
              <a:buChar char="•"/>
            </a:pPr>
            <a:r>
              <a:rPr lang="en-US" dirty="0"/>
              <a:t>G</a:t>
            </a:r>
            <a:r>
              <a:rPr lang="en-US" dirty="0" smtClean="0"/>
              <a:t>oal </a:t>
            </a:r>
            <a:r>
              <a:rPr lang="en-US" dirty="0"/>
              <a:t>is not only to obtain profits but also to develop a model that can maximize </a:t>
            </a:r>
            <a:r>
              <a:rPr lang="en-US" dirty="0" smtClean="0"/>
              <a:t>it</a:t>
            </a:r>
            <a:endParaRPr lang="en-US" dirty="0"/>
          </a:p>
        </p:txBody>
      </p:sp>
    </p:spTree>
    <p:extLst>
      <p:ext uri="{BB962C8B-B14F-4D97-AF65-F5344CB8AC3E}">
        <p14:creationId xmlns:p14="http://schemas.microsoft.com/office/powerpoint/2010/main" val="357476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326"/>
            <a:ext cx="8121476" cy="1057831"/>
          </a:xfrm>
        </p:spPr>
        <p:txBody>
          <a:bodyPr>
            <a:normAutofit/>
          </a:bodyPr>
          <a:lstStyle/>
          <a:p>
            <a:pPr algn="ctr"/>
            <a:r>
              <a:rPr lang="en-US" dirty="0" smtClean="0"/>
              <a:t>Logistic Regression </a:t>
            </a:r>
            <a:r>
              <a:rPr lang="en-US" dirty="0"/>
              <a:t/>
            </a:r>
            <a:br>
              <a:rPr lang="en-US" dirty="0"/>
            </a:br>
            <a:r>
              <a:rPr lang="en-US" sz="2000" dirty="0" smtClean="0"/>
              <a:t>ORIGINAL Imbalanced data</a:t>
            </a:r>
            <a:endParaRPr lang="en-US" dirty="0"/>
          </a:p>
        </p:txBody>
      </p:sp>
      <p:sp>
        <p:nvSpPr>
          <p:cNvPr id="3" name="Content Placeholder 2"/>
          <p:cNvSpPr>
            <a:spLocks noGrp="1"/>
          </p:cNvSpPr>
          <p:nvPr>
            <p:ph idx="1"/>
          </p:nvPr>
        </p:nvSpPr>
        <p:spPr>
          <a:xfrm>
            <a:off x="589703" y="4379791"/>
            <a:ext cx="7520940" cy="2478209"/>
          </a:xfrm>
        </p:spPr>
        <p:txBody>
          <a:bodyPr>
            <a:normAutofit fontScale="62500" lnSpcReduction="20000"/>
          </a:bodyPr>
          <a:lstStyle/>
          <a:p>
            <a:pPr marL="285750" indent="-285750">
              <a:buFont typeface="Arial"/>
              <a:buChar char="•"/>
            </a:pPr>
            <a:r>
              <a:rPr lang="en-US" sz="2600" b="0" dirty="0"/>
              <a:t>Threshold at which profitability is the highest is: </a:t>
            </a:r>
            <a:r>
              <a:rPr lang="en-US" sz="2600" b="0" dirty="0" smtClean="0"/>
              <a:t>0.22</a:t>
            </a:r>
            <a:endParaRPr lang="en-US" sz="2600" b="0" dirty="0"/>
          </a:p>
          <a:p>
            <a:pPr marL="285750" indent="-285750">
              <a:buFont typeface="Arial"/>
              <a:buChar char="•"/>
            </a:pPr>
            <a:endParaRPr lang="en-US" sz="2600" b="0" dirty="0"/>
          </a:p>
          <a:p>
            <a:pPr marL="285750" indent="-285750">
              <a:buFont typeface="Arial"/>
              <a:buChar char="•"/>
            </a:pPr>
            <a:r>
              <a:rPr lang="nb-NO" sz="2600" b="0" dirty="0"/>
              <a:t>Regularization Parameter C : 100 </a:t>
            </a:r>
          </a:p>
          <a:p>
            <a:pPr marL="285750" indent="-285750">
              <a:buFont typeface="Arial"/>
              <a:buChar char="•"/>
            </a:pPr>
            <a:endParaRPr lang="en-US" sz="2600" b="0" dirty="0"/>
          </a:p>
          <a:p>
            <a:pPr marL="285750" indent="-285750">
              <a:buFont typeface="Arial"/>
              <a:buChar char="•"/>
            </a:pPr>
            <a:r>
              <a:rPr lang="en-US" sz="2600" b="0" dirty="0"/>
              <a:t>Maximum achievable profitability with the model is: $ </a:t>
            </a:r>
            <a:r>
              <a:rPr lang="en-US" sz="2600" b="0" dirty="0" smtClean="0"/>
              <a:t>10,963</a:t>
            </a:r>
            <a:endParaRPr lang="en-US" sz="2600" b="0" dirty="0"/>
          </a:p>
          <a:p>
            <a:pPr marL="285750" indent="-285750">
              <a:buFont typeface="Arial"/>
              <a:buChar char="•"/>
            </a:pPr>
            <a:endParaRPr lang="en-US" sz="2600" b="0" dirty="0"/>
          </a:p>
          <a:p>
            <a:pPr marL="285750" indent="-285750">
              <a:buFont typeface="Arial"/>
              <a:buChar char="•"/>
            </a:pPr>
            <a:r>
              <a:rPr lang="nb-NO" sz="2600" b="0" dirty="0"/>
              <a:t>ROC AUC: </a:t>
            </a:r>
            <a:r>
              <a:rPr lang="nb-NO" sz="2600" b="0" dirty="0" smtClean="0"/>
              <a:t>0.7801</a:t>
            </a:r>
            <a:endParaRPr lang="nb-NO" sz="2600" b="0" dirty="0"/>
          </a:p>
          <a:p>
            <a:pPr marL="0" indent="0"/>
            <a:endParaRPr lang="nb-NO" dirty="0" smtClean="0"/>
          </a:p>
          <a:p>
            <a:pPr>
              <a:buFont typeface="Arial"/>
              <a:buChar char="•"/>
            </a:pPr>
            <a:endParaRPr lang="en-US" dirty="0"/>
          </a:p>
        </p:txBody>
      </p:sp>
      <p:pic>
        <p:nvPicPr>
          <p:cNvPr id="6" name="Picture 5"/>
          <p:cNvPicPr>
            <a:picLocks noChangeAspect="1"/>
          </p:cNvPicPr>
          <p:nvPr/>
        </p:nvPicPr>
        <p:blipFill>
          <a:blip r:embed="rId2"/>
          <a:stretch>
            <a:fillRect/>
          </a:stretch>
        </p:blipFill>
        <p:spPr>
          <a:xfrm>
            <a:off x="2161868" y="1368821"/>
            <a:ext cx="4643367" cy="3010970"/>
          </a:xfrm>
          <a:prstGeom prst="rect">
            <a:avLst/>
          </a:prstGeom>
        </p:spPr>
      </p:pic>
    </p:spTree>
    <p:extLst>
      <p:ext uri="{BB962C8B-B14F-4D97-AF65-F5344CB8AC3E}">
        <p14:creationId xmlns:p14="http://schemas.microsoft.com/office/powerpoint/2010/main" val="2072869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327"/>
            <a:ext cx="8160352" cy="1018958"/>
          </a:xfrm>
        </p:spPr>
        <p:txBody>
          <a:bodyPr>
            <a:normAutofit/>
          </a:bodyPr>
          <a:lstStyle/>
          <a:p>
            <a:pPr algn="ctr"/>
            <a:r>
              <a:rPr lang="en-US" dirty="0"/>
              <a:t>Logistic Regression </a:t>
            </a:r>
            <a:br>
              <a:rPr lang="en-US" dirty="0"/>
            </a:br>
            <a:r>
              <a:rPr lang="en-US" sz="2000" dirty="0" smtClean="0"/>
              <a:t>RESAMPLED DATA</a:t>
            </a: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6716506"/>
              </p:ext>
            </p:extLst>
          </p:nvPr>
        </p:nvGraphicFramePr>
        <p:xfrm>
          <a:off x="609060" y="1431827"/>
          <a:ext cx="8008491" cy="5326918"/>
        </p:xfrm>
        <a:graphic>
          <a:graphicData uri="http://schemas.openxmlformats.org/drawingml/2006/table">
            <a:tbl>
              <a:tblPr firstRow="1" bandRow="1">
                <a:tableStyleId>{74C1A8A3-306A-4EB7-A6B1-4F7E0EB9C5D6}</a:tableStyleId>
              </a:tblPr>
              <a:tblGrid>
                <a:gridCol w="2086355"/>
                <a:gridCol w="3123052"/>
                <a:gridCol w="2799084"/>
              </a:tblGrid>
              <a:tr h="6497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r>
                        <a:rPr lang="en-US" dirty="0" err="1" smtClean="0"/>
                        <a:t>Upsampled</a:t>
                      </a:r>
                      <a:r>
                        <a:rPr lang="en-US" dirty="0" smtClean="0"/>
                        <a:t> Data</a:t>
                      </a:r>
                      <a:endParaRPr lang="en-US" b="1" dirty="0"/>
                    </a:p>
                  </a:txBody>
                  <a:tcPr/>
                </a:tc>
                <a:tc>
                  <a:txBody>
                    <a:bodyPr/>
                    <a:lstStyle/>
                    <a:p>
                      <a:pPr algn="ctr"/>
                      <a:r>
                        <a:rPr lang="en-US" dirty="0" err="1" smtClean="0"/>
                        <a:t>Downsampled</a:t>
                      </a:r>
                      <a:r>
                        <a:rPr lang="en-US" baseline="0" dirty="0" smtClean="0"/>
                        <a:t> Data</a:t>
                      </a:r>
                      <a:endParaRPr lang="en-US" b="1" dirty="0"/>
                    </a:p>
                  </a:txBody>
                  <a:tcPr/>
                </a:tc>
              </a:tr>
              <a:tr h="471145">
                <a:tc>
                  <a:txBody>
                    <a:bodyPr/>
                    <a:lstStyle/>
                    <a:p>
                      <a:r>
                        <a:rPr lang="en-US" dirty="0" smtClean="0"/>
                        <a:t>Final Regularization</a:t>
                      </a:r>
                      <a:r>
                        <a:rPr lang="en-US" baseline="0" dirty="0" smtClean="0"/>
                        <a:t> parameters </a:t>
                      </a:r>
                      <a:endParaRPr lang="en-US" dirty="0"/>
                    </a:p>
                  </a:txBody>
                  <a:tcPr/>
                </a:tc>
                <a:tc>
                  <a:txBody>
                    <a:bodyPr/>
                    <a:lstStyle/>
                    <a:p>
                      <a:r>
                        <a:rPr lang="en-US" dirty="0" smtClean="0"/>
                        <a:t>C = 100</a:t>
                      </a:r>
                      <a:endParaRPr lang="en-US" dirty="0"/>
                    </a:p>
                  </a:txBody>
                  <a:tcPr/>
                </a:tc>
                <a:tc>
                  <a:txBody>
                    <a:bodyPr/>
                    <a:lstStyle/>
                    <a:p>
                      <a:r>
                        <a:rPr lang="en-US" dirty="0" smtClean="0"/>
                        <a:t>C = 100</a:t>
                      </a:r>
                      <a:endParaRPr lang="en-US" dirty="0"/>
                    </a:p>
                  </a:txBody>
                  <a:tcPr/>
                </a:tc>
              </a:tr>
              <a:tr h="481120">
                <a:tc>
                  <a:txBody>
                    <a:bodyPr/>
                    <a:lstStyle/>
                    <a:p>
                      <a:r>
                        <a:rPr lang="en-US" dirty="0" smtClean="0"/>
                        <a:t>Threshold</a:t>
                      </a:r>
                      <a:endParaRPr lang="en-US" dirty="0"/>
                    </a:p>
                  </a:txBody>
                  <a:tcPr/>
                </a:tc>
                <a:tc>
                  <a:txBody>
                    <a:bodyPr/>
                    <a:lstStyle/>
                    <a:p>
                      <a:r>
                        <a:rPr lang="en-US" dirty="0" smtClean="0"/>
                        <a:t>0.68</a:t>
                      </a:r>
                      <a:endParaRPr lang="en-US" dirty="0"/>
                    </a:p>
                  </a:txBody>
                  <a:tcPr/>
                </a:tc>
                <a:tc>
                  <a:txBody>
                    <a:bodyPr/>
                    <a:lstStyle/>
                    <a:p>
                      <a:r>
                        <a:rPr lang="en-US" dirty="0" smtClean="0"/>
                        <a:t>0.69</a:t>
                      </a:r>
                      <a:endParaRPr lang="en-US" dirty="0"/>
                    </a:p>
                  </a:txBody>
                  <a:tcPr/>
                </a:tc>
              </a:tr>
              <a:tr h="481120">
                <a:tc>
                  <a:txBody>
                    <a:bodyPr/>
                    <a:lstStyle/>
                    <a:p>
                      <a:r>
                        <a:rPr lang="en-US" dirty="0" smtClean="0"/>
                        <a:t>ROC</a:t>
                      </a:r>
                      <a:r>
                        <a:rPr lang="en-US" baseline="0" dirty="0" smtClean="0"/>
                        <a:t> AUC </a:t>
                      </a:r>
                      <a:endParaRPr lang="en-US" dirty="0"/>
                    </a:p>
                  </a:txBody>
                  <a:tcPr/>
                </a:tc>
                <a:tc>
                  <a:txBody>
                    <a:bodyPr/>
                    <a:lstStyle/>
                    <a:p>
                      <a:r>
                        <a:rPr lang="en-US" dirty="0" smtClean="0"/>
                        <a:t>0.7837</a:t>
                      </a:r>
                      <a:endParaRPr lang="en-US" dirty="0"/>
                    </a:p>
                  </a:txBody>
                  <a:tcPr/>
                </a:tc>
                <a:tc>
                  <a:txBody>
                    <a:bodyPr/>
                    <a:lstStyle/>
                    <a:p>
                      <a:r>
                        <a:rPr lang="en-US" dirty="0" smtClean="0"/>
                        <a:t>0.7808</a:t>
                      </a:r>
                      <a:endParaRPr lang="en-US" dirty="0"/>
                    </a:p>
                  </a:txBody>
                  <a:tcPr/>
                </a:tc>
              </a:tr>
              <a:tr h="481120">
                <a:tc>
                  <a:txBody>
                    <a:bodyPr/>
                    <a:lstStyle/>
                    <a:p>
                      <a:r>
                        <a:rPr lang="en-US" dirty="0" smtClean="0"/>
                        <a:t>Profitability</a:t>
                      </a:r>
                      <a:endParaRPr lang="en-US" dirty="0"/>
                    </a:p>
                  </a:txBody>
                  <a:tcPr/>
                </a:tc>
                <a:tc>
                  <a:txBody>
                    <a:bodyPr/>
                    <a:lstStyle/>
                    <a:p>
                      <a:r>
                        <a:rPr lang="en-US" sz="1800" kern="1200" dirty="0" smtClean="0">
                          <a:effectLst/>
                        </a:rPr>
                        <a:t>$ </a:t>
                      </a:r>
                      <a:r>
                        <a:rPr lang="en-US" sz="1800" kern="1200" dirty="0" smtClean="0">
                          <a:effectLst/>
                        </a:rPr>
                        <a:t>10,806</a:t>
                      </a:r>
                      <a:endParaRPr lang="en-US" dirty="0"/>
                    </a:p>
                  </a:txBody>
                  <a:tcPr/>
                </a:tc>
                <a:tc>
                  <a:txBody>
                    <a:bodyPr/>
                    <a:lstStyle/>
                    <a:p>
                      <a:r>
                        <a:rPr lang="en-US" sz="1800" kern="1200" dirty="0" smtClean="0">
                          <a:effectLst/>
                        </a:rPr>
                        <a:t>$ </a:t>
                      </a:r>
                      <a:r>
                        <a:rPr lang="en-US" sz="1800" kern="1200" dirty="0" smtClean="0">
                          <a:effectLst/>
                        </a:rPr>
                        <a:t>10,679</a:t>
                      </a:r>
                      <a:r>
                        <a:rPr lang="en-US" dirty="0" smtClean="0">
                          <a:effectLst/>
                        </a:rPr>
                        <a:t> </a:t>
                      </a:r>
                      <a:endParaRPr lang="en-US" dirty="0"/>
                    </a:p>
                  </a:txBody>
                  <a:tcPr/>
                </a:tc>
              </a:tr>
              <a:tr h="2319413">
                <a:tc>
                  <a:txBody>
                    <a:bodyPr/>
                    <a:lstStyle/>
                    <a:p>
                      <a:r>
                        <a:rPr lang="en-US" dirty="0" smtClean="0"/>
                        <a:t>Profitability</a:t>
                      </a:r>
                      <a:r>
                        <a:rPr lang="en-US" baseline="0" dirty="0" smtClean="0"/>
                        <a:t> at varying thresholds</a:t>
                      </a:r>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6" name="Picture 5"/>
          <p:cNvPicPr>
            <a:picLocks noChangeAspect="1"/>
          </p:cNvPicPr>
          <p:nvPr/>
        </p:nvPicPr>
        <p:blipFill>
          <a:blip r:embed="rId2"/>
          <a:stretch>
            <a:fillRect/>
          </a:stretch>
        </p:blipFill>
        <p:spPr>
          <a:xfrm>
            <a:off x="2897174" y="4444579"/>
            <a:ext cx="2830581" cy="2056128"/>
          </a:xfrm>
          <a:prstGeom prst="rect">
            <a:avLst/>
          </a:prstGeom>
        </p:spPr>
      </p:pic>
      <p:pic>
        <p:nvPicPr>
          <p:cNvPr id="7" name="Picture 6"/>
          <p:cNvPicPr>
            <a:picLocks noChangeAspect="1"/>
          </p:cNvPicPr>
          <p:nvPr/>
        </p:nvPicPr>
        <p:blipFill>
          <a:blip r:embed="rId3"/>
          <a:stretch>
            <a:fillRect/>
          </a:stretch>
        </p:blipFill>
        <p:spPr>
          <a:xfrm>
            <a:off x="5883261" y="4444579"/>
            <a:ext cx="2643579" cy="2031508"/>
          </a:xfrm>
          <a:prstGeom prst="rect">
            <a:avLst/>
          </a:prstGeom>
        </p:spPr>
      </p:pic>
    </p:spTree>
    <p:extLst>
      <p:ext uri="{BB962C8B-B14F-4D97-AF65-F5344CB8AC3E}">
        <p14:creationId xmlns:p14="http://schemas.microsoft.com/office/powerpoint/2010/main" val="254205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34434" cy="928252"/>
          </a:xfrm>
        </p:spPr>
        <p:txBody>
          <a:bodyPr>
            <a:normAutofit/>
          </a:bodyPr>
          <a:lstStyle/>
          <a:p>
            <a:pPr algn="ctr"/>
            <a:r>
              <a:rPr lang="en-US" dirty="0" smtClean="0"/>
              <a:t>RANDOM FOREST CLASSIFIER</a:t>
            </a:r>
            <a:endParaRPr lang="en-US" dirty="0"/>
          </a:p>
        </p:txBody>
      </p:sp>
      <p:sp>
        <p:nvSpPr>
          <p:cNvPr id="3" name="Content Placeholder 2"/>
          <p:cNvSpPr>
            <a:spLocks noGrp="1"/>
          </p:cNvSpPr>
          <p:nvPr>
            <p:ph idx="1"/>
          </p:nvPr>
        </p:nvSpPr>
        <p:spPr>
          <a:xfrm>
            <a:off x="457200" y="4146548"/>
            <a:ext cx="7734840" cy="2669340"/>
          </a:xfrm>
        </p:spPr>
        <p:txBody>
          <a:bodyPr>
            <a:noAutofit/>
          </a:bodyPr>
          <a:lstStyle/>
          <a:p>
            <a:pPr marL="285750" indent="-285750">
              <a:buFont typeface="Arial"/>
              <a:buChar char="•"/>
            </a:pPr>
            <a:r>
              <a:rPr lang="en-US" sz="1800" b="0" dirty="0"/>
              <a:t>Threshold at which profitability is the highest is: </a:t>
            </a:r>
            <a:r>
              <a:rPr lang="en-US" sz="1800" b="0" dirty="0" smtClean="0"/>
              <a:t>0.23</a:t>
            </a:r>
            <a:endParaRPr lang="en-US" sz="1800" b="0" dirty="0"/>
          </a:p>
          <a:p>
            <a:pPr marL="285750" indent="-285750">
              <a:buFont typeface="Arial"/>
              <a:buChar char="•"/>
            </a:pPr>
            <a:r>
              <a:rPr lang="nb-NO" sz="1800" b="0" dirty="0"/>
              <a:t>Regularization Parameters </a:t>
            </a:r>
            <a:endParaRPr lang="nb-NO" sz="1800" b="0" dirty="0" smtClean="0"/>
          </a:p>
          <a:p>
            <a:pPr marL="800100" lvl="1" indent="-342900">
              <a:lnSpc>
                <a:spcPct val="80000"/>
              </a:lnSpc>
              <a:buFont typeface="Arial"/>
              <a:buChar char="•"/>
            </a:pPr>
            <a:r>
              <a:rPr lang="nb-NO" sz="1600" dirty="0" err="1"/>
              <a:t>min_samples_leaf</a:t>
            </a:r>
            <a:r>
              <a:rPr lang="nb-NO" sz="1600" dirty="0"/>
              <a:t> = </a:t>
            </a:r>
            <a:r>
              <a:rPr lang="nb-NO" sz="1600" dirty="0" smtClean="0"/>
              <a:t>10</a:t>
            </a:r>
            <a:endParaRPr lang="nb-NO" sz="1600" dirty="0"/>
          </a:p>
          <a:p>
            <a:pPr marL="800100" lvl="1" indent="-342900">
              <a:lnSpc>
                <a:spcPct val="80000"/>
              </a:lnSpc>
              <a:buFont typeface="Arial"/>
              <a:buChar char="•"/>
            </a:pPr>
            <a:r>
              <a:rPr lang="nb-NO" sz="1600" dirty="0" err="1"/>
              <a:t>min_samples_split</a:t>
            </a:r>
            <a:r>
              <a:rPr lang="nb-NO" sz="1600" dirty="0"/>
              <a:t> = </a:t>
            </a:r>
            <a:r>
              <a:rPr lang="nb-NO" sz="1600" dirty="0"/>
              <a:t>2</a:t>
            </a:r>
            <a:endParaRPr lang="nb-NO" sz="1600" dirty="0"/>
          </a:p>
          <a:p>
            <a:pPr marL="800100" lvl="1" indent="-342900">
              <a:lnSpc>
                <a:spcPct val="80000"/>
              </a:lnSpc>
              <a:buFont typeface="Arial"/>
              <a:buChar char="•"/>
            </a:pPr>
            <a:r>
              <a:rPr lang="nb-NO" sz="1600" dirty="0" err="1"/>
              <a:t>n_estimators</a:t>
            </a:r>
            <a:r>
              <a:rPr lang="nb-NO" sz="1600" dirty="0"/>
              <a:t> = 50</a:t>
            </a:r>
          </a:p>
          <a:p>
            <a:pPr marL="285750" lvl="3" indent="-285750">
              <a:spcBef>
                <a:spcPts val="800"/>
              </a:spcBef>
              <a:buClrTx/>
              <a:buFont typeface="Arial"/>
              <a:buChar char="•"/>
            </a:pPr>
            <a:r>
              <a:rPr lang="en-US" dirty="0"/>
              <a:t>Maximum achievable profitability with the model is: $ </a:t>
            </a:r>
            <a:r>
              <a:rPr lang="en-US" dirty="0" smtClean="0"/>
              <a:t>11,164</a:t>
            </a:r>
            <a:endParaRPr lang="nb-NO" dirty="0"/>
          </a:p>
          <a:p>
            <a:pPr marL="285750" indent="-285750">
              <a:buFont typeface="Arial"/>
              <a:buChar char="•"/>
            </a:pPr>
            <a:r>
              <a:rPr lang="nb-NO" sz="1800" b="0" dirty="0"/>
              <a:t>ROC AUC: </a:t>
            </a:r>
            <a:r>
              <a:rPr lang="nb-NO" sz="1800" b="0" dirty="0" smtClean="0"/>
              <a:t>0.7928</a:t>
            </a:r>
            <a:endParaRPr lang="nb-NO" sz="1800" b="0" dirty="0"/>
          </a:p>
        </p:txBody>
      </p:sp>
      <p:pic>
        <p:nvPicPr>
          <p:cNvPr id="4" name="Picture 3"/>
          <p:cNvPicPr>
            <a:picLocks noChangeAspect="1"/>
          </p:cNvPicPr>
          <p:nvPr/>
        </p:nvPicPr>
        <p:blipFill>
          <a:blip r:embed="rId2"/>
          <a:stretch>
            <a:fillRect/>
          </a:stretch>
        </p:blipFill>
        <p:spPr>
          <a:xfrm>
            <a:off x="1695354" y="928252"/>
            <a:ext cx="4958803" cy="3218296"/>
          </a:xfrm>
          <a:prstGeom prst="rect">
            <a:avLst/>
          </a:prstGeom>
        </p:spPr>
      </p:pic>
    </p:spTree>
    <p:extLst>
      <p:ext uri="{BB962C8B-B14F-4D97-AF65-F5344CB8AC3E}">
        <p14:creationId xmlns:p14="http://schemas.microsoft.com/office/powerpoint/2010/main" val="2331525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578" y="532971"/>
            <a:ext cx="7742322" cy="548640"/>
          </a:xfrm>
        </p:spPr>
        <p:txBody>
          <a:bodyPr>
            <a:noAutofit/>
          </a:bodyPr>
          <a:lstStyle/>
          <a:p>
            <a:r>
              <a:rPr lang="en-US" dirty="0" smtClean="0"/>
              <a:t>Problem background </a:t>
            </a:r>
            <a:endParaRPr lang="en-US" dirty="0"/>
          </a:p>
        </p:txBody>
      </p:sp>
      <p:pic>
        <p:nvPicPr>
          <p:cNvPr id="4" name="Content Placeholder 3"/>
          <p:cNvPicPr>
            <a:picLocks noGrp="1" noChangeAspect="1"/>
          </p:cNvPicPr>
          <p:nvPr>
            <p:ph idx="1"/>
          </p:nvPr>
        </p:nvPicPr>
        <p:blipFill rotWithShape="1">
          <a:blip r:embed="rId2">
            <a:alphaModFix/>
          </a:blip>
          <a:srcRect t="11736" b="11736"/>
          <a:stretch/>
        </p:blipFill>
        <p:spPr>
          <a:xfrm>
            <a:off x="3330392" y="3394985"/>
            <a:ext cx="5628020" cy="3288372"/>
          </a:xfrm>
          <a:effectLst>
            <a:outerShdw blurRad="76200" dir="13500000" sy="23000" kx="1200000" algn="br" rotWithShape="0">
              <a:prstClr val="black">
                <a:alpha val="20000"/>
              </a:prstClr>
            </a:outerShdw>
          </a:effectLst>
        </p:spPr>
      </p:pic>
      <p:sp>
        <p:nvSpPr>
          <p:cNvPr id="9" name="TextBox 8"/>
          <p:cNvSpPr txBox="1"/>
          <p:nvPr/>
        </p:nvSpPr>
        <p:spPr>
          <a:xfrm>
            <a:off x="735262" y="1353728"/>
            <a:ext cx="7889374" cy="2893100"/>
          </a:xfrm>
          <a:prstGeom prst="rect">
            <a:avLst/>
          </a:prstGeom>
          <a:noFill/>
        </p:spPr>
        <p:txBody>
          <a:bodyPr wrap="square" rtlCol="0">
            <a:spAutoFit/>
          </a:bodyPr>
          <a:lstStyle/>
          <a:p>
            <a:pPr marL="285750" indent="-285750">
              <a:buFont typeface="Arial"/>
              <a:buChar char="•"/>
            </a:pPr>
            <a:r>
              <a:rPr lang="en-US" dirty="0" smtClean="0"/>
              <a:t>Portuguese retail bank marketing long-term deposit offer  to existing customers </a:t>
            </a:r>
          </a:p>
          <a:p>
            <a:pPr marL="285750" indent="-285750">
              <a:buFont typeface="Arial"/>
              <a:buChar char="•"/>
            </a:pPr>
            <a:endParaRPr lang="en-US" dirty="0"/>
          </a:p>
          <a:p>
            <a:pPr marL="285750" indent="-285750">
              <a:buFont typeface="Arial"/>
              <a:buChar char="•"/>
            </a:pPr>
            <a:r>
              <a:rPr lang="en-US" dirty="0" smtClean="0"/>
              <a:t>Long-term deposits</a:t>
            </a:r>
          </a:p>
          <a:p>
            <a:pPr marL="742950" lvl="1" indent="-285750">
              <a:buFont typeface="Arial"/>
              <a:buChar char="•"/>
            </a:pPr>
            <a:r>
              <a:rPr lang="en-US" dirty="0" smtClean="0"/>
              <a:t>Fixed investment term, usually 1 to 5 years </a:t>
            </a:r>
            <a:endParaRPr lang="en-US" dirty="0"/>
          </a:p>
          <a:p>
            <a:pPr marL="742950" lvl="1" indent="-285750">
              <a:buFont typeface="Arial"/>
              <a:buChar char="•"/>
            </a:pPr>
            <a:r>
              <a:rPr lang="en-US" dirty="0"/>
              <a:t>S</a:t>
            </a:r>
            <a:r>
              <a:rPr lang="en-US" dirty="0" smtClean="0"/>
              <a:t>afe investments </a:t>
            </a:r>
          </a:p>
          <a:p>
            <a:pPr marL="742950" lvl="1" indent="-285750">
              <a:buFont typeface="Arial"/>
              <a:buChar char="•"/>
            </a:pPr>
            <a:r>
              <a:rPr lang="en-US" dirty="0"/>
              <a:t>V</a:t>
            </a:r>
            <a:r>
              <a:rPr lang="en-US" dirty="0" smtClean="0"/>
              <a:t>ery appealing to conservative, low-risk investors</a:t>
            </a:r>
          </a:p>
          <a:p>
            <a:pPr marL="285750" indent="-285750">
              <a:buFont typeface="Arial"/>
              <a:buChar char="•"/>
            </a:pPr>
            <a:endParaRPr lang="en-US" dirty="0" smtClean="0"/>
          </a:p>
          <a:p>
            <a:pPr marL="285750" indent="-285750">
              <a:buFont typeface="Arial"/>
              <a:buChar char="•"/>
            </a:pPr>
            <a:r>
              <a:rPr lang="en-US" dirty="0" smtClean="0"/>
              <a:t>Marketing channel used </a:t>
            </a:r>
            <a:r>
              <a:rPr lang="mr-IN" dirty="0" smtClean="0"/>
              <a:t>–</a:t>
            </a:r>
            <a:r>
              <a:rPr lang="en-US" dirty="0" smtClean="0"/>
              <a:t> Telemarketing</a:t>
            </a:r>
          </a:p>
          <a:p>
            <a:r>
              <a:rPr lang="en-US" dirty="0" smtClean="0"/>
              <a:t>  </a:t>
            </a:r>
            <a:endParaRPr lang="en-US" dirty="0"/>
          </a:p>
        </p:txBody>
      </p:sp>
    </p:spTree>
    <p:extLst>
      <p:ext uri="{BB962C8B-B14F-4D97-AF65-F5344CB8AC3E}">
        <p14:creationId xmlns:p14="http://schemas.microsoft.com/office/powerpoint/2010/main" val="3954359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285"/>
            <a:ext cx="8095558" cy="785714"/>
          </a:xfrm>
        </p:spPr>
        <p:txBody>
          <a:bodyPr/>
          <a:lstStyle/>
          <a:p>
            <a:pPr algn="ctr"/>
            <a:r>
              <a:rPr lang="en-US" dirty="0" smtClean="0"/>
              <a:t>Support vector machine	</a:t>
            </a:r>
            <a:endParaRPr lang="en-US" dirty="0"/>
          </a:p>
        </p:txBody>
      </p:sp>
      <p:sp>
        <p:nvSpPr>
          <p:cNvPr id="3" name="Content Placeholder 2"/>
          <p:cNvSpPr>
            <a:spLocks noGrp="1"/>
          </p:cNvSpPr>
          <p:nvPr>
            <p:ph idx="1"/>
          </p:nvPr>
        </p:nvSpPr>
        <p:spPr>
          <a:xfrm>
            <a:off x="457200" y="4185420"/>
            <a:ext cx="7312793" cy="2671781"/>
          </a:xfrm>
        </p:spPr>
        <p:txBody>
          <a:bodyPr>
            <a:normAutofit fontScale="92500" lnSpcReduction="10000"/>
          </a:bodyPr>
          <a:lstStyle/>
          <a:p>
            <a:pPr marL="342900" indent="-342900">
              <a:buFont typeface="Arial"/>
              <a:buChar char="•"/>
            </a:pPr>
            <a:r>
              <a:rPr lang="en-US" sz="1900" b="0" dirty="0"/>
              <a:t>Threshold at which profitability is the highest </a:t>
            </a:r>
            <a:r>
              <a:rPr lang="en-US" sz="1900" b="0" dirty="0" smtClean="0"/>
              <a:t>is</a:t>
            </a:r>
            <a:r>
              <a:rPr lang="en-US" sz="1900" b="0" dirty="0"/>
              <a:t> </a:t>
            </a:r>
            <a:r>
              <a:rPr lang="en-US" sz="1900" b="0" dirty="0" smtClean="0"/>
              <a:t>0.1</a:t>
            </a:r>
            <a:endParaRPr lang="en-US" sz="1900" b="0" dirty="0"/>
          </a:p>
          <a:p>
            <a:pPr marL="342900" indent="-342900">
              <a:buFont typeface="Arial"/>
              <a:buChar char="•"/>
            </a:pPr>
            <a:r>
              <a:rPr lang="nb-NO" sz="1900" b="0" dirty="0"/>
              <a:t>Regularization Parameters </a:t>
            </a:r>
            <a:endParaRPr lang="nb-NO" sz="1900" b="0" dirty="0" smtClean="0"/>
          </a:p>
          <a:p>
            <a:pPr marL="800100" lvl="1" indent="-342900">
              <a:buFont typeface="Arial"/>
              <a:buChar char="•"/>
            </a:pPr>
            <a:r>
              <a:rPr lang="nb-NO" sz="1700" dirty="0" err="1" smtClean="0"/>
              <a:t>Kernel</a:t>
            </a:r>
            <a:r>
              <a:rPr lang="nb-NO" sz="1700" dirty="0"/>
              <a:t>= </a:t>
            </a:r>
            <a:r>
              <a:rPr lang="nb-NO" sz="1700" dirty="0" smtClean="0"/>
              <a:t>RBF</a:t>
            </a:r>
          </a:p>
          <a:p>
            <a:pPr marL="800100" lvl="1" indent="-342900">
              <a:buFont typeface="Arial"/>
              <a:buChar char="•"/>
            </a:pPr>
            <a:r>
              <a:rPr lang="nb-NO" sz="1700" dirty="0" smtClean="0"/>
              <a:t>C </a:t>
            </a:r>
            <a:r>
              <a:rPr lang="nb-NO" sz="1700" dirty="0"/>
              <a:t>= </a:t>
            </a:r>
            <a:r>
              <a:rPr lang="nb-NO" sz="1700" dirty="0" smtClean="0"/>
              <a:t>0.1</a:t>
            </a:r>
            <a:endParaRPr lang="nb-NO" sz="1700" dirty="0"/>
          </a:p>
          <a:p>
            <a:pPr marL="800100" lvl="1" indent="-342900">
              <a:buFont typeface="Arial"/>
              <a:buChar char="•"/>
            </a:pPr>
            <a:r>
              <a:rPr lang="nb-NO" sz="1700" dirty="0" smtClean="0"/>
              <a:t>gamma </a:t>
            </a:r>
            <a:r>
              <a:rPr lang="nb-NO" sz="1700" dirty="0"/>
              <a:t>= </a:t>
            </a:r>
            <a:r>
              <a:rPr lang="nb-NO" sz="1700" dirty="0" smtClean="0"/>
              <a:t>auto</a:t>
            </a:r>
          </a:p>
          <a:p>
            <a:pPr marL="800100" lvl="1" indent="-342900">
              <a:buFont typeface="Arial"/>
              <a:buChar char="•"/>
            </a:pPr>
            <a:endParaRPr lang="nb-NO" sz="1900" dirty="0"/>
          </a:p>
          <a:p>
            <a:pPr marL="342900" lvl="3" indent="-342900">
              <a:spcAft>
                <a:spcPts val="600"/>
              </a:spcAft>
              <a:buClrTx/>
              <a:buFont typeface="Arial"/>
              <a:buChar char="•"/>
            </a:pPr>
            <a:r>
              <a:rPr lang="en-US" sz="1900" dirty="0"/>
              <a:t>Maximum achievable profitability with the model is: $ </a:t>
            </a:r>
            <a:r>
              <a:rPr lang="en-US" sz="1900" dirty="0" smtClean="0"/>
              <a:t>8,147</a:t>
            </a:r>
            <a:endParaRPr lang="nb-NO" sz="1900" dirty="0"/>
          </a:p>
          <a:p>
            <a:pPr marL="342900" indent="-342900">
              <a:buFont typeface="Arial"/>
              <a:buChar char="•"/>
            </a:pPr>
            <a:r>
              <a:rPr lang="nb-NO" sz="1900" b="0" dirty="0"/>
              <a:t>ROC AUC: </a:t>
            </a:r>
            <a:r>
              <a:rPr lang="nb-NO" sz="1900" b="0" dirty="0" smtClean="0"/>
              <a:t>0.6876</a:t>
            </a:r>
            <a:endParaRPr lang="nb-NO" sz="1900" b="0" dirty="0"/>
          </a:p>
          <a:p>
            <a:pPr>
              <a:buFont typeface="Arial"/>
              <a:buChar char="•"/>
            </a:pPr>
            <a:endParaRPr lang="en-US" dirty="0"/>
          </a:p>
        </p:txBody>
      </p:sp>
      <p:pic>
        <p:nvPicPr>
          <p:cNvPr id="6" name="Picture 5"/>
          <p:cNvPicPr>
            <a:picLocks noChangeAspect="1"/>
          </p:cNvPicPr>
          <p:nvPr/>
        </p:nvPicPr>
        <p:blipFill>
          <a:blip r:embed="rId2"/>
          <a:stretch>
            <a:fillRect/>
          </a:stretch>
        </p:blipFill>
        <p:spPr>
          <a:xfrm>
            <a:off x="2032280" y="1005998"/>
            <a:ext cx="4519555" cy="2933221"/>
          </a:xfrm>
          <a:prstGeom prst="rect">
            <a:avLst/>
          </a:prstGeom>
        </p:spPr>
      </p:pic>
    </p:spTree>
    <p:extLst>
      <p:ext uri="{BB962C8B-B14F-4D97-AF65-F5344CB8AC3E}">
        <p14:creationId xmlns:p14="http://schemas.microsoft.com/office/powerpoint/2010/main" val="2130722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9688"/>
            <a:ext cx="8108517" cy="876420"/>
          </a:xfrm>
        </p:spPr>
        <p:txBody>
          <a:bodyPr/>
          <a:lstStyle/>
          <a:p>
            <a:pPr algn="ctr"/>
            <a:r>
              <a:rPr lang="en-US" dirty="0" smtClean="0"/>
              <a:t>conclusion</a:t>
            </a:r>
            <a:endParaRPr lang="en-US" dirty="0"/>
          </a:p>
        </p:txBody>
      </p:sp>
      <p:sp>
        <p:nvSpPr>
          <p:cNvPr id="4" name="Rectangle 3"/>
          <p:cNvSpPr/>
          <p:nvPr/>
        </p:nvSpPr>
        <p:spPr>
          <a:xfrm>
            <a:off x="822959" y="1156415"/>
            <a:ext cx="7094821" cy="646331"/>
          </a:xfrm>
          <a:prstGeom prst="rect">
            <a:avLst/>
          </a:prstGeom>
        </p:spPr>
        <p:txBody>
          <a:bodyPr wrap="square">
            <a:spAutoFit/>
          </a:bodyPr>
          <a:lstStyle/>
          <a:p>
            <a:r>
              <a:rPr lang="en-US" dirty="0"/>
              <a:t> 	</a:t>
            </a:r>
            <a:r>
              <a:rPr lang="en-US" dirty="0" smtClean="0"/>
              <a:t>		</a:t>
            </a:r>
            <a:r>
              <a:rPr lang="en-US" b="1" dirty="0"/>
              <a:t>	</a:t>
            </a:r>
            <a:r>
              <a:rPr lang="en-US" dirty="0"/>
              <a:t>	</a:t>
            </a:r>
            <a:r>
              <a:rPr lang="en-US" dirty="0" smtClean="0"/>
              <a:t>	</a:t>
            </a:r>
            <a:r>
              <a:rPr lang="en-US" dirty="0"/>
              <a:t>	</a:t>
            </a:r>
          </a:p>
          <a:p>
            <a:r>
              <a:rPr lang="en-US" b="1" dirty="0"/>
              <a:t>	</a:t>
            </a:r>
            <a:r>
              <a:rPr lang="en-US" dirty="0"/>
              <a:t>	</a:t>
            </a:r>
            <a:r>
              <a:rPr lang="en-US" dirty="0" smtClean="0"/>
              <a:t>	</a:t>
            </a:r>
            <a:r>
              <a:rPr lang="en-US" dirty="0"/>
              <a:t>	</a:t>
            </a:r>
          </a:p>
        </p:txBody>
      </p:sp>
      <p:graphicFrame>
        <p:nvGraphicFramePr>
          <p:cNvPr id="6" name="Table 5"/>
          <p:cNvGraphicFramePr>
            <a:graphicFrameLocks noGrp="1"/>
          </p:cNvGraphicFramePr>
          <p:nvPr>
            <p:extLst>
              <p:ext uri="{D42A27DB-BD31-4B8C-83A1-F6EECF244321}">
                <p14:modId xmlns:p14="http://schemas.microsoft.com/office/powerpoint/2010/main" val="1962586399"/>
              </p:ext>
            </p:extLst>
          </p:nvPr>
        </p:nvGraphicFramePr>
        <p:xfrm>
          <a:off x="818890" y="1439923"/>
          <a:ext cx="7383984" cy="2449563"/>
        </p:xfrm>
        <a:graphic>
          <a:graphicData uri="http://schemas.openxmlformats.org/drawingml/2006/table">
            <a:tbl>
              <a:tblPr firstRow="1" bandRow="1">
                <a:tableStyleId>{74C1A8A3-306A-4EB7-A6B1-4F7E0EB9C5D6}</a:tableStyleId>
              </a:tblPr>
              <a:tblGrid>
                <a:gridCol w="2461328"/>
                <a:gridCol w="2461328"/>
                <a:gridCol w="2461328"/>
              </a:tblGrid>
              <a:tr h="475249">
                <a:tc>
                  <a:txBody>
                    <a:bodyPr/>
                    <a:lstStyle/>
                    <a:p>
                      <a:pPr algn="ctr"/>
                      <a:endParaRPr lang="en-US" dirty="0"/>
                    </a:p>
                  </a:txBody>
                  <a:tcPr/>
                </a:tc>
                <a:tc>
                  <a:txBody>
                    <a:bodyPr/>
                    <a:lstStyle/>
                    <a:p>
                      <a:pPr algn="ctr"/>
                      <a:r>
                        <a:rPr lang="en-US" dirty="0" smtClean="0"/>
                        <a:t>Profitability</a:t>
                      </a:r>
                    </a:p>
                  </a:txBody>
                  <a:tcPr/>
                </a:tc>
                <a:tc>
                  <a:txBody>
                    <a:bodyPr/>
                    <a:lstStyle/>
                    <a:p>
                      <a:pPr algn="ctr"/>
                      <a:r>
                        <a:rPr lang="en-US" dirty="0" smtClean="0"/>
                        <a:t>ROC AUC</a:t>
                      </a:r>
                      <a:endParaRPr lang="en-US" dirty="0"/>
                    </a:p>
                  </a:txBody>
                  <a:tcPr/>
                </a:tc>
              </a:tr>
              <a:tr h="524973">
                <a:tc>
                  <a:txBody>
                    <a:bodyPr/>
                    <a:lstStyle/>
                    <a:p>
                      <a:pPr algn="ctr"/>
                      <a:r>
                        <a:rPr lang="en-US" dirty="0" smtClean="0"/>
                        <a:t>Logistic Regression</a:t>
                      </a:r>
                      <a:endParaRPr lang="en-US" dirty="0"/>
                    </a:p>
                  </a:txBody>
                  <a:tcPr/>
                </a:tc>
                <a:tc>
                  <a:txBody>
                    <a:bodyPr/>
                    <a:lstStyle/>
                    <a:p>
                      <a:pPr algn="ctr"/>
                      <a:r>
                        <a:rPr lang="en-US" dirty="0" smtClean="0"/>
                        <a:t>$</a:t>
                      </a:r>
                      <a:r>
                        <a:rPr lang="en-US" dirty="0" smtClean="0"/>
                        <a:t>10,963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0.7801</a:t>
                      </a:r>
                      <a:endParaRPr lang="en-US" dirty="0" smtClean="0"/>
                    </a:p>
                    <a:p>
                      <a:pPr algn="ctr"/>
                      <a:endParaRPr lang="en-US" dirty="0"/>
                    </a:p>
                  </a:txBody>
                  <a:tcPr/>
                </a:tc>
              </a:tr>
              <a:tr h="667117">
                <a:tc>
                  <a:txBody>
                    <a:bodyPr/>
                    <a:lstStyle/>
                    <a:p>
                      <a:pPr algn="ctr"/>
                      <a:r>
                        <a:rPr lang="en-US" dirty="0" smtClean="0"/>
                        <a:t>Random Forest Classifier</a:t>
                      </a:r>
                      <a:endParaRPr lang="en-US" dirty="0"/>
                    </a:p>
                  </a:txBody>
                  <a:tcPr/>
                </a:tc>
                <a:tc>
                  <a:txBody>
                    <a:bodyPr/>
                    <a:lstStyle/>
                    <a:p>
                      <a:pPr algn="ctr"/>
                      <a:r>
                        <a:rPr lang="en-US" dirty="0" smtClean="0"/>
                        <a:t>$</a:t>
                      </a:r>
                      <a:r>
                        <a:rPr lang="en-US" dirty="0" smtClean="0"/>
                        <a:t>11,164</a:t>
                      </a:r>
                      <a:endParaRPr lang="en-US" dirty="0"/>
                    </a:p>
                  </a:txBody>
                  <a:tcPr/>
                </a:tc>
                <a:tc>
                  <a:txBody>
                    <a:bodyPr/>
                    <a:lstStyle/>
                    <a:p>
                      <a:pPr algn="ctr"/>
                      <a:r>
                        <a:rPr lang="en-US" dirty="0" smtClean="0"/>
                        <a:t>0.7928</a:t>
                      </a:r>
                      <a:endParaRPr lang="en-US" dirty="0"/>
                    </a:p>
                  </a:txBody>
                  <a:tcPr/>
                </a:tc>
              </a:tr>
              <a:tr h="667117">
                <a:tc>
                  <a:txBody>
                    <a:bodyPr/>
                    <a:lstStyle/>
                    <a:p>
                      <a:pPr algn="ctr"/>
                      <a:r>
                        <a:rPr lang="en-US" dirty="0" smtClean="0"/>
                        <a:t>Support Vector Machines</a:t>
                      </a:r>
                      <a:endParaRPr lang="en-US" dirty="0"/>
                    </a:p>
                  </a:txBody>
                  <a:tcPr/>
                </a:tc>
                <a:tc>
                  <a:txBody>
                    <a:bodyPr/>
                    <a:lstStyle/>
                    <a:p>
                      <a:pPr algn="ctr"/>
                      <a:r>
                        <a:rPr lang="en-US" dirty="0" smtClean="0"/>
                        <a:t>$</a:t>
                      </a:r>
                      <a:r>
                        <a:rPr lang="en-US" dirty="0" smtClean="0"/>
                        <a:t>8,147</a:t>
                      </a:r>
                      <a:endParaRPr lang="en-US" dirty="0"/>
                    </a:p>
                  </a:txBody>
                  <a:tcPr/>
                </a:tc>
                <a:tc>
                  <a:txBody>
                    <a:bodyPr/>
                    <a:lstStyle/>
                    <a:p>
                      <a:pPr algn="ctr"/>
                      <a:r>
                        <a:rPr lang="en-US" dirty="0" smtClean="0"/>
                        <a:t>0.6876</a:t>
                      </a:r>
                      <a:endParaRPr lang="en-US" dirty="0"/>
                    </a:p>
                  </a:txBody>
                  <a:tcPr/>
                </a:tc>
              </a:tr>
            </a:tbl>
          </a:graphicData>
        </a:graphic>
      </p:graphicFrame>
      <p:sp>
        <p:nvSpPr>
          <p:cNvPr id="7" name="TextBox 6"/>
          <p:cNvSpPr txBox="1"/>
          <p:nvPr/>
        </p:nvSpPr>
        <p:spPr>
          <a:xfrm>
            <a:off x="814820" y="4185422"/>
            <a:ext cx="7673896" cy="1477328"/>
          </a:xfrm>
          <a:prstGeom prst="rect">
            <a:avLst/>
          </a:prstGeom>
          <a:noFill/>
        </p:spPr>
        <p:txBody>
          <a:bodyPr wrap="none" rtlCol="0">
            <a:spAutoFit/>
          </a:bodyPr>
          <a:lstStyle/>
          <a:p>
            <a:pPr marL="285750" indent="-285750">
              <a:buFont typeface="Arial"/>
              <a:buChar char="•"/>
            </a:pPr>
            <a:r>
              <a:rPr lang="en-US" dirty="0"/>
              <a:t>Random </a:t>
            </a:r>
            <a:r>
              <a:rPr lang="en-US" dirty="0" smtClean="0"/>
              <a:t>Forest Classifier is the best out of the three models evaluated</a:t>
            </a:r>
          </a:p>
          <a:p>
            <a:pPr marL="285750" indent="-285750">
              <a:buFont typeface="Arial"/>
              <a:buChar char="•"/>
            </a:pPr>
            <a:endParaRPr lang="en-US" dirty="0" smtClean="0"/>
          </a:p>
          <a:p>
            <a:pPr marL="285750" indent="-285750">
              <a:buFont typeface="Arial"/>
              <a:buChar char="•"/>
            </a:pPr>
            <a:r>
              <a:rPr lang="en-US" dirty="0"/>
              <a:t>P</a:t>
            </a:r>
            <a:r>
              <a:rPr lang="en-US" dirty="0" smtClean="0"/>
              <a:t>rovided </a:t>
            </a:r>
            <a:r>
              <a:rPr lang="en-US" dirty="0"/>
              <a:t>an increase in profitability by </a:t>
            </a:r>
            <a:r>
              <a:rPr lang="en-US" dirty="0" smtClean="0"/>
              <a:t>~104 </a:t>
            </a:r>
            <a:r>
              <a:rPr lang="en-US" dirty="0"/>
              <a:t>% over baseline </a:t>
            </a:r>
            <a:r>
              <a:rPr lang="en-US" dirty="0" smtClean="0"/>
              <a:t>model</a:t>
            </a:r>
          </a:p>
          <a:p>
            <a:r>
              <a:rPr lang="en-US" dirty="0" smtClean="0"/>
              <a:t> </a:t>
            </a:r>
          </a:p>
          <a:p>
            <a:pPr marL="285750" indent="-285750">
              <a:buFont typeface="Arial"/>
              <a:buChar char="•"/>
            </a:pPr>
            <a:r>
              <a:rPr lang="en-US" dirty="0" smtClean="0"/>
              <a:t>Maximum Campaign profitability of $</a:t>
            </a:r>
            <a:r>
              <a:rPr lang="en-US" dirty="0" smtClean="0"/>
              <a:t>11,164 </a:t>
            </a:r>
            <a:r>
              <a:rPr lang="en-US" dirty="0" smtClean="0"/>
              <a:t>with this RFC</a:t>
            </a:r>
            <a:endParaRPr lang="en-US" dirty="0"/>
          </a:p>
        </p:txBody>
      </p:sp>
    </p:spTree>
    <p:extLst>
      <p:ext uri="{BB962C8B-B14F-4D97-AF65-F5344CB8AC3E}">
        <p14:creationId xmlns:p14="http://schemas.microsoft.com/office/powerpoint/2010/main" val="9946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196" y="2109369"/>
            <a:ext cx="5791200" cy="1371600"/>
          </a:xfrm>
        </p:spPr>
        <p:txBody>
          <a:bodyPr/>
          <a:lstStyle/>
          <a:p>
            <a:pPr algn="ctr"/>
            <a:r>
              <a:rPr lang="en-US" dirty="0" smtClean="0"/>
              <a:t>Its not over</a:t>
            </a:r>
            <a:r>
              <a:rPr lang="mr-IN" dirty="0" smtClean="0"/>
              <a:t>…</a:t>
            </a:r>
            <a:r>
              <a:rPr lang="en-US" dirty="0" smtClean="0"/>
              <a:t>.</a:t>
            </a:r>
            <a:endParaRPr lang="en-US" dirty="0"/>
          </a:p>
        </p:txBody>
      </p:sp>
    </p:spTree>
    <p:extLst>
      <p:ext uri="{BB962C8B-B14F-4D97-AF65-F5344CB8AC3E}">
        <p14:creationId xmlns:p14="http://schemas.microsoft.com/office/powerpoint/2010/main" val="31807157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27613"/>
            <a:ext cx="8147393" cy="733882"/>
          </a:xfrm>
        </p:spPr>
        <p:txBody>
          <a:bodyPr/>
          <a:lstStyle/>
          <a:p>
            <a:pPr algn="ctr"/>
            <a:r>
              <a:rPr lang="en-US" dirty="0" smtClean="0"/>
              <a:t>Future study</a:t>
            </a:r>
            <a:endParaRPr lang="en-US" dirty="0"/>
          </a:p>
        </p:txBody>
      </p:sp>
      <p:sp>
        <p:nvSpPr>
          <p:cNvPr id="3" name="Content Placeholder 2"/>
          <p:cNvSpPr>
            <a:spLocks noGrp="1"/>
          </p:cNvSpPr>
          <p:nvPr>
            <p:ph idx="1"/>
          </p:nvPr>
        </p:nvSpPr>
        <p:spPr>
          <a:xfrm>
            <a:off x="457200" y="1308753"/>
            <a:ext cx="8147392" cy="5235015"/>
          </a:xfrm>
        </p:spPr>
        <p:txBody>
          <a:bodyPr>
            <a:normAutofit/>
          </a:bodyPr>
          <a:lstStyle/>
          <a:p>
            <a:pPr marL="342900" indent="-342900">
              <a:buFont typeface="Arial"/>
              <a:buChar char="•"/>
            </a:pPr>
            <a:r>
              <a:rPr lang="en-US" sz="1800" b="0" dirty="0"/>
              <a:t>From the analysis done during this study, few variables had potential to help with </a:t>
            </a:r>
            <a:r>
              <a:rPr lang="en-US" sz="1800" b="0" dirty="0" smtClean="0"/>
              <a:t>other problematic areas faced </a:t>
            </a:r>
            <a:r>
              <a:rPr lang="en-US" sz="1800" b="0" dirty="0" smtClean="0"/>
              <a:t>by managers; Resource </a:t>
            </a:r>
            <a:r>
              <a:rPr lang="en-US" sz="1800" b="0" dirty="0" smtClean="0"/>
              <a:t>allocation &amp; </a:t>
            </a:r>
            <a:r>
              <a:rPr lang="en-US" sz="1800" b="0" dirty="0" smtClean="0"/>
              <a:t>planning</a:t>
            </a:r>
          </a:p>
          <a:p>
            <a:pPr marL="342900" indent="-342900">
              <a:buFont typeface="Arial"/>
              <a:buChar char="•"/>
            </a:pPr>
            <a:endParaRPr lang="en-US" sz="1800" b="0" dirty="0" smtClean="0"/>
          </a:p>
          <a:p>
            <a:pPr marL="342900" indent="-342900">
              <a:buFont typeface="Arial"/>
              <a:buChar char="•"/>
            </a:pPr>
            <a:r>
              <a:rPr lang="en-US" sz="1800" b="0" dirty="0"/>
              <a:t>Age </a:t>
            </a:r>
            <a:r>
              <a:rPr lang="mr-IN" sz="1800" b="0" dirty="0"/>
              <a:t>–</a:t>
            </a:r>
            <a:r>
              <a:rPr lang="en-US" sz="1800" b="0" dirty="0"/>
              <a:t> inconsistency could be analyzed in detail by conducting personal interviews with individuals</a:t>
            </a:r>
          </a:p>
          <a:p>
            <a:pPr marL="342900" indent="-342900">
              <a:buFont typeface="Arial"/>
              <a:buChar char="•"/>
            </a:pPr>
            <a:endParaRPr lang="en-US" sz="1800" b="0" dirty="0"/>
          </a:p>
          <a:p>
            <a:pPr marL="342900" indent="-342900">
              <a:buFont typeface="Arial"/>
              <a:buChar char="•"/>
            </a:pPr>
            <a:r>
              <a:rPr lang="en-US" sz="1800" b="0" dirty="0"/>
              <a:t>Additional data can be gathered to arrive at actual profitability instead of assumptions made in this study to improve accuracy of the model</a:t>
            </a:r>
          </a:p>
          <a:p>
            <a:pPr marL="342900" indent="-342900">
              <a:buFont typeface="Arial"/>
              <a:buChar char="•"/>
            </a:pPr>
            <a:endParaRPr lang="en-US" sz="1800" b="0" dirty="0"/>
          </a:p>
          <a:p>
            <a:pPr marL="342900" indent="-342900">
              <a:buFont typeface="Arial"/>
              <a:buChar char="•"/>
            </a:pPr>
            <a:r>
              <a:rPr lang="en-US" sz="1800" b="0" dirty="0"/>
              <a:t>This model can be generalized and applied to other investment campaigns as well by tuning parameters accordingly </a:t>
            </a:r>
            <a:endParaRPr lang="en-US" sz="1800" b="0" dirty="0"/>
          </a:p>
        </p:txBody>
      </p:sp>
    </p:spTree>
    <p:extLst>
      <p:ext uri="{BB962C8B-B14F-4D97-AF65-F5344CB8AC3E}">
        <p14:creationId xmlns:p14="http://schemas.microsoft.com/office/powerpoint/2010/main" val="364491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83183"/>
            <a:ext cx="8173311" cy="1371600"/>
          </a:xfrm>
        </p:spPr>
        <p:txBody>
          <a:bodyPr/>
          <a:lstStyle/>
          <a:p>
            <a:pPr algn="ctr"/>
            <a:r>
              <a:rPr lang="en-US" cap="none" dirty="0" smtClean="0"/>
              <a:t>THANK YOU </a:t>
            </a:r>
            <a:r>
              <a:rPr lang="en-US" cap="none" dirty="0"/>
              <a:t/>
            </a:r>
            <a:br>
              <a:rPr lang="en-US" cap="none" dirty="0"/>
            </a:br>
            <a:r>
              <a:rPr lang="en-US" cap="none" dirty="0" smtClean="0"/>
              <a:t>Any questions?</a:t>
            </a:r>
            <a:endParaRPr lang="en-US" cap="none" dirty="0"/>
          </a:p>
        </p:txBody>
      </p:sp>
    </p:spTree>
    <p:extLst>
      <p:ext uri="{BB962C8B-B14F-4D97-AF65-F5344CB8AC3E}">
        <p14:creationId xmlns:p14="http://schemas.microsoft.com/office/powerpoint/2010/main" val="9055756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327"/>
            <a:ext cx="5791200" cy="850504"/>
          </a:xfrm>
        </p:spPr>
        <p:txBody>
          <a:bodyPr/>
          <a:lstStyle/>
          <a:p>
            <a:r>
              <a:rPr lang="en-US" dirty="0" smtClean="0"/>
              <a:t>DATA at a glance</a:t>
            </a:r>
            <a:endParaRPr lang="en-US" dirty="0"/>
          </a:p>
        </p:txBody>
      </p:sp>
      <p:sp>
        <p:nvSpPr>
          <p:cNvPr id="3" name="Content Placeholder 2"/>
          <p:cNvSpPr>
            <a:spLocks noGrp="1"/>
          </p:cNvSpPr>
          <p:nvPr>
            <p:ph idx="1"/>
          </p:nvPr>
        </p:nvSpPr>
        <p:spPr>
          <a:xfrm>
            <a:off x="457200" y="1373544"/>
            <a:ext cx="7620000" cy="4752619"/>
          </a:xfrm>
        </p:spPr>
        <p:txBody>
          <a:bodyPr>
            <a:normAutofit/>
          </a:bodyPr>
          <a:lstStyle/>
          <a:p>
            <a:pPr marL="342900" indent="-342900">
              <a:buFont typeface="Arial"/>
              <a:buChar char="•"/>
            </a:pPr>
            <a:r>
              <a:rPr lang="en-US" dirty="0" smtClean="0"/>
              <a:t>Data Source</a:t>
            </a:r>
          </a:p>
          <a:p>
            <a:pPr lvl="1">
              <a:buFont typeface="Arial"/>
              <a:buChar char="•"/>
            </a:pPr>
            <a:r>
              <a:rPr lang="en-US" sz="1800" dirty="0" smtClean="0"/>
              <a:t>Publicly available on UCI website</a:t>
            </a:r>
          </a:p>
          <a:p>
            <a:pPr lvl="1">
              <a:buFont typeface="Arial"/>
              <a:buChar char="•"/>
            </a:pPr>
            <a:r>
              <a:rPr lang="en-US" sz="1800" dirty="0" smtClean="0"/>
              <a:t>CSV format</a:t>
            </a:r>
          </a:p>
          <a:p>
            <a:pPr lvl="1">
              <a:buFont typeface="Arial"/>
              <a:buChar char="•"/>
            </a:pPr>
            <a:r>
              <a:rPr lang="en-US" sz="1800" dirty="0" smtClean="0"/>
              <a:t>Data from external sources has been used during cost-benefit analysis</a:t>
            </a:r>
          </a:p>
          <a:p>
            <a:pPr marL="274320" lvl="1" indent="0">
              <a:buNone/>
            </a:pPr>
            <a:endParaRPr lang="en-US" sz="1800" dirty="0"/>
          </a:p>
          <a:p>
            <a:pPr marL="342900" lvl="1" indent="-342900">
              <a:spcBef>
                <a:spcPts val="800"/>
              </a:spcBef>
            </a:pPr>
            <a:r>
              <a:rPr lang="en-US" b="1" dirty="0"/>
              <a:t>Data</a:t>
            </a:r>
            <a:r>
              <a:rPr lang="en-US" b="1" dirty="0" smtClean="0"/>
              <a:t> </a:t>
            </a:r>
            <a:endParaRPr lang="en-US" b="1" dirty="0"/>
          </a:p>
          <a:p>
            <a:pPr lvl="1">
              <a:buFont typeface="Arial"/>
              <a:buChar char="•"/>
            </a:pPr>
            <a:r>
              <a:rPr lang="en-US" sz="1800" dirty="0"/>
              <a:t>Data collected is from May 2008 to Nov 2010</a:t>
            </a:r>
          </a:p>
          <a:p>
            <a:pPr lvl="1">
              <a:buFont typeface="Arial"/>
              <a:buChar char="•"/>
            </a:pPr>
            <a:r>
              <a:rPr lang="en-US" sz="1800" dirty="0"/>
              <a:t>21 attributes and 41188 observations</a:t>
            </a:r>
          </a:p>
          <a:p>
            <a:pPr lvl="1">
              <a:buFont typeface="Arial"/>
              <a:buChar char="•"/>
            </a:pPr>
            <a:r>
              <a:rPr lang="en-US" sz="1800" dirty="0"/>
              <a:t>20 independent variables </a:t>
            </a:r>
            <a:r>
              <a:rPr lang="mr-IN" sz="1800" dirty="0"/>
              <a:t>–</a:t>
            </a:r>
            <a:r>
              <a:rPr lang="en-US" sz="1800" dirty="0"/>
              <a:t> client data, call data, socio-economic factors and campaign data</a:t>
            </a:r>
          </a:p>
          <a:p>
            <a:pPr marL="800100" lvl="3" indent="-342900">
              <a:spcBef>
                <a:spcPts val="800"/>
              </a:spcBef>
              <a:buFont typeface="Arial"/>
              <a:buChar char="•"/>
            </a:pPr>
            <a:endParaRPr lang="en-US" b="1" dirty="0" smtClean="0"/>
          </a:p>
          <a:p>
            <a:pPr marL="571500" lvl="2" indent="-342900">
              <a:spcBef>
                <a:spcPts val="800"/>
              </a:spcBef>
              <a:buFont typeface="Arial"/>
              <a:buChar char="•"/>
            </a:pPr>
            <a:endParaRPr lang="en-US" b="1" dirty="0"/>
          </a:p>
          <a:p>
            <a:pPr lvl="3">
              <a:buFont typeface="Arial"/>
              <a:buChar char="•"/>
            </a:pPr>
            <a:endParaRPr lang="en-US" dirty="0"/>
          </a:p>
          <a:p>
            <a:pPr lvl="3">
              <a:buFont typeface="Arial"/>
              <a:buChar char="•"/>
            </a:pPr>
            <a:endParaRPr lang="en-US" dirty="0"/>
          </a:p>
        </p:txBody>
      </p:sp>
    </p:spTree>
    <p:extLst>
      <p:ext uri="{BB962C8B-B14F-4D97-AF65-F5344CB8AC3E}">
        <p14:creationId xmlns:p14="http://schemas.microsoft.com/office/powerpoint/2010/main" val="1947927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a:bodyPr>
          <a:lstStyle/>
          <a:p>
            <a:pPr marL="285750" indent="-285750">
              <a:buFont typeface="Arial"/>
              <a:buChar char="•"/>
            </a:pPr>
            <a:r>
              <a:rPr lang="en-US" b="0" dirty="0" smtClean="0"/>
              <a:t>Prediction about customers that are most likely to accept term deposit offer </a:t>
            </a:r>
          </a:p>
          <a:p>
            <a:pPr marL="285750" indent="-285750">
              <a:buFont typeface="Arial"/>
              <a:buChar char="•"/>
            </a:pPr>
            <a:endParaRPr lang="en-US" b="0" dirty="0" smtClean="0"/>
          </a:p>
          <a:p>
            <a:pPr marL="285750" indent="-285750">
              <a:buFont typeface="Arial"/>
              <a:buChar char="•"/>
            </a:pPr>
            <a:r>
              <a:rPr lang="en-US" b="0" dirty="0" smtClean="0"/>
              <a:t>Metric </a:t>
            </a:r>
            <a:r>
              <a:rPr lang="mr-IN" b="0" dirty="0" smtClean="0"/>
              <a:t>–</a:t>
            </a:r>
            <a:r>
              <a:rPr lang="en-US" b="0" dirty="0" smtClean="0"/>
              <a:t> Campaign profitability</a:t>
            </a:r>
          </a:p>
          <a:p>
            <a:pPr marL="285750" indent="-285750">
              <a:buFont typeface="Arial"/>
              <a:buChar char="•"/>
            </a:pPr>
            <a:endParaRPr lang="en-US" b="0" dirty="0" smtClean="0"/>
          </a:p>
          <a:p>
            <a:pPr marL="285750" indent="-285750">
              <a:buFont typeface="Arial"/>
              <a:buChar char="•"/>
            </a:pPr>
            <a:r>
              <a:rPr lang="en-US" b="0" dirty="0" smtClean="0"/>
              <a:t>End goal is to Maximize campaign profitability</a:t>
            </a:r>
          </a:p>
          <a:p>
            <a:pPr marL="285750" indent="-285750">
              <a:buFont typeface="Arial"/>
              <a:buChar char="•"/>
            </a:pPr>
            <a:endParaRPr lang="en-US" b="0" dirty="0" smtClean="0"/>
          </a:p>
          <a:p>
            <a:pPr marL="285750" indent="-285750">
              <a:buFont typeface="Arial"/>
              <a:buChar char="•"/>
            </a:pPr>
            <a:r>
              <a:rPr lang="en-US" b="0" dirty="0" smtClean="0"/>
              <a:t>Evaluate multiple machine learning algorithms and shortlist the one providing highest Profitability</a:t>
            </a:r>
          </a:p>
          <a:p>
            <a:pPr marL="285750" indent="-285750">
              <a:buFont typeface="Arial"/>
              <a:buChar char="•"/>
            </a:pPr>
            <a:endParaRPr lang="en-US" b="0" dirty="0" smtClean="0"/>
          </a:p>
          <a:p>
            <a:pPr marL="285750" indent="-285750">
              <a:buFont typeface="Arial"/>
              <a:buChar char="•"/>
            </a:pPr>
            <a:endParaRPr lang="en-US" b="0" dirty="0" smtClean="0"/>
          </a:p>
          <a:p>
            <a:pPr>
              <a:buFont typeface="Arial"/>
              <a:buChar char="•"/>
            </a:pPr>
            <a:endParaRPr lang="en-US" b="0" dirty="0"/>
          </a:p>
        </p:txBody>
      </p:sp>
    </p:spTree>
    <p:extLst>
      <p:ext uri="{BB962C8B-B14F-4D97-AF65-F5344CB8AC3E}">
        <p14:creationId xmlns:p14="http://schemas.microsoft.com/office/powerpoint/2010/main" val="3026040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Missing value treatment</a:t>
            </a:r>
          </a:p>
          <a:p>
            <a:pPr marL="800100" lvl="1" indent="-342900">
              <a:buFont typeface="Arial"/>
              <a:buChar char="•"/>
            </a:pPr>
            <a:r>
              <a:rPr lang="en-US" dirty="0" smtClean="0"/>
              <a:t>6 </a:t>
            </a:r>
            <a:r>
              <a:rPr lang="en-US" dirty="0"/>
              <a:t>variables with missing </a:t>
            </a:r>
            <a:r>
              <a:rPr lang="en-US" dirty="0" smtClean="0"/>
              <a:t>values</a:t>
            </a:r>
          </a:p>
          <a:p>
            <a:pPr marL="800100" lvl="1" indent="-342900">
              <a:buFont typeface="Arial"/>
              <a:buChar char="•"/>
            </a:pPr>
            <a:r>
              <a:rPr lang="en-US" dirty="0" smtClean="0"/>
              <a:t>‘Unknown’ data converted to </a:t>
            </a:r>
            <a:r>
              <a:rPr lang="en-US" dirty="0" err="1" smtClean="0"/>
              <a:t>numpy</a:t>
            </a:r>
            <a:r>
              <a:rPr lang="en-US" dirty="0" smtClean="0"/>
              <a:t> </a:t>
            </a:r>
            <a:r>
              <a:rPr lang="en-US" dirty="0" err="1" smtClean="0"/>
              <a:t>NaN</a:t>
            </a:r>
            <a:r>
              <a:rPr lang="en-US" dirty="0" smtClean="0"/>
              <a:t> </a:t>
            </a:r>
          </a:p>
          <a:p>
            <a:pPr marL="800100" lvl="1" indent="-342900">
              <a:buFont typeface="Arial"/>
              <a:buChar char="•"/>
            </a:pPr>
            <a:r>
              <a:rPr lang="en-US" dirty="0" smtClean="0"/>
              <a:t>Based on analysis done during EDA phase, </a:t>
            </a:r>
          </a:p>
          <a:p>
            <a:pPr marL="1485900" lvl="2" indent="-342900">
              <a:buFont typeface="Arial"/>
              <a:buChar char="•"/>
            </a:pPr>
            <a:r>
              <a:rPr lang="en-US" dirty="0" smtClean="0"/>
              <a:t>Default, loan, housing variables have been dropped</a:t>
            </a:r>
            <a:endParaRPr lang="en-US" dirty="0"/>
          </a:p>
          <a:p>
            <a:pPr lvl="3">
              <a:buFont typeface="Arial"/>
              <a:buChar char="•"/>
            </a:pPr>
            <a:endParaRPr lang="en-US" dirty="0" smtClean="0"/>
          </a:p>
          <a:p>
            <a:pPr lvl="3">
              <a:buFont typeface="Arial"/>
              <a:buChar char="•"/>
            </a:pPr>
            <a:endParaRPr lang="en-US" dirty="0"/>
          </a:p>
          <a:p>
            <a:pPr lvl="3">
              <a:buFont typeface="Arial"/>
              <a:buChar char="•"/>
            </a:pPr>
            <a:endParaRPr lang="en-US" dirty="0" smtClean="0"/>
          </a:p>
          <a:p>
            <a:pPr lvl="3">
              <a:buFont typeface="Arial"/>
              <a:buChar char="•"/>
            </a:pPr>
            <a:endParaRPr lang="en-US" dirty="0"/>
          </a:p>
          <a:p>
            <a:pPr lvl="3">
              <a:buFont typeface="Arial"/>
              <a:buChar char="•"/>
            </a:pPr>
            <a:endParaRPr lang="en-US" dirty="0" smtClean="0"/>
          </a:p>
          <a:p>
            <a:pPr lvl="3">
              <a:buFont typeface="Arial"/>
              <a:buChar char="•"/>
            </a:pPr>
            <a:endParaRPr lang="en-US" dirty="0"/>
          </a:p>
          <a:p>
            <a:pPr lvl="3">
              <a:buFont typeface="Arial"/>
              <a:buChar char="•"/>
            </a:pPr>
            <a:endParaRPr lang="en-US" dirty="0" smtClean="0"/>
          </a:p>
          <a:p>
            <a:pPr lvl="3">
              <a:buFont typeface="Arial"/>
              <a:buChar char="•"/>
            </a:pPr>
            <a:endParaRPr lang="en-US" dirty="0"/>
          </a:p>
          <a:p>
            <a:pPr lvl="3">
              <a:buFont typeface="Arial"/>
              <a:buChar char="•"/>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906439100"/>
              </p:ext>
            </p:extLst>
          </p:nvPr>
        </p:nvGraphicFramePr>
        <p:xfrm>
          <a:off x="732892" y="4081754"/>
          <a:ext cx="7923536" cy="2613110"/>
        </p:xfrm>
        <a:graphic>
          <a:graphicData uri="http://schemas.openxmlformats.org/drawingml/2006/table">
            <a:tbl>
              <a:tblPr>
                <a:tableStyleId>{8A107856-5554-42FB-B03E-39F5DBC370BA}</a:tableStyleId>
              </a:tblPr>
              <a:tblGrid>
                <a:gridCol w="4276721"/>
                <a:gridCol w="3646815"/>
              </a:tblGrid>
              <a:tr h="379495">
                <a:tc>
                  <a:txBody>
                    <a:bodyPr/>
                    <a:lstStyle/>
                    <a:p>
                      <a:pPr algn="ctr" fontAlgn="ctr"/>
                      <a:r>
                        <a:rPr lang="en-US" sz="1800" b="1" u="none" strike="noStrike" dirty="0">
                          <a:effectLst/>
                        </a:rPr>
                        <a:t>VARIABLE</a:t>
                      </a:r>
                      <a:endParaRPr lang="en-US" sz="1800" b="1" i="0" u="none" strike="noStrike" dirty="0">
                        <a:solidFill>
                          <a:srgbClr val="000000"/>
                        </a:solidFill>
                        <a:effectLst/>
                        <a:latin typeface="Cambria"/>
                      </a:endParaRPr>
                    </a:p>
                  </a:txBody>
                  <a:tcPr marL="12700" marR="12700" marT="12700" marB="0" anchor="ctr"/>
                </a:tc>
                <a:tc>
                  <a:txBody>
                    <a:bodyPr/>
                    <a:lstStyle/>
                    <a:p>
                      <a:pPr algn="ctr" fontAlgn="ctr"/>
                      <a:r>
                        <a:rPr lang="en-US" sz="1800" b="1" u="none" strike="noStrike" dirty="0">
                          <a:effectLst/>
                        </a:rPr>
                        <a:t>% MISSING VALUES</a:t>
                      </a:r>
                      <a:endParaRPr lang="en-US" sz="1800" b="1" i="0" u="none" strike="noStrike" dirty="0">
                        <a:solidFill>
                          <a:srgbClr val="000000"/>
                        </a:solidFill>
                        <a:effectLst/>
                        <a:latin typeface="Cambria"/>
                      </a:endParaRPr>
                    </a:p>
                  </a:txBody>
                  <a:tcPr marL="12700" marR="12700" marT="12700" marB="0" anchor="ctr"/>
                </a:tc>
              </a:tr>
              <a:tr h="263997">
                <a:tc>
                  <a:txBody>
                    <a:bodyPr/>
                    <a:lstStyle/>
                    <a:p>
                      <a:pPr algn="ctr" fontAlgn="ctr"/>
                      <a:r>
                        <a:rPr lang="en-US" sz="1800" u="none" strike="noStrike">
                          <a:effectLst/>
                        </a:rPr>
                        <a:t>job</a:t>
                      </a:r>
                      <a:endParaRPr lang="en-US" sz="1800" b="0" i="0" u="none" strike="noStrike">
                        <a:solidFill>
                          <a:srgbClr val="000000"/>
                        </a:solidFill>
                        <a:effectLst/>
                        <a:latin typeface="Cambria"/>
                      </a:endParaRPr>
                    </a:p>
                  </a:txBody>
                  <a:tcPr marL="12700" marR="12700" marT="12700" marB="0" anchor="ctr"/>
                </a:tc>
                <a:tc>
                  <a:txBody>
                    <a:bodyPr/>
                    <a:lstStyle/>
                    <a:p>
                      <a:pPr algn="ctr" fontAlgn="ctr"/>
                      <a:r>
                        <a:rPr lang="en-US" sz="1800" u="none" strike="noStrike" dirty="0">
                          <a:effectLst/>
                        </a:rPr>
                        <a:t>0.8</a:t>
                      </a:r>
                      <a:endParaRPr lang="en-US" sz="1800" b="0" i="0" u="none" strike="noStrike" dirty="0">
                        <a:solidFill>
                          <a:srgbClr val="000000"/>
                        </a:solidFill>
                        <a:effectLst/>
                        <a:latin typeface="Cambria"/>
                      </a:endParaRPr>
                    </a:p>
                  </a:txBody>
                  <a:tcPr marL="12700" marR="12700" marT="12700" marB="0" anchor="ctr"/>
                </a:tc>
              </a:tr>
              <a:tr h="263997">
                <a:tc>
                  <a:txBody>
                    <a:bodyPr/>
                    <a:lstStyle/>
                    <a:p>
                      <a:pPr algn="ctr" fontAlgn="ctr"/>
                      <a:r>
                        <a:rPr lang="en-US" sz="1800" u="none" strike="noStrike" dirty="0">
                          <a:effectLst/>
                        </a:rPr>
                        <a:t>marital</a:t>
                      </a:r>
                      <a:endParaRPr lang="en-US" sz="1800" b="0" i="0" u="none" strike="noStrike" dirty="0">
                        <a:solidFill>
                          <a:srgbClr val="000000"/>
                        </a:solidFill>
                        <a:effectLst/>
                        <a:latin typeface="Cambria"/>
                      </a:endParaRPr>
                    </a:p>
                  </a:txBody>
                  <a:tcPr marL="12700" marR="12700" marT="12700" marB="0" anchor="ctr"/>
                </a:tc>
                <a:tc>
                  <a:txBody>
                    <a:bodyPr/>
                    <a:lstStyle/>
                    <a:p>
                      <a:pPr algn="ctr" fontAlgn="ctr"/>
                      <a:r>
                        <a:rPr lang="en-US" sz="1800" u="none" strike="noStrike">
                          <a:effectLst/>
                        </a:rPr>
                        <a:t>0.2</a:t>
                      </a:r>
                      <a:endParaRPr lang="en-US" sz="1800" b="0" i="0" u="none" strike="noStrike">
                        <a:solidFill>
                          <a:srgbClr val="000000"/>
                        </a:solidFill>
                        <a:effectLst/>
                        <a:latin typeface="Cambria"/>
                      </a:endParaRPr>
                    </a:p>
                  </a:txBody>
                  <a:tcPr marL="12700" marR="12700" marT="12700" marB="0" anchor="ctr"/>
                </a:tc>
              </a:tr>
              <a:tr h="263997">
                <a:tc>
                  <a:txBody>
                    <a:bodyPr/>
                    <a:lstStyle/>
                    <a:p>
                      <a:pPr algn="ctr" fontAlgn="ctr"/>
                      <a:r>
                        <a:rPr lang="en-US" sz="1800" u="none" strike="noStrike" dirty="0">
                          <a:effectLst/>
                        </a:rPr>
                        <a:t>education</a:t>
                      </a:r>
                      <a:endParaRPr lang="en-US" sz="1800" b="0" i="0" u="none" strike="noStrike" dirty="0">
                        <a:solidFill>
                          <a:srgbClr val="000000"/>
                        </a:solidFill>
                        <a:effectLst/>
                        <a:latin typeface="Cambria"/>
                      </a:endParaRPr>
                    </a:p>
                  </a:txBody>
                  <a:tcPr marL="12700" marR="12700" marT="12700" marB="0" anchor="ctr"/>
                </a:tc>
                <a:tc>
                  <a:txBody>
                    <a:bodyPr/>
                    <a:lstStyle/>
                    <a:p>
                      <a:pPr algn="ctr" fontAlgn="ctr"/>
                      <a:r>
                        <a:rPr lang="en-US" sz="1800" u="none" strike="noStrike" dirty="0">
                          <a:effectLst/>
                        </a:rPr>
                        <a:t>4.2</a:t>
                      </a:r>
                      <a:endParaRPr lang="en-US" sz="1800" b="0" i="0" u="none" strike="noStrike" dirty="0">
                        <a:solidFill>
                          <a:srgbClr val="000000"/>
                        </a:solidFill>
                        <a:effectLst/>
                        <a:latin typeface="Cambria"/>
                      </a:endParaRPr>
                    </a:p>
                  </a:txBody>
                  <a:tcPr marL="12700" marR="12700" marT="12700" marB="0" anchor="ctr"/>
                </a:tc>
              </a:tr>
              <a:tr h="263997">
                <a:tc>
                  <a:txBody>
                    <a:bodyPr/>
                    <a:lstStyle/>
                    <a:p>
                      <a:pPr algn="ctr" fontAlgn="ctr"/>
                      <a:r>
                        <a:rPr lang="en-US" sz="1800" u="none" strike="noStrike">
                          <a:effectLst/>
                        </a:rPr>
                        <a:t>default</a:t>
                      </a:r>
                      <a:endParaRPr lang="en-US" sz="1800" b="0" i="0" u="none" strike="noStrike">
                        <a:solidFill>
                          <a:srgbClr val="000000"/>
                        </a:solidFill>
                        <a:effectLst/>
                        <a:latin typeface="Cambria"/>
                      </a:endParaRPr>
                    </a:p>
                  </a:txBody>
                  <a:tcPr marL="12700" marR="12700" marT="12700" marB="0" anchor="ctr"/>
                </a:tc>
                <a:tc>
                  <a:txBody>
                    <a:bodyPr/>
                    <a:lstStyle/>
                    <a:p>
                      <a:pPr algn="ctr" fontAlgn="ctr"/>
                      <a:r>
                        <a:rPr lang="en-US" sz="1800" u="none" strike="noStrike">
                          <a:effectLst/>
                        </a:rPr>
                        <a:t>20.9</a:t>
                      </a:r>
                      <a:endParaRPr lang="en-US" sz="1800" b="0" i="0" u="none" strike="noStrike">
                        <a:solidFill>
                          <a:srgbClr val="000000"/>
                        </a:solidFill>
                        <a:effectLst/>
                        <a:latin typeface="Cambria"/>
                      </a:endParaRPr>
                    </a:p>
                  </a:txBody>
                  <a:tcPr marL="12700" marR="12700" marT="12700" marB="0" anchor="ctr"/>
                </a:tc>
              </a:tr>
              <a:tr h="263997">
                <a:tc>
                  <a:txBody>
                    <a:bodyPr/>
                    <a:lstStyle/>
                    <a:p>
                      <a:pPr algn="ctr" fontAlgn="ctr"/>
                      <a:r>
                        <a:rPr lang="en-US" sz="1800" u="none" strike="noStrike">
                          <a:effectLst/>
                        </a:rPr>
                        <a:t>housing</a:t>
                      </a:r>
                      <a:endParaRPr lang="en-US" sz="1800" b="0" i="0" u="none" strike="noStrike">
                        <a:solidFill>
                          <a:srgbClr val="000000"/>
                        </a:solidFill>
                        <a:effectLst/>
                        <a:latin typeface="Cambria"/>
                      </a:endParaRPr>
                    </a:p>
                  </a:txBody>
                  <a:tcPr marL="12700" marR="12700" marT="12700" marB="0" anchor="ctr"/>
                </a:tc>
                <a:tc>
                  <a:txBody>
                    <a:bodyPr/>
                    <a:lstStyle/>
                    <a:p>
                      <a:pPr algn="ctr" fontAlgn="ctr"/>
                      <a:r>
                        <a:rPr lang="en-US" sz="1800" u="none" strike="noStrike">
                          <a:effectLst/>
                        </a:rPr>
                        <a:t>2.4</a:t>
                      </a:r>
                      <a:endParaRPr lang="en-US" sz="1800" b="0" i="0" u="none" strike="noStrike">
                        <a:solidFill>
                          <a:srgbClr val="000000"/>
                        </a:solidFill>
                        <a:effectLst/>
                        <a:latin typeface="Cambria"/>
                      </a:endParaRPr>
                    </a:p>
                  </a:txBody>
                  <a:tcPr marL="12700" marR="12700" marT="12700" marB="0" anchor="ctr"/>
                </a:tc>
              </a:tr>
              <a:tr h="263997">
                <a:tc>
                  <a:txBody>
                    <a:bodyPr/>
                    <a:lstStyle/>
                    <a:p>
                      <a:pPr algn="ctr" fontAlgn="ctr"/>
                      <a:r>
                        <a:rPr lang="en-US" sz="1800" u="none" strike="noStrike" dirty="0">
                          <a:effectLst/>
                        </a:rPr>
                        <a:t>loan</a:t>
                      </a:r>
                      <a:endParaRPr lang="en-US" sz="1800" b="0" i="0" u="none" strike="noStrike" dirty="0">
                        <a:solidFill>
                          <a:srgbClr val="000000"/>
                        </a:solidFill>
                        <a:effectLst/>
                        <a:latin typeface="Cambria"/>
                      </a:endParaRPr>
                    </a:p>
                  </a:txBody>
                  <a:tcPr marL="12700" marR="12700" marT="12700" marB="0" anchor="ctr"/>
                </a:tc>
                <a:tc>
                  <a:txBody>
                    <a:bodyPr/>
                    <a:lstStyle/>
                    <a:p>
                      <a:pPr algn="ctr" fontAlgn="ctr"/>
                      <a:r>
                        <a:rPr lang="en-US" sz="1800" u="none" strike="noStrike">
                          <a:effectLst/>
                        </a:rPr>
                        <a:t>2.4</a:t>
                      </a:r>
                      <a:endParaRPr lang="en-US" sz="1800" b="0" i="0" u="none" strike="noStrike">
                        <a:solidFill>
                          <a:srgbClr val="000000"/>
                        </a:solidFill>
                        <a:effectLst/>
                        <a:latin typeface="Cambria"/>
                      </a:endParaRPr>
                    </a:p>
                  </a:txBody>
                  <a:tcPr marL="12700" marR="12700" marT="12700" marB="0" anchor="ctr"/>
                </a:tc>
              </a:tr>
              <a:tr h="511495">
                <a:tc>
                  <a:txBody>
                    <a:bodyPr/>
                    <a:lstStyle/>
                    <a:p>
                      <a:pPr algn="ctr" fontAlgn="ctr"/>
                      <a:r>
                        <a:rPr lang="en-US" sz="1800" u="none" strike="noStrike" dirty="0">
                          <a:effectLst/>
                        </a:rPr>
                        <a:t>ALL OTHER VARIABLES</a:t>
                      </a:r>
                      <a:endParaRPr lang="en-US" sz="1800" b="0" i="0" u="none" strike="noStrike" dirty="0">
                        <a:solidFill>
                          <a:srgbClr val="000000"/>
                        </a:solidFill>
                        <a:effectLst/>
                        <a:latin typeface="Cambria"/>
                      </a:endParaRPr>
                    </a:p>
                  </a:txBody>
                  <a:tcPr marL="12700" marR="12700" marT="12700" marB="0" anchor="ctr"/>
                </a:tc>
                <a:tc>
                  <a:txBody>
                    <a:bodyPr/>
                    <a:lstStyle/>
                    <a:p>
                      <a:pPr algn="ctr" fontAlgn="ctr"/>
                      <a:r>
                        <a:rPr lang="en-US" sz="1800" u="none" strike="noStrike" dirty="0">
                          <a:effectLst/>
                        </a:rPr>
                        <a:t>0</a:t>
                      </a:r>
                      <a:endParaRPr lang="en-US" sz="1800" b="0" i="0" u="none" strike="noStrike" dirty="0">
                        <a:solidFill>
                          <a:srgbClr val="000000"/>
                        </a:solidFill>
                        <a:effectLst/>
                        <a:latin typeface="Cambria"/>
                      </a:endParaRPr>
                    </a:p>
                  </a:txBody>
                  <a:tcPr marL="12700" marR="12700" marT="12700" marB="0" anchor="ctr"/>
                </a:tc>
              </a:tr>
            </a:tbl>
          </a:graphicData>
        </a:graphic>
      </p:graphicFrame>
    </p:spTree>
    <p:extLst>
      <p:ext uri="{BB962C8B-B14F-4D97-AF65-F5344CB8AC3E}">
        <p14:creationId xmlns:p14="http://schemas.microsoft.com/office/powerpoint/2010/main" val="1538973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315857" cy="1371600"/>
          </a:xfrm>
        </p:spPr>
        <p:txBody>
          <a:bodyPr>
            <a:normAutofit/>
          </a:bodyPr>
          <a:lstStyle/>
          <a:p>
            <a:pPr algn="ctr"/>
            <a:r>
              <a:rPr lang="en-US" dirty="0" smtClean="0"/>
              <a:t>EXPLORATORY DATA ANALYSIS </a:t>
            </a:r>
            <a:br>
              <a:rPr lang="en-US" dirty="0" smtClean="0"/>
            </a:br>
            <a:endParaRPr lang="en-US" sz="1800" dirty="0"/>
          </a:p>
        </p:txBody>
      </p:sp>
      <p:sp>
        <p:nvSpPr>
          <p:cNvPr id="3" name="Content Placeholder 2"/>
          <p:cNvSpPr>
            <a:spLocks noGrp="1"/>
          </p:cNvSpPr>
          <p:nvPr>
            <p:ph idx="1"/>
          </p:nvPr>
        </p:nvSpPr>
        <p:spPr/>
        <p:txBody>
          <a:bodyPr>
            <a:normAutofit/>
          </a:bodyPr>
          <a:lstStyle/>
          <a:p>
            <a:pPr marL="342900" indent="-342900">
              <a:buFont typeface="Arial"/>
              <a:buChar char="•"/>
            </a:pPr>
            <a:r>
              <a:rPr lang="en-US" dirty="0"/>
              <a:t>Features </a:t>
            </a:r>
            <a:endParaRPr lang="en-US" dirty="0" smtClean="0"/>
          </a:p>
          <a:p>
            <a:pPr marL="800100" lvl="1" indent="-342900">
              <a:buFont typeface="Arial"/>
              <a:buChar char="•"/>
            </a:pPr>
            <a:r>
              <a:rPr lang="en-US" dirty="0" smtClean="0"/>
              <a:t>Non-linearity with age variable</a:t>
            </a:r>
          </a:p>
          <a:p>
            <a:pPr marL="800100" lvl="1" indent="-342900">
              <a:buFont typeface="Arial"/>
              <a:buChar char="•"/>
            </a:pPr>
            <a:r>
              <a:rPr lang="en-US" dirty="0" smtClean="0"/>
              <a:t>Chi-square</a:t>
            </a:r>
          </a:p>
          <a:p>
            <a:pPr>
              <a:buFont typeface="Arial"/>
              <a:buChar char="•"/>
            </a:pPr>
            <a:endParaRPr lang="en-US" dirty="0" smtClean="0"/>
          </a:p>
          <a:p>
            <a:pPr marL="342900" indent="-342900">
              <a:buFont typeface="Arial"/>
              <a:buChar char="•"/>
            </a:pPr>
            <a:r>
              <a:rPr lang="en-US" dirty="0"/>
              <a:t>Data Normalization</a:t>
            </a:r>
          </a:p>
          <a:p>
            <a:pPr>
              <a:buFont typeface="Arial"/>
              <a:buChar char="•"/>
            </a:pPr>
            <a:endParaRPr lang="en-US" dirty="0" smtClean="0"/>
          </a:p>
          <a:p>
            <a:pPr marL="342900" indent="-342900">
              <a:buFont typeface="Arial"/>
              <a:buChar char="•"/>
            </a:pPr>
            <a:r>
              <a:rPr lang="en-US" dirty="0"/>
              <a:t>Multi-collinearity among macroeconomic </a:t>
            </a:r>
            <a:r>
              <a:rPr lang="en-US" dirty="0" smtClean="0"/>
              <a:t>factors</a:t>
            </a:r>
          </a:p>
          <a:p>
            <a:pPr marL="800100" lvl="1" indent="-342900">
              <a:buFont typeface="Arial"/>
              <a:buChar char="•"/>
            </a:pPr>
            <a:r>
              <a:rPr lang="en-US" dirty="0" smtClean="0"/>
              <a:t>Principal Component Analysis</a:t>
            </a:r>
          </a:p>
          <a:p>
            <a:pPr marL="800100" lvl="1" indent="-342900">
              <a:buFont typeface="Arial"/>
              <a:buChar char="•"/>
            </a:pPr>
            <a:r>
              <a:rPr lang="en-US" dirty="0" smtClean="0"/>
              <a:t>Eigen values and scree plot</a:t>
            </a:r>
          </a:p>
          <a:p>
            <a:pPr lvl="3">
              <a:buFont typeface="Arial"/>
              <a:buChar char="•"/>
            </a:pPr>
            <a:endParaRPr lang="en-US" dirty="0" smtClean="0"/>
          </a:p>
        </p:txBody>
      </p:sp>
    </p:spTree>
    <p:extLst>
      <p:ext uri="{BB962C8B-B14F-4D97-AF65-F5344CB8AC3E}">
        <p14:creationId xmlns:p14="http://schemas.microsoft.com/office/powerpoint/2010/main" val="1881458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78157"/>
            <a:ext cx="8186269" cy="1031916"/>
          </a:xfrm>
        </p:spPr>
        <p:txBody>
          <a:bodyPr>
            <a:normAutofit/>
          </a:bodyPr>
          <a:lstStyle/>
          <a:p>
            <a:pPr marL="285750" indent="-285750" algn="ctr">
              <a:spcBef>
                <a:spcPct val="20000"/>
              </a:spcBef>
              <a:spcAft>
                <a:spcPts val="600"/>
              </a:spcAft>
            </a:pPr>
            <a:r>
              <a:rPr lang="en-US" dirty="0"/>
              <a:t>EXPLORATORY DATA ANALYSIS </a:t>
            </a:r>
            <a:br>
              <a:rPr lang="en-US" dirty="0"/>
            </a:br>
            <a:r>
              <a:rPr lang="en-US" sz="1800" b="1" dirty="0"/>
              <a:t>Dependent Variable (y) </a:t>
            </a:r>
          </a:p>
        </p:txBody>
      </p:sp>
      <p:pic>
        <p:nvPicPr>
          <p:cNvPr id="6" name="Picture 5"/>
          <p:cNvPicPr>
            <a:picLocks noChangeAspect="1"/>
          </p:cNvPicPr>
          <p:nvPr/>
        </p:nvPicPr>
        <p:blipFill>
          <a:blip r:embed="rId2"/>
          <a:stretch>
            <a:fillRect/>
          </a:stretch>
        </p:blipFill>
        <p:spPr>
          <a:xfrm>
            <a:off x="2192972" y="1339653"/>
            <a:ext cx="4660472" cy="3377045"/>
          </a:xfrm>
          <a:prstGeom prst="rect">
            <a:avLst/>
          </a:prstGeom>
        </p:spPr>
      </p:pic>
      <p:sp>
        <p:nvSpPr>
          <p:cNvPr id="8" name="TextBox 7"/>
          <p:cNvSpPr txBox="1"/>
          <p:nvPr/>
        </p:nvSpPr>
        <p:spPr>
          <a:xfrm>
            <a:off x="457199" y="4921536"/>
            <a:ext cx="5352747" cy="1188018"/>
          </a:xfrm>
          <a:prstGeom prst="rect">
            <a:avLst/>
          </a:prstGeom>
          <a:noFill/>
        </p:spPr>
        <p:txBody>
          <a:bodyPr wrap="none" rtlCol="0">
            <a:spAutoFit/>
          </a:bodyPr>
          <a:lstStyle/>
          <a:p>
            <a:pPr marL="742950" lvl="1" indent="-285750">
              <a:spcBef>
                <a:spcPct val="20000"/>
              </a:spcBef>
              <a:spcAft>
                <a:spcPts val="600"/>
              </a:spcAft>
              <a:buClr>
                <a:schemeClr val="tx2"/>
              </a:buClr>
              <a:buFont typeface="Arial"/>
              <a:buChar char="•"/>
            </a:pPr>
            <a:r>
              <a:rPr lang="en-US" dirty="0" smtClean="0"/>
              <a:t>11.2</a:t>
            </a:r>
            <a:r>
              <a:rPr lang="en-US" dirty="0"/>
              <a:t>% of </a:t>
            </a:r>
            <a:r>
              <a:rPr lang="en-US" dirty="0" smtClean="0"/>
              <a:t>the customers </a:t>
            </a:r>
            <a:r>
              <a:rPr lang="en-US" dirty="0"/>
              <a:t>have accepted the </a:t>
            </a:r>
            <a:r>
              <a:rPr lang="en-US" dirty="0" smtClean="0"/>
              <a:t>offer</a:t>
            </a:r>
            <a:endParaRPr lang="en-US" dirty="0"/>
          </a:p>
          <a:p>
            <a:pPr marL="742950" lvl="1" indent="-285750">
              <a:spcBef>
                <a:spcPct val="20000"/>
              </a:spcBef>
              <a:spcAft>
                <a:spcPts val="600"/>
              </a:spcAft>
              <a:buClr>
                <a:schemeClr val="tx2"/>
              </a:buClr>
              <a:buFont typeface="Arial"/>
              <a:buChar char="•"/>
            </a:pPr>
            <a:r>
              <a:rPr lang="en-US" dirty="0" smtClean="0"/>
              <a:t>88.8</a:t>
            </a:r>
            <a:r>
              <a:rPr lang="en-US" dirty="0"/>
              <a:t>% of them have rejected it </a:t>
            </a:r>
          </a:p>
          <a:p>
            <a:pPr marL="742950" lvl="1" indent="-285750">
              <a:spcBef>
                <a:spcPct val="20000"/>
              </a:spcBef>
              <a:spcAft>
                <a:spcPts val="600"/>
              </a:spcAft>
              <a:buClr>
                <a:schemeClr val="tx2"/>
              </a:buClr>
              <a:buFont typeface="Arial"/>
              <a:buChar char="•"/>
            </a:pPr>
            <a:r>
              <a:rPr lang="en-US" dirty="0" smtClean="0"/>
              <a:t>Highly </a:t>
            </a:r>
            <a:r>
              <a:rPr lang="en-US" dirty="0"/>
              <a:t>imbalanced dataset</a:t>
            </a:r>
          </a:p>
        </p:txBody>
      </p:sp>
    </p:spTree>
    <p:extLst>
      <p:ext uri="{BB962C8B-B14F-4D97-AF65-F5344CB8AC3E}">
        <p14:creationId xmlns:p14="http://schemas.microsoft.com/office/powerpoint/2010/main" val="727803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199" y="3684547"/>
            <a:ext cx="7620000" cy="2923877"/>
          </a:xfrm>
          <a:prstGeom prst="rect">
            <a:avLst/>
          </a:prstGeom>
          <a:noFill/>
        </p:spPr>
        <p:txBody>
          <a:bodyPr wrap="square" rtlCol="0">
            <a:spAutoFit/>
          </a:bodyPr>
          <a:lstStyle/>
          <a:p>
            <a:pPr marL="742950" lvl="1" indent="-285750">
              <a:spcBef>
                <a:spcPct val="20000"/>
              </a:spcBef>
              <a:spcAft>
                <a:spcPts val="600"/>
              </a:spcAft>
              <a:buClr>
                <a:schemeClr val="tx2"/>
              </a:buClr>
              <a:buFont typeface="Arial"/>
              <a:buChar char="•"/>
            </a:pPr>
            <a:r>
              <a:rPr lang="en-US" sz="1800" dirty="0" smtClean="0"/>
              <a:t>Retired category</a:t>
            </a:r>
          </a:p>
          <a:p>
            <a:pPr marL="1428750" lvl="2" indent="-285750">
              <a:spcAft>
                <a:spcPts val="600"/>
              </a:spcAft>
              <a:buFont typeface="Arial"/>
              <a:buChar char="•"/>
            </a:pPr>
            <a:r>
              <a:rPr lang="en-US" sz="1600" dirty="0" smtClean="0"/>
              <a:t>Average </a:t>
            </a:r>
            <a:r>
              <a:rPr lang="en-US" sz="1600" dirty="0" smtClean="0"/>
              <a:t>age </a:t>
            </a:r>
            <a:r>
              <a:rPr lang="mr-IN" sz="1600" dirty="0" smtClean="0"/>
              <a:t>–</a:t>
            </a:r>
            <a:r>
              <a:rPr lang="en-US" sz="1600" dirty="0" smtClean="0"/>
              <a:t> </a:t>
            </a:r>
            <a:r>
              <a:rPr lang="en-US" sz="1600" dirty="0" smtClean="0"/>
              <a:t>62yrs</a:t>
            </a:r>
          </a:p>
          <a:p>
            <a:pPr marL="1428750" lvl="2" indent="-285750">
              <a:spcAft>
                <a:spcPts val="600"/>
              </a:spcAft>
              <a:buFont typeface="Arial"/>
              <a:buChar char="•"/>
            </a:pPr>
            <a:r>
              <a:rPr lang="en-US" sz="1600" dirty="0"/>
              <a:t>Highest conversion rates</a:t>
            </a:r>
          </a:p>
          <a:p>
            <a:pPr marL="742950" lvl="1" indent="-285750">
              <a:spcBef>
                <a:spcPct val="20000"/>
              </a:spcBef>
              <a:spcAft>
                <a:spcPts val="600"/>
              </a:spcAft>
              <a:buClr>
                <a:schemeClr val="tx2"/>
              </a:buClr>
              <a:buFont typeface="Arial"/>
              <a:buChar char="•"/>
            </a:pPr>
            <a:r>
              <a:rPr lang="en-US" sz="1800" dirty="0" smtClean="0"/>
              <a:t>Student category</a:t>
            </a:r>
          </a:p>
          <a:p>
            <a:pPr marL="1428750" lvl="2" indent="-285750">
              <a:spcAft>
                <a:spcPts val="600"/>
              </a:spcAft>
              <a:buFont typeface="Arial"/>
              <a:buChar char="•"/>
            </a:pPr>
            <a:r>
              <a:rPr lang="en-US" sz="1600" dirty="0"/>
              <a:t>No consistent </a:t>
            </a:r>
            <a:r>
              <a:rPr lang="en-US" sz="1600" dirty="0"/>
              <a:t>source of income </a:t>
            </a:r>
          </a:p>
          <a:p>
            <a:pPr marL="1428750" lvl="2" indent="-285750">
              <a:spcAft>
                <a:spcPts val="600"/>
              </a:spcAft>
              <a:buFont typeface="Arial"/>
              <a:buChar char="•"/>
            </a:pPr>
            <a:r>
              <a:rPr lang="en-US" sz="1600" dirty="0"/>
              <a:t>Most </a:t>
            </a:r>
            <a:r>
              <a:rPr lang="en-US" sz="1600" dirty="0"/>
              <a:t>likely to look for avenues that can grow their savings without having inherent </a:t>
            </a:r>
            <a:r>
              <a:rPr lang="en-US" sz="1600" dirty="0" smtClean="0"/>
              <a:t>risks</a:t>
            </a:r>
          </a:p>
          <a:p>
            <a:pPr marL="742950" lvl="1" indent="-285750">
              <a:spcAft>
                <a:spcPts val="600"/>
              </a:spcAft>
              <a:buFont typeface="Arial"/>
              <a:buChar char="•"/>
            </a:pPr>
            <a:r>
              <a:rPr lang="en-US" sz="1800" dirty="0"/>
              <a:t>Promising category for our </a:t>
            </a:r>
            <a:r>
              <a:rPr lang="en-US" sz="1800" dirty="0"/>
              <a:t>campaign </a:t>
            </a:r>
            <a:endParaRPr lang="en-US" sz="1800" dirty="0"/>
          </a:p>
        </p:txBody>
      </p:sp>
      <p:sp>
        <p:nvSpPr>
          <p:cNvPr id="5" name="Title 1"/>
          <p:cNvSpPr txBox="1">
            <a:spLocks/>
          </p:cNvSpPr>
          <p:nvPr/>
        </p:nvSpPr>
        <p:spPr>
          <a:xfrm>
            <a:off x="457199" y="9704"/>
            <a:ext cx="8186269" cy="103191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spcBef>
                <a:spcPct val="20000"/>
              </a:spcBef>
              <a:spcAft>
                <a:spcPts val="600"/>
              </a:spcAft>
            </a:pPr>
            <a:r>
              <a:rPr lang="en-US" dirty="0" smtClean="0"/>
              <a:t>EXPLORATORY DATA ANALYSIS </a:t>
            </a:r>
            <a:br>
              <a:rPr lang="en-US" dirty="0" smtClean="0"/>
            </a:br>
            <a:r>
              <a:rPr lang="en-US" sz="1800" b="1" dirty="0"/>
              <a:t>Independent variable </a:t>
            </a:r>
            <a:r>
              <a:rPr lang="mr-IN" sz="1800" b="1" dirty="0"/>
              <a:t>–</a:t>
            </a:r>
            <a:r>
              <a:rPr lang="en-US" sz="1800" b="1" dirty="0"/>
              <a:t> </a:t>
            </a:r>
            <a:r>
              <a:rPr lang="en-US" sz="1800" b="1" dirty="0" smtClean="0"/>
              <a:t>Job</a:t>
            </a:r>
            <a:endParaRPr lang="en-US" sz="1800" b="1" dirty="0"/>
          </a:p>
        </p:txBody>
      </p:sp>
      <p:pic>
        <p:nvPicPr>
          <p:cNvPr id="6" name="Picture 5"/>
          <p:cNvPicPr>
            <a:picLocks noChangeAspect="1"/>
          </p:cNvPicPr>
          <p:nvPr/>
        </p:nvPicPr>
        <p:blipFill>
          <a:blip r:embed="rId2"/>
          <a:stretch>
            <a:fillRect/>
          </a:stretch>
        </p:blipFill>
        <p:spPr>
          <a:xfrm>
            <a:off x="2885604" y="877653"/>
            <a:ext cx="3632200" cy="3030951"/>
          </a:xfrm>
          <a:prstGeom prst="rect">
            <a:avLst/>
          </a:prstGeom>
        </p:spPr>
      </p:pic>
    </p:spTree>
    <p:extLst>
      <p:ext uri="{BB962C8B-B14F-4D97-AF65-F5344CB8AC3E}">
        <p14:creationId xmlns:p14="http://schemas.microsoft.com/office/powerpoint/2010/main" val="7227506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42538"/>
            <a:ext cx="8173311" cy="1006000"/>
          </a:xfrm>
        </p:spPr>
        <p:txBody>
          <a:bodyPr>
            <a:normAutofit/>
          </a:bodyPr>
          <a:lstStyle/>
          <a:p>
            <a:pPr algn="ctr"/>
            <a:r>
              <a:rPr lang="en-US" dirty="0"/>
              <a:t>EXPLORATORY DATA ANALYSIS </a:t>
            </a:r>
            <a:br>
              <a:rPr lang="en-US" dirty="0"/>
            </a:br>
            <a:r>
              <a:rPr lang="en-US" sz="1800" dirty="0" smtClean="0"/>
              <a:t>Independent variable - AGE</a:t>
            </a:r>
            <a:endParaRPr lang="en-US" sz="2000" dirty="0"/>
          </a:p>
        </p:txBody>
      </p:sp>
      <p:sp>
        <p:nvSpPr>
          <p:cNvPr id="4" name="Title 1"/>
          <p:cNvSpPr>
            <a:spLocks noGrp="1"/>
          </p:cNvSpPr>
          <p:nvPr>
            <p:ph idx="1"/>
          </p:nvPr>
        </p:nvSpPr>
        <p:spPr>
          <a:xfrm>
            <a:off x="288737" y="4328469"/>
            <a:ext cx="7620000" cy="2529531"/>
          </a:xfrm>
        </p:spPr>
        <p:txBody>
          <a:bodyPr>
            <a:normAutofit fontScale="92500"/>
          </a:bodyPr>
          <a:lstStyle/>
          <a:p>
            <a:pPr marL="742950" lvl="1" indent="-285750">
              <a:buFont typeface="Arial"/>
              <a:buChar char="•"/>
            </a:pPr>
            <a:r>
              <a:rPr lang="en-US" sz="1600" dirty="0" smtClean="0"/>
              <a:t>Age is </a:t>
            </a:r>
            <a:r>
              <a:rPr lang="en-US" sz="1600" dirty="0" smtClean="0"/>
              <a:t>inversely proportional to investment risk appetite </a:t>
            </a:r>
            <a:r>
              <a:rPr lang="mr-IN" sz="1600" dirty="0" smtClean="0"/>
              <a:t>–</a:t>
            </a:r>
            <a:r>
              <a:rPr lang="en-US" sz="1600" dirty="0" smtClean="0"/>
              <a:t> </a:t>
            </a:r>
            <a:r>
              <a:rPr lang="en-US" sz="1600" dirty="0"/>
              <a:t>S</a:t>
            </a:r>
            <a:r>
              <a:rPr lang="en-US" sz="1600" dirty="0" smtClean="0"/>
              <a:t>tudy </a:t>
            </a:r>
            <a:r>
              <a:rPr lang="en-US" sz="1600" dirty="0"/>
              <a:t>by Dale </a:t>
            </a:r>
            <a:r>
              <a:rPr lang="en-US" sz="1600" dirty="0" err="1" smtClean="0"/>
              <a:t>Kintlez</a:t>
            </a:r>
            <a:endParaRPr lang="en-US" sz="1600" dirty="0" smtClean="0"/>
          </a:p>
          <a:p>
            <a:pPr marL="742950" lvl="1" indent="-285750">
              <a:buFont typeface="Arial"/>
              <a:buChar char="•"/>
            </a:pPr>
            <a:endParaRPr lang="en-US" sz="1600" dirty="0"/>
          </a:p>
          <a:p>
            <a:pPr marL="742950" lvl="1" indent="-285750">
              <a:buFont typeface="Arial"/>
              <a:buChar char="•"/>
            </a:pPr>
            <a:r>
              <a:rPr lang="en-US" sz="1600" dirty="0"/>
              <a:t>Young adults contradicted observations made in the </a:t>
            </a:r>
            <a:r>
              <a:rPr lang="en-US" sz="1600" dirty="0" smtClean="0"/>
              <a:t>study</a:t>
            </a:r>
            <a:endParaRPr lang="en-US" sz="1600" dirty="0" smtClean="0"/>
          </a:p>
          <a:p>
            <a:pPr marL="742950" lvl="1" indent="-285750">
              <a:buFont typeface="Arial"/>
              <a:buChar char="•"/>
            </a:pPr>
            <a:endParaRPr lang="en-US" sz="1600" dirty="0"/>
          </a:p>
          <a:p>
            <a:pPr marL="742950" lvl="1" indent="-285750">
              <a:buFont typeface="Arial"/>
              <a:buChar char="•"/>
            </a:pPr>
            <a:r>
              <a:rPr lang="en-US" sz="1600" dirty="0"/>
              <a:t>Observed non-linear conversion rates with </a:t>
            </a:r>
            <a:r>
              <a:rPr lang="en-US" sz="1600" dirty="0" smtClean="0"/>
              <a:t>Age</a:t>
            </a:r>
            <a:endParaRPr lang="en-US" sz="1600" dirty="0"/>
          </a:p>
          <a:p>
            <a:pPr marL="742950" lvl="1" indent="-285750">
              <a:buFont typeface="Arial"/>
              <a:buChar char="•"/>
            </a:pPr>
            <a:endParaRPr lang="en-US" sz="1600" dirty="0"/>
          </a:p>
          <a:p>
            <a:pPr marL="742950" lvl="1" indent="-285750">
              <a:buFont typeface="Arial"/>
              <a:buChar char="•"/>
            </a:pPr>
            <a:r>
              <a:rPr lang="en-US" sz="1600" dirty="0"/>
              <a:t>Chi-square results confirmed a presence </a:t>
            </a:r>
            <a:r>
              <a:rPr lang="en-US" sz="1600" dirty="0" smtClean="0"/>
              <a:t>of </a:t>
            </a:r>
            <a:r>
              <a:rPr lang="en-US" sz="1600" dirty="0"/>
              <a:t>significant difference in response with </a:t>
            </a:r>
            <a:r>
              <a:rPr lang="en-US" sz="1600" dirty="0" smtClean="0"/>
              <a:t>Age </a:t>
            </a:r>
          </a:p>
          <a:p>
            <a:pPr marL="1428750" lvl="2" indent="-285750">
              <a:buFont typeface="Arial"/>
              <a:buChar char="•"/>
            </a:pPr>
            <a:r>
              <a:rPr lang="en-US" sz="1400" dirty="0" smtClean="0"/>
              <a:t>Chi-</a:t>
            </a:r>
            <a:r>
              <a:rPr lang="en-US" sz="1400" dirty="0"/>
              <a:t>tabular &lt; Chi-</a:t>
            </a:r>
            <a:r>
              <a:rPr lang="en-US" sz="1400" dirty="0" smtClean="0"/>
              <a:t>calculated(994.0), p</a:t>
            </a:r>
            <a:r>
              <a:rPr lang="en-US" sz="1400" dirty="0"/>
              <a:t>-value &lt;0.05 </a:t>
            </a:r>
            <a:r>
              <a:rPr lang="en-US" sz="1400" dirty="0" smtClean="0">
                <a:solidFill>
                  <a:srgbClr val="FF0000"/>
                </a:solidFill>
              </a:rPr>
              <a:t> </a:t>
            </a:r>
            <a:endParaRPr lang="en-US" sz="1600" dirty="0"/>
          </a:p>
          <a:p>
            <a:pPr algn="ctr"/>
            <a:endParaRPr lang="en-US" sz="1600" dirty="0"/>
          </a:p>
        </p:txBody>
      </p:sp>
      <p:pic>
        <p:nvPicPr>
          <p:cNvPr id="5" name="Picture 4"/>
          <p:cNvPicPr>
            <a:picLocks noChangeAspect="1"/>
          </p:cNvPicPr>
          <p:nvPr/>
        </p:nvPicPr>
        <p:blipFill>
          <a:blip r:embed="rId2"/>
          <a:stretch>
            <a:fillRect/>
          </a:stretch>
        </p:blipFill>
        <p:spPr>
          <a:xfrm>
            <a:off x="2049805" y="1148538"/>
            <a:ext cx="4636896" cy="3179931"/>
          </a:xfrm>
          <a:prstGeom prst="rect">
            <a:avLst/>
          </a:prstGeom>
        </p:spPr>
      </p:pic>
    </p:spTree>
    <p:extLst>
      <p:ext uri="{BB962C8B-B14F-4D97-AF65-F5344CB8AC3E}">
        <p14:creationId xmlns:p14="http://schemas.microsoft.com/office/powerpoint/2010/main" val="22633107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21640</TotalTime>
  <Words>1027</Words>
  <Application>Microsoft Macintosh PowerPoint</Application>
  <PresentationFormat>On-screen Show (4:3)</PresentationFormat>
  <Paragraphs>232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Essential</vt:lpstr>
      <vt:lpstr>Maximizing bank’s marketing campaign profitability </vt:lpstr>
      <vt:lpstr>Problem background </vt:lpstr>
      <vt:lpstr>DATA at a glance</vt:lpstr>
      <vt:lpstr>GOAL</vt:lpstr>
      <vt:lpstr>DATA WRANGLING</vt:lpstr>
      <vt:lpstr>EXPLORATORY DATA ANALYSIS  </vt:lpstr>
      <vt:lpstr>EXPLORATORY DATA ANALYSIS  Dependent Variable (y) </vt:lpstr>
      <vt:lpstr>PowerPoint Presentation</vt:lpstr>
      <vt:lpstr>EXPLORATORY DATA ANALYSIS  Independent variable - AGE</vt:lpstr>
      <vt:lpstr>EXPLORATORY DATA ANALYSIS  Months of the year</vt:lpstr>
      <vt:lpstr>EXPLORATORY DATA ANALYSIS  Important Features</vt:lpstr>
      <vt:lpstr>EXPLORATORY DATA ANALYSIS  Important Features </vt:lpstr>
      <vt:lpstr>Machine learning Models</vt:lpstr>
      <vt:lpstr>Evaluation Metrics</vt:lpstr>
      <vt:lpstr>Profitability (Contd..)   Profitability= $43*(true positives) - $11*(true positives + false positives) Advantages of Profitability Best performance measure for this business need Evaluating direct financial impact of model on campaign  Unbiased evaluation inspite of having imbalanced data unlike regular metrics such as precision, accuracy and F1 scores  ROC AUC Advantages of ROC AUC  General metric  Deals well with situations where data is imbalanced like in our business case </vt:lpstr>
      <vt:lpstr>BASELINE PERFORMANCE</vt:lpstr>
      <vt:lpstr>Logistic Regression  ORIGINAL Imbalanced data</vt:lpstr>
      <vt:lpstr>Logistic Regression  RESAMPLED DATA</vt:lpstr>
      <vt:lpstr>RANDOM FOREST CLASSIFIER</vt:lpstr>
      <vt:lpstr>Support vector machine </vt:lpstr>
      <vt:lpstr>conclusion</vt:lpstr>
      <vt:lpstr>Its not over….</vt:lpstr>
      <vt:lpstr>Future study</vt:lpstr>
      <vt:lpstr>THANK YOU  Any questions?</vt:lpstr>
    </vt:vector>
  </TitlesOfParts>
  <Company>Monsters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Maximizing bank’s marketing campaign profitability </dc:title>
  <dc:creator>Anvesh reddy Solipeta</dc:creator>
  <cp:lastModifiedBy>Anvesh reddy Solipeta</cp:lastModifiedBy>
  <cp:revision>54</cp:revision>
  <dcterms:created xsi:type="dcterms:W3CDTF">2017-12-24T17:48:24Z</dcterms:created>
  <dcterms:modified xsi:type="dcterms:W3CDTF">2018-01-14T17:49:10Z</dcterms:modified>
</cp:coreProperties>
</file>