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2"/>
  </p:notesMasterIdLst>
  <p:sldIdLst>
    <p:sldId id="256" r:id="rId2"/>
    <p:sldId id="259" r:id="rId3"/>
    <p:sldId id="260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5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66EA2-2495-4219-83CA-7644A8C6595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3982-6A4E-427C-BFF3-3B83EBAC1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0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2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7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36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1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32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8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6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71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7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8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37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24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97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69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3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3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29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56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13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7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66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1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92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1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2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2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7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3982-6A4E-427C-BFF3-3B83EBAC152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0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2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7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41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2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0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3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7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1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FA29E3-A3FF-4DAA-B7E8-32E850090AC4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54D2308-B102-4F2E-9AFD-7226E144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86213"/>
            <a:ext cx="10515600" cy="792927"/>
          </a:xfrm>
        </p:spPr>
        <p:txBody>
          <a:bodyPr>
            <a:normAutofit/>
          </a:bodyPr>
          <a:lstStyle/>
          <a:p>
            <a:r>
              <a:rPr lang="en-IN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on Facebook Data</a:t>
            </a:r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8" y="2374296"/>
            <a:ext cx="6073422" cy="3416300"/>
          </a:xfrm>
        </p:spPr>
      </p:pic>
      <p:sp>
        <p:nvSpPr>
          <p:cNvPr id="8" name="TextBox 7"/>
          <p:cNvSpPr txBox="1"/>
          <p:nvPr/>
        </p:nvSpPr>
        <p:spPr>
          <a:xfrm>
            <a:off x="321972" y="5790596"/>
            <a:ext cx="301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6271" y="5790595"/>
            <a:ext cx="311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D. Analysis by: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Prashant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0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6" y="3408158"/>
            <a:ext cx="3664422" cy="3449842"/>
          </a:xfrm>
          <a:prstGeom prst="rect">
            <a:avLst/>
          </a:prstGeom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696" y="2105234"/>
            <a:ext cx="80111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– Cleaning Outliers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OUTLIERS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Age, Tenure, Friend-Count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from Box Plot representations,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 from “</a:t>
            </a:r>
            <a:r>
              <a:rPr lang="en-I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comes around 95 yrs.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from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comes around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1400 days.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from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Friend_Count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comes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500 users.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637" y="3771900"/>
            <a:ext cx="3660775" cy="30861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990" y="3771900"/>
            <a:ext cx="3660775" cy="30861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7125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096" y="2235200"/>
            <a:ext cx="80111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–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Columns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new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analysis,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Total_Likes_Send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Total_Likes_Received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Likes analysis.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categorization age column data in to age groups.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Tenure_Year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categorization of tenure column data in to year groups.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9578" y="3869491"/>
            <a:ext cx="747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Total Likes Send = [Total Mobile Likes] </a:t>
            </a:r>
            <a:r>
              <a:rPr lang="en-IN" sz="1400" dirty="0"/>
              <a:t>+ </a:t>
            </a:r>
            <a:r>
              <a:rPr lang="en-IN" sz="1400" dirty="0" smtClean="0"/>
              <a:t>[Total Desktop Likes]</a:t>
            </a:r>
          </a:p>
          <a:p>
            <a:r>
              <a:rPr lang="en-IN" sz="1400" dirty="0" smtClean="0"/>
              <a:t>Total Likes Received = [Total Mobile Likes Received] </a:t>
            </a:r>
            <a:r>
              <a:rPr lang="en-IN" sz="1400" dirty="0"/>
              <a:t>+ </a:t>
            </a:r>
            <a:r>
              <a:rPr lang="en-IN" sz="1400" dirty="0" smtClean="0"/>
              <a:t>[Total Desktop Likes Received]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59578" y="4692865"/>
            <a:ext cx="34203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Age Group Categorization:</a:t>
            </a:r>
          </a:p>
          <a:p>
            <a:r>
              <a:rPr lang="en-US" sz="1400" dirty="0" smtClean="0"/>
              <a:t># Child(5-12 </a:t>
            </a:r>
            <a:r>
              <a:rPr lang="en-US" sz="1400" dirty="0"/>
              <a:t>years)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Teenager </a:t>
            </a:r>
            <a:r>
              <a:rPr lang="en-US" sz="1400" dirty="0"/>
              <a:t>(13-19 years)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Youngster </a:t>
            </a:r>
            <a:r>
              <a:rPr lang="en-US" sz="1400" dirty="0"/>
              <a:t>(20-25 years)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Adolescents </a:t>
            </a:r>
            <a:r>
              <a:rPr lang="en-US" sz="1400" dirty="0"/>
              <a:t>(26-30 years)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Adult </a:t>
            </a:r>
            <a:r>
              <a:rPr lang="en-US" sz="1400" dirty="0"/>
              <a:t>(31-40 years)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Mid-aged </a:t>
            </a:r>
            <a:r>
              <a:rPr lang="en-US" sz="1400" dirty="0"/>
              <a:t>(41-60 years)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Senior </a:t>
            </a:r>
            <a:r>
              <a:rPr lang="en-US" sz="1400" dirty="0"/>
              <a:t>citizen (60+ years)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7078" y="4692865"/>
            <a:ext cx="3941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Tenure Year Categorization:</a:t>
            </a:r>
          </a:p>
          <a:p>
            <a:r>
              <a:rPr lang="en-US" sz="1400" dirty="0" smtClean="0"/>
              <a:t># 1 year (tenure &lt;= 365 days)</a:t>
            </a:r>
          </a:p>
          <a:p>
            <a:r>
              <a:rPr lang="en-US" sz="1400" dirty="0" smtClean="0"/>
              <a:t># 2 years (365 days &lt; tenure &lt;= 730 days)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3 </a:t>
            </a:r>
            <a:r>
              <a:rPr lang="en-US" sz="1400" dirty="0"/>
              <a:t>years </a:t>
            </a:r>
            <a:r>
              <a:rPr lang="en-US" sz="1400" dirty="0" smtClean="0"/>
              <a:t>(730 </a:t>
            </a:r>
            <a:r>
              <a:rPr lang="en-US" sz="1400" dirty="0"/>
              <a:t>days &lt; tenure &lt;= </a:t>
            </a:r>
            <a:r>
              <a:rPr lang="en-US" sz="1400" dirty="0" smtClean="0"/>
              <a:t>1095 </a:t>
            </a:r>
            <a:r>
              <a:rPr lang="en-US" sz="1400" dirty="0"/>
              <a:t>days)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4 </a:t>
            </a:r>
            <a:r>
              <a:rPr lang="en-US" sz="1400" dirty="0"/>
              <a:t>years </a:t>
            </a:r>
            <a:r>
              <a:rPr lang="en-US" sz="1400" dirty="0" smtClean="0"/>
              <a:t>(1095 </a:t>
            </a:r>
            <a:r>
              <a:rPr lang="en-US" sz="1400" dirty="0"/>
              <a:t>days &lt; tenure &lt;= </a:t>
            </a:r>
            <a:r>
              <a:rPr lang="en-US" sz="1400" dirty="0" smtClean="0"/>
              <a:t>1460 </a:t>
            </a:r>
            <a:r>
              <a:rPr lang="en-US" sz="1400" dirty="0"/>
              <a:t>days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# 5</a:t>
            </a:r>
            <a:r>
              <a:rPr lang="en-US" sz="1400" dirty="0" smtClean="0"/>
              <a:t> </a:t>
            </a:r>
            <a:r>
              <a:rPr lang="en-US" sz="1400" dirty="0"/>
              <a:t>years </a:t>
            </a:r>
            <a:r>
              <a:rPr lang="en-US" sz="1400" dirty="0" smtClean="0"/>
              <a:t>(1460 </a:t>
            </a:r>
            <a:r>
              <a:rPr lang="en-US" sz="1400" dirty="0"/>
              <a:t>days &lt; tenure &lt;= </a:t>
            </a:r>
            <a:r>
              <a:rPr lang="en-US" sz="1400" dirty="0" smtClean="0"/>
              <a:t>1825 </a:t>
            </a:r>
            <a:r>
              <a:rPr lang="en-US" sz="1400" dirty="0"/>
              <a:t>days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6 </a:t>
            </a:r>
            <a:r>
              <a:rPr lang="en-US" sz="1400" dirty="0"/>
              <a:t>years </a:t>
            </a:r>
            <a:r>
              <a:rPr lang="en-US" sz="1400" dirty="0" smtClean="0"/>
              <a:t>(1825 </a:t>
            </a:r>
            <a:r>
              <a:rPr lang="en-US" sz="1400" dirty="0"/>
              <a:t>days &lt; tenure &lt;= </a:t>
            </a:r>
            <a:r>
              <a:rPr lang="en-US" sz="1400" dirty="0" smtClean="0"/>
              <a:t>2190 </a:t>
            </a:r>
            <a:r>
              <a:rPr lang="en-US" sz="1400" dirty="0"/>
              <a:t>days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7 </a:t>
            </a:r>
            <a:r>
              <a:rPr lang="en-US" sz="1400" dirty="0"/>
              <a:t>years </a:t>
            </a:r>
            <a:r>
              <a:rPr lang="en-US" sz="1400" dirty="0" smtClean="0"/>
              <a:t>(2190 </a:t>
            </a:r>
            <a:r>
              <a:rPr lang="en-US" sz="1400" dirty="0"/>
              <a:t>days &lt; tenure &lt;= </a:t>
            </a:r>
            <a:r>
              <a:rPr lang="en-US" sz="1400" dirty="0" smtClean="0"/>
              <a:t>2555 </a:t>
            </a:r>
            <a:r>
              <a:rPr lang="en-US" sz="1400" dirty="0"/>
              <a:t>days)</a:t>
            </a:r>
          </a:p>
          <a:p>
            <a:r>
              <a:rPr lang="en-US" sz="1400" dirty="0"/>
              <a:t># </a:t>
            </a:r>
            <a:r>
              <a:rPr lang="en-US" sz="1400" dirty="0" smtClean="0"/>
              <a:t>8+ </a:t>
            </a:r>
            <a:r>
              <a:rPr lang="en-US" sz="1400" dirty="0"/>
              <a:t>years </a:t>
            </a:r>
            <a:r>
              <a:rPr lang="en-US" sz="1400" dirty="0" smtClean="0"/>
              <a:t>(tenure &gt; 2555 </a:t>
            </a:r>
            <a:r>
              <a:rPr lang="en-US" sz="1400" dirty="0"/>
              <a:t>days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33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578" y="2258777"/>
            <a:ext cx="670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Numerical Columns in </a:t>
            </a:r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Refined Final </a:t>
            </a:r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 Data Frame</a:t>
            </a:r>
            <a:endParaRPr lang="en-US" sz="1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31" y="2667001"/>
            <a:ext cx="7305627" cy="4190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187" y="2974778"/>
            <a:ext cx="3373528" cy="349294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565187" y="2667001"/>
            <a:ext cx="280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Modified Data </a:t>
            </a:r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Info</a:t>
            </a:r>
          </a:p>
        </p:txBody>
      </p:sp>
    </p:spTree>
    <p:extLst>
      <p:ext uri="{BB962C8B-B14F-4D97-AF65-F5344CB8AC3E}">
        <p14:creationId xmlns:p14="http://schemas.microsoft.com/office/powerpoint/2010/main" val="296171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(Age)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8" y="2119290"/>
            <a:ext cx="801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Date Analysis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8" y="2640168"/>
            <a:ext cx="7060533" cy="421783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41347" y="5099416"/>
            <a:ext cx="25923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Observation:</a:t>
            </a:r>
            <a:endParaRPr lang="en-US" u="sng" dirty="0">
              <a:solidFill>
                <a:srgbClr val="00B0F0"/>
              </a:solidFill>
            </a:endParaRPr>
          </a:p>
          <a:p>
            <a:r>
              <a:rPr lang="en-US" sz="1400" dirty="0" smtClean="0"/>
              <a:t>Majority </a:t>
            </a:r>
            <a:r>
              <a:rPr lang="en-US" sz="1400" dirty="0"/>
              <a:t>of FB </a:t>
            </a:r>
            <a:r>
              <a:rPr lang="en-US" sz="1400" dirty="0" smtClean="0"/>
              <a:t>Users </a:t>
            </a:r>
            <a:r>
              <a:rPr lang="en-US" sz="1400" dirty="0"/>
              <a:t>have their Birth Date as 1'st date of month which implies that either it is not being altered by the user or it's an actual date of all users.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5152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(Age)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8" y="2119290"/>
            <a:ext cx="801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Month Analysis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004" y="3542055"/>
            <a:ext cx="1742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1400" dirty="0"/>
              <a:t>Above graph shows that </a:t>
            </a:r>
            <a:r>
              <a:rPr lang="en-US" sz="1400" dirty="0" smtClean="0"/>
              <a:t>majority </a:t>
            </a:r>
            <a:r>
              <a:rPr lang="en-US" sz="1400" dirty="0"/>
              <a:t>of FB </a:t>
            </a:r>
            <a:r>
              <a:rPr lang="en-US" sz="1400" dirty="0" smtClean="0"/>
              <a:t>Users </a:t>
            </a:r>
            <a:r>
              <a:rPr lang="en-US" sz="1400" dirty="0"/>
              <a:t>have their Birth Date as 1'st date of January month which implies that it is not being altered by the user or they have selected default date as their </a:t>
            </a:r>
            <a:r>
              <a:rPr lang="en-US" sz="1400" dirty="0" err="1"/>
              <a:t>DoB</a:t>
            </a:r>
            <a:r>
              <a:rPr lang="en-US" sz="1400" dirty="0"/>
              <a:t>.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6" y="2471954"/>
            <a:ext cx="9100349" cy="438604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2015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(Age)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8" y="2119290"/>
            <a:ext cx="801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Participation of Users as per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6383" y="2770998"/>
            <a:ext cx="28436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 smtClean="0"/>
              <a:t>These graphs show </a:t>
            </a:r>
            <a:r>
              <a:rPr lang="en-US" sz="1400" dirty="0"/>
              <a:t>that </a:t>
            </a:r>
            <a:r>
              <a:rPr lang="en-US" sz="1400" dirty="0" smtClean="0"/>
              <a:t>majority </a:t>
            </a:r>
            <a:r>
              <a:rPr lang="en-US" sz="1400" dirty="0"/>
              <a:t>of Facebook Users are form 20-40 </a:t>
            </a:r>
            <a:r>
              <a:rPr lang="en-US" sz="1400" dirty="0" err="1" smtClean="0"/>
              <a:t>yrs</a:t>
            </a:r>
            <a:r>
              <a:rPr lang="en-US" sz="1400" dirty="0" smtClean="0"/>
              <a:t> </a:t>
            </a:r>
            <a:r>
              <a:rPr lang="en-US" sz="1400" dirty="0"/>
              <a:t>age range. While checking Age Group category % data, top </a:t>
            </a:r>
            <a:r>
              <a:rPr lang="en-US" sz="1400" dirty="0" smtClean="0"/>
              <a:t>users </a:t>
            </a:r>
            <a:r>
              <a:rPr lang="en-US" sz="1400" dirty="0"/>
              <a:t>belongs to </a:t>
            </a:r>
            <a:r>
              <a:rPr lang="en-US" sz="1400" dirty="0" smtClean="0"/>
              <a:t>Youngsters </a:t>
            </a:r>
            <a:r>
              <a:rPr lang="en-US" sz="1400" dirty="0"/>
              <a:t>(20-25 age) group with 21.6% of total, followed by Teenagers (13-19 age) group with 21.2% of total and then Mid-Aged (41-60 age) group with 18.5% of total.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However</a:t>
            </a:r>
            <a:r>
              <a:rPr lang="en-US" sz="1400" dirty="0"/>
              <a:t>, Adolescents (26-30 age) and Adults (31-40 age) are using Facebook with almost equal ratio as 11.2% and 12.6% </a:t>
            </a:r>
            <a:r>
              <a:rPr lang="en-US" sz="1400" dirty="0" smtClean="0"/>
              <a:t>respectively.</a:t>
            </a: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9" y="2623677"/>
            <a:ext cx="3768308" cy="424358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129" y="2623677"/>
            <a:ext cx="4029207" cy="424358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0758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(Age)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8" y="2235200"/>
            <a:ext cx="801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Participation of Users as per Gender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0238" y="4549676"/>
            <a:ext cx="2805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/>
              <a:t>This graph shows that </a:t>
            </a:r>
            <a:r>
              <a:rPr lang="en-US" sz="1400" dirty="0" smtClean="0"/>
              <a:t>majority </a:t>
            </a:r>
            <a:r>
              <a:rPr lang="en-US" sz="1400" dirty="0"/>
              <a:t>of Facebook Users are Males with respect to Females in all age group users. Though, this trend </a:t>
            </a:r>
            <a:r>
              <a:rPr lang="en-US" sz="1400" dirty="0" smtClean="0"/>
              <a:t>defied </a:t>
            </a:r>
            <a:r>
              <a:rPr lang="en-US" sz="1400" dirty="0"/>
              <a:t>by Females as </a:t>
            </a:r>
            <a:r>
              <a:rPr lang="en-US" sz="1400" dirty="0" smtClean="0"/>
              <a:t>major </a:t>
            </a:r>
            <a:r>
              <a:rPr lang="en-US" sz="1400" dirty="0"/>
              <a:t>Facebook Users in comparison of Males for Senior-Citizen (60-100 age) age group.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8" y="2788082"/>
            <a:ext cx="5451070" cy="406991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4888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Friend Count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8" y="2235200"/>
            <a:ext cx="801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Total and Avg. Number of Friends as per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8918" y="3041570"/>
            <a:ext cx="25750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/>
              <a:t>These graph shows that Teenagers toped in Total No. of Friends Counts, among other Age groups of Facebook Users, followed by </a:t>
            </a:r>
            <a:r>
              <a:rPr lang="en-US" sz="1400" dirty="0" smtClean="0"/>
              <a:t>Youngsters </a:t>
            </a:r>
            <a:r>
              <a:rPr lang="en-US" sz="1400" dirty="0"/>
              <a:t>and then Mid-aged.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Though, this trend keeps following in same way in Average No. of Friends Counts ranked on top by </a:t>
            </a:r>
            <a:r>
              <a:rPr lang="en-US" sz="1400" dirty="0" smtClean="0"/>
              <a:t>Teenagers </a:t>
            </a:r>
            <a:r>
              <a:rPr lang="en-US" sz="1400" dirty="0"/>
              <a:t>among other age-groups, followed by </a:t>
            </a:r>
            <a:r>
              <a:rPr lang="en-US" sz="1400" dirty="0" smtClean="0"/>
              <a:t>Youngsters </a:t>
            </a:r>
            <a:r>
              <a:rPr lang="en-US" sz="1400" dirty="0"/>
              <a:t>and then </a:t>
            </a:r>
            <a:r>
              <a:rPr lang="en-US" sz="1400" dirty="0" smtClean="0"/>
              <a:t>Adolescent.</a:t>
            </a: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66" y="2717442"/>
            <a:ext cx="4281147" cy="414055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129" y="2717442"/>
            <a:ext cx="4094273" cy="414055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6357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86" y="2756078"/>
            <a:ext cx="4690781" cy="410192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Friend Count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Total &amp; Avg. Number of Friend Counts as per Gender from each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83231" y="2826127"/>
            <a:ext cx="21585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/>
              <a:t>First graph shows that Males from all groups, have more Total Number of Friends as comparison to Females except in Mid-Aged and Senior Citizen age group.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Second graph shows that Females have more Average Number of Friends than Male counterparts in all Age Groups except in Senior-Citizen group.</a:t>
            </a: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21" y="2756079"/>
            <a:ext cx="4643372" cy="410192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31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Friend Count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985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Avg. Number of Friend Request Initiated as per Gender from each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0123" y="3687901"/>
            <a:ext cx="2575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/>
              <a:t>This graph shows that Females from Teenagers, Adults and Mid-Aged groups, leads with Males in initiating the Facebook Friend Requests.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Though, Male from Youngsters, Adolescents and Senior-Citizen are also leading with Females in initiating the Facebook Friend Requests.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7" y="2717442"/>
            <a:ext cx="6917430" cy="414055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814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38200" y="68621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&amp; Area of Analysis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4142" y="3011509"/>
            <a:ext cx="4262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Analysis: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 (Age)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Friend-Count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011509"/>
            <a:ext cx="4262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Analysis: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 &amp; Insights from the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7" y="2717442"/>
            <a:ext cx="6919647" cy="414055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Tenure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985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Newly joined FB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each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Year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Gender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55603" y="5411450"/>
            <a:ext cx="2575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 smtClean="0"/>
              <a:t>The </a:t>
            </a:r>
            <a:r>
              <a:rPr lang="en-US" sz="1400" dirty="0"/>
              <a:t>graph shows that Males were more active than Females who joined Facebook in previous years of timeline.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7487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7" y="2717444"/>
            <a:ext cx="6919646" cy="414055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Tenure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24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Newly FB Friend Request Initiated in each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Year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Gender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0123" y="5411450"/>
            <a:ext cx="2575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 smtClean="0"/>
              <a:t>The </a:t>
            </a:r>
            <a:r>
              <a:rPr lang="en-US" sz="1400" dirty="0"/>
              <a:t>graph shows that Males were more active in initiating Facebook Friend Request than Females in previous years of timeline.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2714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7" y="2717445"/>
            <a:ext cx="6919646" cy="414055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Tenure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FB Friend Requested Accepted in each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Year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Gender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0123" y="5411450"/>
            <a:ext cx="2575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1400" dirty="0" smtClean="0"/>
              <a:t>This </a:t>
            </a:r>
            <a:r>
              <a:rPr lang="en-US" sz="1400" dirty="0"/>
              <a:t>graph shows that Males were more active than Females who </a:t>
            </a:r>
            <a:r>
              <a:rPr lang="en-US" sz="1400" dirty="0" smtClean="0"/>
              <a:t>accepted Friendship </a:t>
            </a:r>
            <a:r>
              <a:rPr lang="en-US" sz="1400" dirty="0"/>
              <a:t>Request in previous years of timeline.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8646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Number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Likes Send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on Mobile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44211" y="3903345"/>
            <a:ext cx="20972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1400" dirty="0" smtClean="0"/>
              <a:t>First </a:t>
            </a:r>
            <a:r>
              <a:rPr lang="en-US" sz="1400" dirty="0"/>
              <a:t>graphs shows that almost 2/3'rd of FB Users use Mobile app for Sending Likes to other users.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Second graph shows that both Mobile &amp; Desktop Users Received Likes in almost same 50-50 ratio.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6" y="2752725"/>
            <a:ext cx="4558353" cy="41052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025" y="2752725"/>
            <a:ext cx="4535820" cy="41052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0839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Number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Likes Send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as per Gender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5124" y="4549676"/>
            <a:ext cx="2097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1400" dirty="0" smtClean="0"/>
              <a:t>Both graph shows </a:t>
            </a:r>
            <a:r>
              <a:rPr lang="en-US" sz="1400" dirty="0"/>
              <a:t>that almost 2/3'rd of Mobile Users are Female and who are more active in Sending </a:t>
            </a:r>
            <a:r>
              <a:rPr lang="en-US" sz="1400" dirty="0" smtClean="0"/>
              <a:t>Likes </a:t>
            </a:r>
            <a:r>
              <a:rPr lang="en-US" sz="1400" dirty="0"/>
              <a:t>and Receiving Likes as comparison of Desktop Users.</a:t>
            </a:r>
            <a:endParaRPr lang="en-IN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93" y="2752724"/>
            <a:ext cx="4558353" cy="41052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46" y="2752723"/>
            <a:ext cx="4544736" cy="41052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0927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Likes Send from Mobile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as per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5124" y="4334232"/>
            <a:ext cx="20972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1400" dirty="0" smtClean="0"/>
              <a:t>This graph </a:t>
            </a:r>
            <a:r>
              <a:rPr lang="en-US" sz="1400" dirty="0"/>
              <a:t>shows that Mobile version of Facebook is more popular for Sending Likes among all user's Age Group, topped by Mid-Aged Users followed by </a:t>
            </a:r>
            <a:r>
              <a:rPr lang="en-US" sz="1400" dirty="0" smtClean="0"/>
              <a:t>Teenagers </a:t>
            </a:r>
            <a:r>
              <a:rPr lang="en-US" sz="1400" dirty="0"/>
              <a:t>and then </a:t>
            </a:r>
            <a:r>
              <a:rPr lang="en-US" sz="1400" dirty="0" smtClean="0"/>
              <a:t>Youngster.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55" y="2715904"/>
            <a:ext cx="9330023" cy="414209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1349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5" y="2715904"/>
            <a:ext cx="9330023" cy="414209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Likes Send from Mobile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as per Gender in each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5124" y="4549676"/>
            <a:ext cx="2097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1400" dirty="0" smtClean="0"/>
              <a:t>This graph </a:t>
            </a:r>
            <a:r>
              <a:rPr lang="en-US" sz="1400" dirty="0"/>
              <a:t>shows that Female Mobile </a:t>
            </a:r>
            <a:r>
              <a:rPr lang="en-US" sz="1400" dirty="0" smtClean="0"/>
              <a:t>Users </a:t>
            </a:r>
            <a:r>
              <a:rPr lang="en-US" sz="1400" dirty="0"/>
              <a:t>are more active in </a:t>
            </a:r>
            <a:r>
              <a:rPr lang="en-US" sz="1400" dirty="0" smtClean="0"/>
              <a:t>Liking </a:t>
            </a:r>
            <a:r>
              <a:rPr lang="en-US" sz="1400" dirty="0"/>
              <a:t>posts in FB than Males, topped by Mid-Aged Females followed by </a:t>
            </a:r>
            <a:r>
              <a:rPr lang="en-US" sz="1400" dirty="0" smtClean="0"/>
              <a:t>Teenagers </a:t>
            </a:r>
            <a:r>
              <a:rPr lang="en-US" sz="1400" dirty="0"/>
              <a:t>and then </a:t>
            </a:r>
            <a:r>
              <a:rPr lang="en-US" sz="1400" dirty="0" smtClean="0"/>
              <a:t>Youngster.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71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5" y="2715904"/>
            <a:ext cx="9330023" cy="414209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Received Likes on Mobile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as per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5124" y="4334232"/>
            <a:ext cx="20972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1400" dirty="0" smtClean="0"/>
              <a:t>The graph </a:t>
            </a:r>
            <a:r>
              <a:rPr lang="en-US" sz="1400" dirty="0"/>
              <a:t>shows that all the Age Group Received Likes more in Mobile version of Facebook, topped by </a:t>
            </a:r>
            <a:r>
              <a:rPr lang="en-US" sz="1400" dirty="0" smtClean="0"/>
              <a:t>Youngsters </a:t>
            </a:r>
            <a:r>
              <a:rPr lang="en-US" sz="1400" dirty="0"/>
              <a:t>followed by </a:t>
            </a:r>
            <a:r>
              <a:rPr lang="en-US" sz="1400" dirty="0" smtClean="0"/>
              <a:t>Teenagers </a:t>
            </a:r>
            <a:r>
              <a:rPr lang="en-US" sz="1400" dirty="0"/>
              <a:t>and Mid-Aged Users with an exception in Senior Citizen group.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6594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4" y="2715904"/>
            <a:ext cx="9330023" cy="414209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577" y="2235200"/>
            <a:ext cx="106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Received Likes on Mobile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as per Gender in each Age Group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5124" y="4549676"/>
            <a:ext cx="2097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Observation: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1400" dirty="0" smtClean="0"/>
              <a:t>The graph shows </a:t>
            </a:r>
            <a:r>
              <a:rPr lang="en-US" sz="1400" dirty="0"/>
              <a:t>that Female Mobile Users Received more Likes than Males in all Age Groups, topped by </a:t>
            </a:r>
            <a:r>
              <a:rPr lang="en-US" sz="1400" dirty="0" smtClean="0"/>
              <a:t>Youngster </a:t>
            </a:r>
            <a:r>
              <a:rPr lang="en-US" sz="1400" dirty="0"/>
              <a:t>Females followed by </a:t>
            </a:r>
            <a:r>
              <a:rPr lang="en-US" sz="1400" dirty="0" smtClean="0"/>
              <a:t>Teenagers </a:t>
            </a:r>
            <a:r>
              <a:rPr lang="en-US" sz="1400" dirty="0"/>
              <a:t>and then Mid-Aged.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765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25" y="1785527"/>
            <a:ext cx="9330023" cy="244008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25" y="4397828"/>
            <a:ext cx="9330023" cy="246017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9941" y="1411905"/>
            <a:ext cx="461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Send &amp; Received Likes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517" y="3315609"/>
            <a:ext cx="8779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 Dividing Data into factors which are moulding User’s Behaviour based upon their Age, Tenure, Gender.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Creating artefact about Assumption and Hypothesis for analysis of  User’s behaviour.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and Bi-variate feature analysis upon data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variable observation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Faulty Users.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2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25" y="4397829"/>
            <a:ext cx="9330023" cy="246017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Like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125" y="1785527"/>
            <a:ext cx="9330023" cy="244008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99091" y="1416195"/>
            <a:ext cx="603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Send &amp; Received Likes as per Gender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578" y="2717800"/>
            <a:ext cx="490622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Main-Variables: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ender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Friend Count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Friendship Request Count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Likes Send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Likes Received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Sub-Variables: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Likes Send by Mobile (Facebook App)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Likes Received on Mobile (Facebook App)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Likes Send by Desktop (Facebook Website)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Likes Received on Desktop (Facebook Website)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8956" y="2717800"/>
            <a:ext cx="490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Popularity Visualization as per User’s 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Popularity Visualization as per User’s Gender.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Popularity Visualization as per Tenure of Users.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702" y="2247640"/>
            <a:ext cx="189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Data Type</a:t>
            </a:r>
            <a:endParaRPr lang="en-US" sz="1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926" y="2247640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Frame Info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02" y="2796344"/>
            <a:ext cx="3093667" cy="315732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225" y="2745804"/>
            <a:ext cx="4060224" cy="327399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31" y="2633122"/>
            <a:ext cx="7305627" cy="4224877"/>
          </a:xfrm>
          <a:prstGeom prst="rect">
            <a:avLst/>
          </a:prstGeom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578" y="2258777"/>
            <a:ext cx="670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Numerical Columns in </a:t>
            </a:r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(RAW) Facebook </a:t>
            </a:r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 Data Frame</a:t>
            </a:r>
            <a:endParaRPr lang="en-US" sz="1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578" y="2235200"/>
            <a:ext cx="5360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endParaRPr lang="en-IN" sz="1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of empty columns in dataset.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 from each feature columns.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Creations of New Columns as per Analysis requirements names “</a:t>
            </a:r>
            <a:r>
              <a:rPr lang="en-I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I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Tenure_Year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as listed below,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0187" y="3867074"/>
            <a:ext cx="2284280" cy="24622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Name: </a:t>
            </a:r>
            <a:r>
              <a:rPr lang="en-I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endPara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infant (birth-12 months)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toddler (1-4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(5-11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preteen (12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teenager (13-19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youngster (20-25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adolescents (26-30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adult (31-40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mid-aged (41-60 years)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citizen (60+ years)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9318" y="3867074"/>
            <a:ext cx="3025187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Name: </a:t>
            </a:r>
            <a:r>
              <a:rPr lang="en-I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Tenure_Year</a:t>
            </a:r>
            <a:endPara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 &lt;= 365: return '1 year'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365 &lt; tenure &lt;= 730 : return '2 year'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730 &lt; tenure &lt;= 1095 : return '3 years'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1095 &lt; tenure &lt;= 1460 : return '4 years'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1460 &lt; tenure &lt;= 1825 : return '5 years'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1825 &lt; tenure &lt;= 2190 : return '6 years'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2190 &lt; tenure &lt;= 2555 : return '7 years'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 &gt; 2555: return '8+ years'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0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697" y="2105234"/>
            <a:ext cx="6520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– Handling Null Values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fill-out the NULL values in Gender (</a:t>
            </a:r>
            <a:r>
              <a:rPr lang="en-I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 cells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Tenure (</a:t>
            </a:r>
            <a:r>
              <a:rPr lang="en-I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cells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columns.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Gender Null Value data with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column.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Tenure Null value data with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column.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0578" y="3224711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Frame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9240" y="3224710"/>
            <a:ext cx="230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Data </a:t>
            </a:r>
            <a:r>
              <a:rPr lang="en-IN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578" y="3584004"/>
            <a:ext cx="3661706" cy="327399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240" y="3584004"/>
            <a:ext cx="3660435" cy="327399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0161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90" y="3429000"/>
            <a:ext cx="3616338" cy="3429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49" y="3429000"/>
            <a:ext cx="3617317" cy="34290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itle 4"/>
          <p:cNvSpPr txBox="1">
            <a:spLocks/>
          </p:cNvSpPr>
          <p:nvPr/>
        </p:nvSpPr>
        <p:spPr bwMode="gray">
          <a:xfrm>
            <a:off x="859578" y="690973"/>
            <a:ext cx="10515600" cy="79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697" y="2105234"/>
            <a:ext cx="65200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– Cleaning Outliers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find-out OUTLIERS in Age, Tenure, Friend-Count columns.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100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seems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Outliers in “</a:t>
            </a:r>
            <a:r>
              <a:rPr lang="en-I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Column.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2000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 seems Outliers in “</a:t>
            </a:r>
            <a:r>
              <a:rPr lang="en-US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Column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&gt; 1000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seems Outlier in “</a:t>
            </a:r>
            <a:r>
              <a:rPr lang="en-I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Friend_Count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Column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75" y="-60327"/>
            <a:ext cx="1308100" cy="1372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853" y="3429000"/>
            <a:ext cx="3577677" cy="3429000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H="1" flipV="1">
            <a:off x="3467008" y="4712152"/>
            <a:ext cx="1754" cy="1876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673658" y="4709309"/>
            <a:ext cx="1754" cy="1876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298439" y="4773130"/>
            <a:ext cx="1754" cy="1876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9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2290</TotalTime>
  <Words>1247</Words>
  <Application>Microsoft Office PowerPoint</Application>
  <PresentationFormat>Widescreen</PresentationFormat>
  <Paragraphs>225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Exploratory Data Analysis on Facebook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140</cp:revision>
  <dcterms:created xsi:type="dcterms:W3CDTF">2018-07-06T13:40:50Z</dcterms:created>
  <dcterms:modified xsi:type="dcterms:W3CDTF">2018-07-08T20:48:58Z</dcterms:modified>
</cp:coreProperties>
</file>