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ECC"/>
          </a:solidFill>
        </a:fill>
      </a:tcStyle>
    </a:wholeTbl>
    <a:band2H>
      <a:tcTxStyle b="def" i="def"/>
      <a:tcStyle>
        <a:tcBdr/>
        <a:fill>
          <a:solidFill>
            <a:srgbClr val="E9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ECC"/>
          </a:solidFill>
        </a:fill>
      </a:tcStyle>
    </a:wholeTbl>
    <a:band2H>
      <a:tcTxStyle b="def" i="def"/>
      <a:tcStyle>
        <a:tcBdr/>
        <a:fill>
          <a:solidFill>
            <a:srgbClr val="E9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EDCD"/>
          </a:solidFill>
        </a:fill>
      </a:tcStyle>
    </a:wholeTbl>
    <a:band2H>
      <a:tcTxStyle b="def" i="def"/>
      <a:tcStyle>
        <a:tcBdr/>
        <a:fill>
          <a:solidFill>
            <a:srgbClr val="F4F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9E4"/>
          </a:solidFill>
        </a:fill>
      </a:tcStyle>
    </a:wholeTbl>
    <a:band2H>
      <a:tcTxStyle b="def" i="def"/>
      <a:tcStyle>
        <a:tcBdr/>
        <a:fill>
          <a:solidFill>
            <a:srgbClr val="E6ED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sz="half" idx="1"/>
          </p:nvPr>
        </p:nvSpPr>
        <p:spPr>
          <a:xfrm>
            <a:off x="711200" y="3228536"/>
            <a:ext cx="10472929" cy="1752602"/>
          </a:xfrm>
          <a:prstGeom prst="rect">
            <a:avLst/>
          </a:prstGeom>
        </p:spPr>
        <p:txBody>
          <a:bodyPr lIns="0" tIns="0" rIns="0" bIns="0"/>
          <a:lstStyle>
            <a:lvl1pPr marL="0" marR="45718" indent="0" algn="r">
              <a:buClrTx/>
              <a:buSzTx/>
              <a:buFontTx/>
              <a:buNone/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20" name="Shape 20"/>
          <p:cNvSpPr/>
          <p:nvPr>
            <p:ph type="title"/>
          </p:nvPr>
        </p:nvSpPr>
        <p:spPr>
          <a:xfrm>
            <a:off x="711200" y="1371600"/>
            <a:ext cx="10468865" cy="1828800"/>
          </a:xfrm>
          <a:prstGeom prst="rect">
            <a:avLst/>
          </a:prstGeom>
        </p:spPr>
        <p:txBody>
          <a:bodyPr/>
          <a:lstStyle>
            <a:lvl1pPr algn="r">
              <a:defRPr b="1" sz="56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/>
        </p:nvSpPr>
        <p:spPr>
          <a:xfrm flipV="1">
            <a:off x="817" y="5936429"/>
            <a:ext cx="12702" cy="870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4" name="Group 24"/>
          <p:cNvGrpSpPr/>
          <p:nvPr/>
        </p:nvGrpSpPr>
        <p:grpSpPr>
          <a:xfrm>
            <a:off x="-1" y="6208893"/>
            <a:ext cx="12192003" cy="649109"/>
            <a:chOff x="0" y="0"/>
            <a:chExt cx="12192002" cy="649107"/>
          </a:xfrm>
        </p:grpSpPr>
        <p:sp>
          <p:nvSpPr>
            <p:cNvPr id="22" name="Shape 22"/>
            <p:cNvSpPr/>
            <p:nvPr/>
          </p:nvSpPr>
          <p:spPr>
            <a:xfrm>
              <a:off x="3046" y="11283"/>
              <a:ext cx="12188956" cy="637826"/>
            </a:xfrm>
            <a:prstGeom prst="rect">
              <a:avLst/>
            </a:prstGeom>
            <a:gradFill flip="none" rotWithShape="1">
              <a:gsLst>
                <a:gs pos="0">
                  <a:srgbClr val="DDE5A4"/>
                </a:gs>
                <a:gs pos="50000">
                  <a:srgbClr val="D7E095"/>
                </a:gs>
                <a:gs pos="100000">
                  <a:srgbClr val="D4E08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</a:p>
          </p:txBody>
        </p:sp>
        <p:sp>
          <p:nvSpPr>
            <p:cNvPr id="23" name="Shape 23"/>
            <p:cNvSpPr/>
            <p:nvPr/>
          </p:nvSpPr>
          <p:spPr>
            <a:xfrm>
              <a:off x="-1" y="0"/>
              <a:ext cx="12192003" cy="2"/>
            </a:xfrm>
            <a:prstGeom prst="line">
              <a:avLst/>
            </a:prstGeom>
            <a:noFill/>
            <a:ln w="12700" cap="flat">
              <a:solidFill>
                <a:srgbClr val="455F5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5" name="Shape 25"/>
          <p:cNvSpPr/>
          <p:nvPr/>
        </p:nvSpPr>
        <p:spPr>
          <a:xfrm flipV="1">
            <a:off x="817" y="5936429"/>
            <a:ext cx="12702" cy="870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xfrm>
            <a:off x="609600" y="914402"/>
            <a:ext cx="8026400" cy="521176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0" name="Shape 120"/>
          <p:cNvSpPr/>
          <p:nvPr>
            <p:ph type="title"/>
          </p:nvPr>
        </p:nvSpPr>
        <p:spPr>
          <a:xfrm>
            <a:off x="8839200" y="914402"/>
            <a:ext cx="2743200" cy="521176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sz="quarter" idx="1"/>
          </p:nvPr>
        </p:nvSpPr>
        <p:spPr>
          <a:xfrm>
            <a:off x="707136" y="2704663"/>
            <a:ext cx="10363201" cy="15097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2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707136" y="1316736"/>
            <a:ext cx="10363201" cy="1362456"/>
          </a:xfrm>
          <a:prstGeom prst="rect">
            <a:avLst/>
          </a:prstGeom>
        </p:spPr>
        <p:txBody>
          <a:bodyPr/>
          <a:lstStyle>
            <a:lvl1pPr>
              <a:defRPr b="1" sz="56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sz="half" idx="1"/>
          </p:nvPr>
        </p:nvSpPr>
        <p:spPr>
          <a:xfrm>
            <a:off x="6197600" y="1920083"/>
            <a:ext cx="5384800" cy="4434844"/>
          </a:xfrm>
          <a:prstGeom prst="rect">
            <a:avLst/>
          </a:prstGeom>
        </p:spPr>
        <p:txBody>
          <a:bodyPr/>
          <a:lstStyle>
            <a:lvl3pPr marL="988466" indent="-320954"/>
            <a:lvl4pPr marL="1282191" indent="-303783"/>
            <a:lvl5pPr marL="1556511" indent="-303783"/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body" sz="half" idx="1"/>
          </p:nvPr>
        </p:nvSpPr>
        <p:spPr>
          <a:xfrm>
            <a:off x="6193368" y="2514600"/>
            <a:ext cx="5389034" cy="384572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500"/>
              </a:spcBef>
              <a:defRPr sz="2200"/>
            </a:lvl1pPr>
            <a:lvl2pPr marL="664767" indent="-271576">
              <a:spcBef>
                <a:spcPts val="500"/>
              </a:spcBef>
              <a:defRPr sz="2200"/>
            </a:lvl2pPr>
            <a:lvl3pPr marL="969263" indent="-301752">
              <a:spcBef>
                <a:spcPts val="500"/>
              </a:spcBef>
              <a:defRPr sz="2200"/>
            </a:lvl3pPr>
            <a:lvl4pPr marL="1267586" indent="-289177">
              <a:spcBef>
                <a:spcPts val="500"/>
              </a:spcBef>
              <a:defRPr sz="2200"/>
            </a:lvl4pPr>
            <a:lvl5pPr marL="1541905" indent="-289177">
              <a:spcBef>
                <a:spcPts val="500"/>
              </a:spcBef>
              <a:defRPr sz="22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1" name="Shape 61"/>
          <p:cNvSpPr/>
          <p:nvPr>
            <p:ph type="body" sz="quarter" idx="13"/>
          </p:nvPr>
        </p:nvSpPr>
        <p:spPr>
          <a:xfrm>
            <a:off x="6193367" y="1859757"/>
            <a:ext cx="5389036" cy="654846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</a:p>
        </p:txBody>
      </p:sp>
      <p:sp>
        <p:nvSpPr>
          <p:cNvPr id="62" name="Shape 62"/>
          <p:cNvSpPr/>
          <p:nvPr>
            <p:ph type="body" sz="quarter" idx="14"/>
          </p:nvPr>
        </p:nvSpPr>
        <p:spPr>
          <a:xfrm>
            <a:off x="609600" y="1855247"/>
            <a:ext cx="5386917" cy="659354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609600" y="704087"/>
            <a:ext cx="11074400" cy="1143001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sz="half" idx="1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  <a:lvl2pPr marL="659071" indent="-265878">
              <a:defRPr sz="2800"/>
            </a:lvl2pPr>
            <a:lvl3pPr marL="955547" indent="-288036">
              <a:defRPr sz="2800"/>
            </a:lvl3pPr>
            <a:lvl4pPr marL="1272844" indent="-294436">
              <a:defRPr sz="2800"/>
            </a:lvl4pPr>
            <a:lvl5pPr marL="1579878" indent="-327150"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7" name="Shape 87"/>
          <p:cNvSpPr/>
          <p:nvPr>
            <p:ph type="body" sz="half" idx="13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</p:spPr>
        <p:txBody>
          <a:bodyPr lIns="18288" tIns="18288" rIns="18288" bIns="18288"/>
          <a:lstStyle/>
          <a:p>
            <a:pPr/>
          </a:p>
        </p:txBody>
      </p:sp>
      <p:sp>
        <p:nvSpPr>
          <p:cNvPr id="88" name="Shape 88"/>
          <p:cNvSpPr/>
          <p:nvPr>
            <p:ph type="title"/>
          </p:nvPr>
        </p:nvSpPr>
        <p:spPr>
          <a:xfrm>
            <a:off x="914400" y="514351"/>
            <a:ext cx="3657600" cy="116205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V="1" rot="420000">
            <a:off x="4221002" y="1108075"/>
            <a:ext cx="7010404" cy="4114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138" y="0"/>
                </a:lnTo>
                <a:lnTo>
                  <a:pt x="21600" y="788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>
            <a:solidFill>
              <a:srgbClr val="C0C0C0"/>
            </a:solidFill>
            <a:miter/>
          </a:ln>
          <a:effectLst>
            <a:outerShdw sx="100000" sy="100000" kx="0" ky="0" algn="b" rotWithShape="0" blurRad="63500" dist="38500" dir="7500000">
              <a:srgbClr val="000000">
                <a:alpha val="2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97" name="Shape 97"/>
          <p:cNvSpPr/>
          <p:nvPr/>
        </p:nvSpPr>
        <p:spPr>
          <a:xfrm flipV="1" rot="420000">
            <a:off x="10672178" y="5359767"/>
            <a:ext cx="207266" cy="15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bevel/>
          </a:ln>
          <a:effectLst>
            <a:outerShdw sx="100000" sy="100000" kx="0" ky="0" algn="b" rotWithShape="0" blurRad="25400" dist="6350" dir="12900000">
              <a:srgbClr val="000000">
                <a:alpha val="47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98" name="Shape 98"/>
          <p:cNvSpPr/>
          <p:nvPr/>
        </p:nvSpPr>
        <p:spPr>
          <a:xfrm flipV="1">
            <a:off x="-12701" y="5816598"/>
            <a:ext cx="12217403" cy="1041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68901C">
                  <a:alpha val="45000"/>
                </a:srgbClr>
              </a:gs>
              <a:gs pos="100000">
                <a:srgbClr val="CBE00F">
                  <a:alpha val="5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99" name="Shape 99"/>
          <p:cNvSpPr/>
          <p:nvPr/>
        </p:nvSpPr>
        <p:spPr>
          <a:xfrm flipV="1">
            <a:off x="5842000" y="6250781"/>
            <a:ext cx="6350002" cy="607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fill="norm" stroke="1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A">
                  <a:alpha val="30000"/>
                </a:srgbClr>
              </a:gs>
              <a:gs pos="80000">
                <a:srgbClr val="80B915">
                  <a:alpha val="4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00" name="Shape 100"/>
          <p:cNvSpPr/>
          <p:nvPr>
            <p:ph type="pic" sz="half" idx="13"/>
          </p:nvPr>
        </p:nvSpPr>
        <p:spPr>
          <a:xfrm rot="420000">
            <a:off x="4647724" y="1199516"/>
            <a:ext cx="6156960" cy="3931923"/>
          </a:xfrm>
          <a:prstGeom prst="rect">
            <a:avLst/>
          </a:prstGeom>
          <a:ln w="3175" cap="rnd">
            <a:solidFill>
              <a:srgbClr val="C0C0C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812800" y="2828785"/>
            <a:ext cx="2946400" cy="21793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ClrTx/>
              <a:buSzTx/>
              <a:buFontTx/>
              <a:buNone/>
              <a:defRPr sz="13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02" name="Shape 102"/>
          <p:cNvSpPr/>
          <p:nvPr>
            <p:ph type="title"/>
          </p:nvPr>
        </p:nvSpPr>
        <p:spPr>
          <a:xfrm>
            <a:off x="812800" y="1176995"/>
            <a:ext cx="2950466" cy="158262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-37566" y="-89077"/>
            <a:ext cx="12253882" cy="6961594"/>
            <a:chOff x="-3" y="0"/>
            <a:chExt cx="12253880" cy="6961592"/>
          </a:xfrm>
        </p:grpSpPr>
        <p:sp>
          <p:nvSpPr>
            <p:cNvPr id="2" name="Shape 2"/>
            <p:cNvSpPr/>
            <p:nvPr/>
          </p:nvSpPr>
          <p:spPr>
            <a:xfrm>
              <a:off x="40164" y="103589"/>
              <a:ext cx="12188958" cy="68580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-4" y="0"/>
              <a:ext cx="12253882" cy="1204600"/>
              <a:chOff x="-2" y="0"/>
              <a:chExt cx="12253880" cy="1204599"/>
            </a:xfrm>
          </p:grpSpPr>
          <p:sp>
            <p:nvSpPr>
              <p:cNvPr id="3" name="Shape 3"/>
              <p:cNvSpPr/>
              <p:nvPr/>
            </p:nvSpPr>
            <p:spPr>
              <a:xfrm>
                <a:off x="21188" y="81932"/>
                <a:ext cx="12217407" cy="1041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" y="66"/>
                    </a:moveTo>
                    <a:lnTo>
                      <a:pt x="9513" y="0"/>
                    </a:lnTo>
                    <a:cubicBezTo>
                      <a:pt x="10276" y="3326"/>
                      <a:pt x="14325" y="12084"/>
                      <a:pt x="16368" y="12084"/>
                    </a:cubicBezTo>
                    <a:cubicBezTo>
                      <a:pt x="18412" y="12084"/>
                      <a:pt x="20679" y="5005"/>
                      <a:pt x="21578" y="1811"/>
                    </a:cubicBezTo>
                    <a:lnTo>
                      <a:pt x="21600" y="7013"/>
                    </a:lnTo>
                    <a:cubicBezTo>
                      <a:pt x="21218" y="8462"/>
                      <a:pt x="18771" y="14521"/>
                      <a:pt x="16099" y="14455"/>
                    </a:cubicBezTo>
                    <a:cubicBezTo>
                      <a:pt x="13427" y="14389"/>
                      <a:pt x="8252" y="5433"/>
                      <a:pt x="5568" y="6618"/>
                    </a:cubicBezTo>
                    <a:cubicBezTo>
                      <a:pt x="2807" y="6882"/>
                      <a:pt x="1010" y="15871"/>
                      <a:pt x="0" y="21600"/>
                    </a:cubicBezTo>
                    <a:lnTo>
                      <a:pt x="22" y="6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8901C">
                      <a:alpha val="45000"/>
                    </a:srgbClr>
                  </a:gs>
                  <a:gs pos="100000">
                    <a:srgbClr val="CBE00F">
                      <a:alpha val="55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</a:p>
            </p:txBody>
          </p:sp>
          <p:sp>
            <p:nvSpPr>
              <p:cNvPr id="4" name="Shape 4"/>
              <p:cNvSpPr/>
              <p:nvPr/>
            </p:nvSpPr>
            <p:spPr>
              <a:xfrm>
                <a:off x="5875891" y="81932"/>
                <a:ext cx="6350004" cy="607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52" fill="norm" stroke="1" extrusionOk="0">
                    <a:moveTo>
                      <a:pt x="0" y="0"/>
                    </a:moveTo>
                    <a:cubicBezTo>
                      <a:pt x="1253" y="3703"/>
                      <a:pt x="8410" y="19349"/>
                      <a:pt x="12010" y="20475"/>
                    </a:cubicBezTo>
                    <a:cubicBezTo>
                      <a:pt x="15610" y="21600"/>
                      <a:pt x="20002" y="10128"/>
                      <a:pt x="21600" y="6752"/>
                    </a:cubicBezTo>
                    <a:lnTo>
                      <a:pt x="21600" y="218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A71A">
                      <a:alpha val="30000"/>
                    </a:srgbClr>
                  </a:gs>
                  <a:gs pos="80000">
                    <a:srgbClr val="80B915">
                      <a:alpha val="45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</a:p>
            </p:txBody>
          </p:sp>
          <p:grpSp>
            <p:nvGrpSpPr>
              <p:cNvPr id="7" name="Group 7"/>
              <p:cNvGrpSpPr/>
              <p:nvPr/>
            </p:nvGrpSpPr>
            <p:grpSpPr>
              <a:xfrm>
                <a:off x="-3" y="0"/>
                <a:ext cx="12253882" cy="1204600"/>
                <a:chOff x="-1" y="0"/>
                <a:chExt cx="12253880" cy="1204599"/>
              </a:xfrm>
            </p:grpSpPr>
            <p:sp>
              <p:nvSpPr>
                <p:cNvPr id="5" name="Shape 5"/>
                <p:cNvSpPr/>
                <p:nvPr/>
              </p:nvSpPr>
              <p:spPr>
                <a:xfrm rot="21435692">
                  <a:off x="7871" y="291501"/>
                  <a:ext cx="12217411" cy="6215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681" fill="norm" stroke="1" extrusionOk="0">
                      <a:moveTo>
                        <a:pt x="0" y="19778"/>
                      </a:moveTo>
                      <a:cubicBezTo>
                        <a:pt x="1055" y="15110"/>
                        <a:pt x="3454" y="5630"/>
                        <a:pt x="6017" y="5774"/>
                      </a:cubicBezTo>
                      <a:cubicBezTo>
                        <a:pt x="8581" y="5917"/>
                        <a:pt x="12783" y="21600"/>
                        <a:pt x="15380" y="20638"/>
                      </a:cubicBezTo>
                      <a:cubicBezTo>
                        <a:pt x="17978" y="19675"/>
                        <a:pt x="20305" y="4300"/>
                        <a:pt x="21600" y="0"/>
                      </a:cubicBezTo>
                    </a:path>
                  </a:pathLst>
                </a:custGeom>
                <a:noFill/>
                <a:ln w="10795" cap="flat">
                  <a:solidFill>
                    <a:srgbClr val="91AC30">
                      <a:alpha val="78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Palatino Linotype"/>
                      <a:ea typeface="Palatino Linotype"/>
                      <a:cs typeface="Palatino Linotype"/>
                      <a:sym typeface="Palatino Linotype"/>
                    </a:defRPr>
                  </a:pPr>
                </a:p>
              </p:txBody>
            </p:sp>
            <p:sp>
              <p:nvSpPr>
                <p:cNvPr id="6" name="Shape 6"/>
                <p:cNvSpPr/>
                <p:nvPr/>
              </p:nvSpPr>
              <p:spPr>
                <a:xfrm rot="21435692">
                  <a:off x="14307" y="364951"/>
                  <a:ext cx="12234428" cy="5078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682" fill="norm" stroke="1" extrusionOk="0">
                      <a:moveTo>
                        <a:pt x="0" y="18514"/>
                      </a:moveTo>
                      <a:cubicBezTo>
                        <a:pt x="1023" y="16364"/>
                        <a:pt x="3563" y="5413"/>
                        <a:pt x="6136" y="5767"/>
                      </a:cubicBezTo>
                      <a:cubicBezTo>
                        <a:pt x="8710" y="6121"/>
                        <a:pt x="12864" y="21600"/>
                        <a:pt x="15441" y="20639"/>
                      </a:cubicBezTo>
                      <a:cubicBezTo>
                        <a:pt x="18019" y="19678"/>
                        <a:pt x="20319" y="4300"/>
                        <a:pt x="21600" y="0"/>
                      </a:cubicBezTo>
                    </a:path>
                  </a:pathLst>
                </a:custGeom>
                <a:noFill/>
                <a:ln w="9525" cap="flat">
                  <a:solidFill>
                    <a:srgbClr val="46A755">
                      <a:alpha val="78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Palatino Linotype"/>
                      <a:ea typeface="Palatino Linotype"/>
                      <a:cs typeface="Palatino Linotype"/>
                      <a:sym typeface="Palatino Linotype"/>
                    </a:defRPr>
                  </a:pPr>
                </a:p>
              </p:txBody>
            </p:sp>
          </p:grpSp>
        </p:grpSp>
      </p:grpSp>
      <p:sp>
        <p:nvSpPr>
          <p:cNvPr id="10" name="Shape 10"/>
          <p:cNvSpPr/>
          <p:nvPr>
            <p:ph type="body" idx="1"/>
          </p:nvPr>
        </p:nvSpPr>
        <p:spPr>
          <a:xfrm>
            <a:off x="609600" y="1935478"/>
            <a:ext cx="10972800" cy="438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609600" y="704087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11417301" y="6543676"/>
            <a:ext cx="165101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55F51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55F51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55F51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55F51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55F51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55F51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55F51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55F51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455F51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74320" marR="0" indent="-2743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95000"/>
        <a:buFont typeface="Wingdings 2"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1pPr>
      <a:lvl2pPr marL="660654" marR="0" indent="-267461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85000"/>
        <a:buFont typeface="Wingdings 2"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2pPr>
      <a:lvl3pPr marL="973181" marR="0" indent="-30567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70000"/>
        <a:buFont typeface="Wingdings 2"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3pPr>
      <a:lvl4pPr marL="1251813" marR="0" indent="-27340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65000"/>
        <a:buFont typeface="Wingdings 2"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4pPr>
      <a:lvl5pPr marL="1526133" marR="0" indent="-27340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65000"/>
        <a:buFont typeface="Wingdings 2"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5pPr>
      <a:lvl6pPr marL="1830832" marR="0" indent="-30378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80000"/>
        <a:buFont typeface="Wingdings 2"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6pPr>
      <a:lvl7pPr marL="2034538" marR="0" indent="-29717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80000"/>
        <a:buFont typeface="Wingdings 2"/>
        <a:buChar char="●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7pPr>
      <a:lvl8pPr marL="2308860" marR="0" indent="-29717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100000"/>
        <a:buFont typeface="Wingdings 2"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8pPr>
      <a:lvl9pPr marL="2625633" marR="0" indent="-33963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3"/>
        </a:buClr>
        <a:buSzPct val="100000"/>
        <a:buFont typeface="Wingdings 2"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 Linotyp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 Linotyp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 Linotyp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 Linotyp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 Linotyp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 Linotyp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 Linotyp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 Linotyp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 Linotyp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ubTitle" sz="half" idx="1"/>
          </p:nvPr>
        </p:nvSpPr>
        <p:spPr>
          <a:xfrm>
            <a:off x="711198" y="2292437"/>
            <a:ext cx="10472932" cy="2688701"/>
          </a:xfrm>
          <a:prstGeom prst="rect">
            <a:avLst/>
          </a:prstGeom>
        </p:spPr>
        <p:txBody>
          <a:bodyPr/>
          <a:lstStyle/>
          <a:p>
            <a:pPr algn="ctr"/>
            <a:r>
              <a:t>International School of Engineering</a:t>
            </a:r>
          </a:p>
          <a:p>
            <a:pPr algn="ctr"/>
            <a:r>
              <a:t>Final Project Report</a:t>
            </a:r>
          </a:p>
          <a:p>
            <a:pPr algn="ctr"/>
            <a:r>
              <a:t>By</a:t>
            </a:r>
          </a:p>
          <a:p>
            <a:pPr algn="ctr"/>
            <a:r>
              <a:t>Vijay Prayagala (Batch 14 – 2016)</a:t>
            </a:r>
          </a:p>
        </p:txBody>
      </p:sp>
      <p:sp>
        <p:nvSpPr>
          <p:cNvPr id="140" name="Shape 140"/>
          <p:cNvSpPr/>
          <p:nvPr>
            <p:ph type="ctrTitle"/>
          </p:nvPr>
        </p:nvSpPr>
        <p:spPr>
          <a:xfrm>
            <a:off x="711199" y="1332963"/>
            <a:ext cx="10468866" cy="856447"/>
          </a:xfrm>
          <a:prstGeom prst="rect">
            <a:avLst/>
          </a:prstGeom>
        </p:spPr>
        <p:txBody>
          <a:bodyPr/>
          <a:lstStyle>
            <a:lvl1pPr defTabSz="896111">
              <a:defRPr sz="5400"/>
            </a:lvl1pPr>
          </a:lstStyle>
          <a:p>
            <a:pPr/>
            <a:r>
              <a:t>Job Recommendation Engine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idx="1"/>
          </p:nvPr>
        </p:nvSpPr>
        <p:spPr>
          <a:xfrm>
            <a:off x="609600" y="1624627"/>
            <a:ext cx="10972800" cy="4699973"/>
          </a:xfrm>
          <a:prstGeom prst="rect">
            <a:avLst/>
          </a:prstGeom>
        </p:spPr>
        <p:txBody>
          <a:bodyPr/>
          <a:lstStyle>
            <a:lvl1pPr marL="241401" indent="-241401" defTabSz="804672">
              <a:spcBef>
                <a:spcPts val="500"/>
              </a:spcBef>
              <a:defRPr sz="2200"/>
            </a:lvl1pPr>
          </a:lstStyle>
          <a:p>
            <a:pPr/>
            <a:r>
              <a:t>Image on Normalised Rating Matrix</a:t>
            </a:r>
          </a:p>
        </p:txBody>
      </p:sp>
      <p:sp>
        <p:nvSpPr>
          <p:cNvPr id="172" name="Shape 172"/>
          <p:cNvSpPr/>
          <p:nvPr>
            <p:ph type="title"/>
          </p:nvPr>
        </p:nvSpPr>
        <p:spPr>
          <a:xfrm>
            <a:off x="609600" y="840464"/>
            <a:ext cx="10972800" cy="82237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Pre-Processing</a:t>
            </a:r>
          </a:p>
        </p:txBody>
      </p:sp>
      <p:pic>
        <p:nvPicPr>
          <p:cNvPr id="173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950" y="2120413"/>
            <a:ext cx="6692900" cy="4546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"/>
          </p:nvPr>
        </p:nvSpPr>
        <p:spPr>
          <a:xfrm>
            <a:off x="609600" y="1624627"/>
            <a:ext cx="10972800" cy="4699973"/>
          </a:xfrm>
          <a:prstGeom prst="rect">
            <a:avLst/>
          </a:prstGeom>
        </p:spPr>
        <p:txBody>
          <a:bodyPr/>
          <a:lstStyle>
            <a:lvl1pPr marL="241401" indent="-241401" defTabSz="804672">
              <a:spcBef>
                <a:spcPts val="500"/>
              </a:spcBef>
              <a:defRPr sz="2200"/>
            </a:lvl1pPr>
          </a:lstStyle>
          <a:p>
            <a:pPr/>
            <a:r>
              <a:t>Frequency of Ratings </a:t>
            </a:r>
          </a:p>
        </p:txBody>
      </p:sp>
      <p:sp>
        <p:nvSpPr>
          <p:cNvPr id="176" name="Shape 176"/>
          <p:cNvSpPr/>
          <p:nvPr>
            <p:ph type="title"/>
          </p:nvPr>
        </p:nvSpPr>
        <p:spPr>
          <a:xfrm>
            <a:off x="609600" y="840464"/>
            <a:ext cx="10972800" cy="82237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Pre-Processing</a:t>
            </a:r>
          </a:p>
        </p:txBody>
      </p:sp>
      <p:pic>
        <p:nvPicPr>
          <p:cNvPr id="177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6550" y="1828313"/>
            <a:ext cx="6692900" cy="4546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/>
            <a:r>
              <a:t>Some of the Problems with Data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Data Sparsity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Only Few Applicants rated more than 1 jobs (469 applicants)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Only Few jobs rated by more than 1 Applicants (828 Jobs)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Only 924 (out of 6270) jobs in job rating exist in jobs master data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Only 446 (out of 3027) applicants in job rating exist in applicants master data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609600" y="772732"/>
            <a:ext cx="10972800" cy="8757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Methodology/Approach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/>
            <a:r>
              <a:t>Approach to Deal with Sparse Data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Select only the Applicants who have rated more than 1 job and Jobs which were rated by more than 1Applicant</a:t>
            </a:r>
          </a:p>
          <a:p>
            <a:pPr lvl="1" marL="0" indent="228600">
              <a:spcBef>
                <a:spcPts val="500"/>
              </a:spcBef>
              <a:buSzTx/>
              <a:buNone/>
              <a:defRPr sz="2400"/>
            </a:pPr>
            <a:r>
              <a:t>      This turns out to be 469 x 828 rating matrix of class ‘realRatingMatrix’ with </a:t>
            </a:r>
          </a:p>
          <a:p>
            <a:pPr lvl="1" marL="0" indent="228600">
              <a:spcBef>
                <a:spcPts val="500"/>
              </a:spcBef>
              <a:buSzTx/>
              <a:buNone/>
              <a:defRPr sz="2400"/>
            </a:pPr>
            <a:r>
              <a:t>      1395 ratings. But it is still sparse</a:t>
            </a:r>
          </a:p>
          <a:p>
            <a:pPr marL="246888" indent="-246888">
              <a:spcBef>
                <a:spcPts val="500"/>
              </a:spcBef>
              <a:buClr>
                <a:schemeClr val="accent1"/>
              </a:buClr>
              <a:buSzPct val="85000"/>
              <a:defRPr sz="2400"/>
            </a:pPr>
            <a:r>
              <a:t>Matrix Factorization (SVD) to work with reduced Applicant/Job space</a:t>
            </a:r>
          </a:p>
        </p:txBody>
      </p:sp>
      <p:sp>
        <p:nvSpPr>
          <p:cNvPr id="183" name="Shape 183"/>
          <p:cNvSpPr/>
          <p:nvPr>
            <p:ph type="title"/>
          </p:nvPr>
        </p:nvSpPr>
        <p:spPr>
          <a:xfrm>
            <a:off x="609600" y="785611"/>
            <a:ext cx="10972800" cy="87576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Methodology/Approach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500"/>
            </a:pPr>
            <a:r>
              <a:t>Model Building Approach </a:t>
            </a:r>
            <a:endParaRPr sz="2400"/>
          </a:p>
          <a:p>
            <a:pPr lvl="1" marL="640080" indent="-246888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Use ‘recommenderlab’ package</a:t>
            </a:r>
          </a:p>
          <a:p>
            <a:pPr lvl="1" marL="640080" indent="-246888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Convert the Rating Matrix to ‘realRatingMatrix’ (3270 applicants x 6270 jobs)</a:t>
            </a:r>
          </a:p>
          <a:p>
            <a:pPr lvl="1" marL="640080" indent="-246888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Normalise the Ratings</a:t>
            </a:r>
          </a:p>
          <a:p>
            <a:pPr lvl="1" marL="640080" indent="-246888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Check the available Algorithms for recommendation matrix of type ‘realRatingMatrix’</a:t>
            </a:r>
          </a:p>
          <a:p>
            <a:pPr lvl="2" marL="914400" indent="-246888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1900"/>
            </a:pPr>
            <a:r>
              <a:t>IBCF – Item Based Collaborative Filtering - not converging</a:t>
            </a:r>
          </a:p>
          <a:p>
            <a:pPr lvl="2" marL="914400" indent="-246888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1900"/>
            </a:pPr>
            <a:r>
              <a:t>UBCF – User Based Collaborative Filtering - converging, but high error</a:t>
            </a:r>
          </a:p>
          <a:p>
            <a:pPr lvl="2" marL="914400" indent="-246888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1900"/>
            </a:pPr>
            <a:r>
              <a:t>SVD – Singular Value Decomposition</a:t>
            </a:r>
          </a:p>
          <a:p>
            <a:pPr lvl="3" marL="1225296" indent="-246888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buSzPct val="70000"/>
              <a:defRPr sz="1900"/>
            </a:pPr>
            <a:r>
              <a:t>Experimented with different weight values (alpha = c(0.1 to 0.9))</a:t>
            </a:r>
          </a:p>
          <a:p>
            <a:pPr lvl="3" marL="1225296" indent="-246888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buSzPct val="70000"/>
              <a:defRPr sz="1900"/>
            </a:pPr>
            <a:r>
              <a:t>Experimented with different categories  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609600" y="785611"/>
            <a:ext cx="10972800" cy="87576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Methodology/Approach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500"/>
            </a:pPr>
            <a:r>
              <a:t>Model Building Approach </a:t>
            </a:r>
            <a:endParaRPr sz="1900"/>
          </a:p>
          <a:p>
            <a:pPr lvl="1" marL="640080" indent="-246888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Hybrid Approach – Apply SVD and enhance recommendation based on Applicant/Job profile data</a:t>
            </a:r>
          </a:p>
          <a:p>
            <a:pPr lvl="1" marL="640080" indent="-246888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Enhance the Recommendation based on the Job/Applicants Profile </a:t>
            </a:r>
          </a:p>
          <a:p>
            <a:pPr lvl="2" marL="914400" indent="-246888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1900"/>
            </a:pPr>
            <a:r>
              <a:t>Proximity between Applicant Location and Job Location</a:t>
            </a:r>
          </a:p>
          <a:p>
            <a:pPr lvl="2" marL="914400" indent="-246888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1900"/>
            </a:pPr>
            <a:r>
              <a:t>Education Required vs Applicants Education</a:t>
            </a:r>
          </a:p>
          <a:p>
            <a:pPr lvl="2" marL="914400" indent="-246888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1900"/>
            </a:pPr>
            <a:r>
              <a:t>Job Positions vs Applicant’s interests</a:t>
            </a:r>
          </a:p>
          <a:p>
            <a:pPr lvl="2" marL="914400" indent="-246888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1900"/>
            </a:pPr>
            <a:r>
              <a:t>Job Industry vs Applicant Industry</a:t>
            </a:r>
          </a:p>
        </p:txBody>
      </p:sp>
      <p:sp>
        <p:nvSpPr>
          <p:cNvPr id="189" name="Shape 189"/>
          <p:cNvSpPr/>
          <p:nvPr>
            <p:ph type="title"/>
          </p:nvPr>
        </p:nvSpPr>
        <p:spPr>
          <a:xfrm>
            <a:off x="609600" y="785611"/>
            <a:ext cx="10972800" cy="87576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Methodology/Approach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 marL="213968" indent="-213968" defTabSz="713230">
              <a:spcBef>
                <a:spcPts val="500"/>
              </a:spcBef>
              <a:defRPr sz="2100"/>
            </a:pPr>
            <a:r>
              <a:t>Evaluation of Model</a:t>
            </a:r>
          </a:p>
          <a:p>
            <a:pPr lvl="1" marL="499262" indent="-192572" defTabSz="713230">
              <a:spcBef>
                <a:spcPts val="400"/>
              </a:spcBef>
              <a:buClr>
                <a:schemeClr val="accent1"/>
              </a:buClr>
              <a:defRPr sz="1800"/>
            </a:pPr>
            <a:r>
              <a:t>Build Evaluation Scheme(s)</a:t>
            </a:r>
          </a:p>
          <a:p>
            <a:pPr lvl="2" marL="713230" indent="-192572" defTabSz="713230">
              <a:spcBef>
                <a:spcPts val="300"/>
              </a:spcBef>
              <a:buClr>
                <a:schemeClr val="accent2"/>
              </a:buClr>
              <a:defRPr sz="1600"/>
            </a:pPr>
            <a:r>
              <a:t>Method – split (SVD1), cross validation (SVD2)</a:t>
            </a:r>
          </a:p>
          <a:p>
            <a:pPr lvl="2" marL="713230" indent="-192572" defTabSz="713230">
              <a:spcBef>
                <a:spcPts val="300"/>
              </a:spcBef>
              <a:buClr>
                <a:schemeClr val="accent2"/>
              </a:buClr>
              <a:defRPr sz="1600"/>
            </a:pPr>
            <a:r>
              <a:t>Folds (k) - 60 </a:t>
            </a:r>
          </a:p>
          <a:p>
            <a:pPr lvl="2" marL="713230" indent="-192572" defTabSz="713230">
              <a:spcBef>
                <a:spcPts val="300"/>
              </a:spcBef>
              <a:buClr>
                <a:schemeClr val="accent2"/>
              </a:buClr>
              <a:defRPr sz="1600"/>
            </a:pPr>
            <a:r>
              <a:t>Split Ratio – 70%</a:t>
            </a:r>
          </a:p>
          <a:p>
            <a:pPr lvl="2" marL="713230" indent="-192572" defTabSz="713230">
              <a:spcBef>
                <a:spcPts val="300"/>
              </a:spcBef>
              <a:buClr>
                <a:schemeClr val="accent2"/>
              </a:buClr>
              <a:defRPr sz="1600"/>
            </a:pPr>
            <a:r>
              <a:t>Categories - 100</a:t>
            </a:r>
          </a:p>
          <a:p>
            <a:pPr lvl="1" marL="499262" indent="-192572" defTabSz="713230">
              <a:spcBef>
                <a:spcPts val="400"/>
              </a:spcBef>
              <a:buClr>
                <a:schemeClr val="accent1"/>
              </a:buClr>
              <a:defRPr sz="1800"/>
            </a:pPr>
            <a:r>
              <a:t>Train Data </a:t>
            </a:r>
          </a:p>
          <a:p>
            <a:pPr lvl="1" marL="499262" indent="-192572" defTabSz="713230">
              <a:spcBef>
                <a:spcPts val="400"/>
              </a:spcBef>
              <a:buClr>
                <a:schemeClr val="accent1"/>
              </a:buClr>
              <a:defRPr sz="1800"/>
            </a:pPr>
            <a:r>
              <a:t>Know Data </a:t>
            </a:r>
          </a:p>
          <a:p>
            <a:pPr lvl="1" marL="499262" indent="-192572" defTabSz="713230">
              <a:spcBef>
                <a:spcPts val="400"/>
              </a:spcBef>
              <a:buClr>
                <a:schemeClr val="accent1"/>
              </a:buClr>
              <a:defRPr sz="1800"/>
            </a:pPr>
            <a:r>
              <a:t>Unknown Data</a:t>
            </a:r>
          </a:p>
          <a:p>
            <a:pPr lvl="1" marL="499262" indent="-192572" defTabSz="713230">
              <a:spcBef>
                <a:spcPts val="400"/>
              </a:spcBef>
              <a:buClr>
                <a:schemeClr val="accent1"/>
              </a:buClr>
              <a:defRPr sz="1800"/>
            </a:pPr>
            <a:r>
              <a:t>Error Metric         </a:t>
            </a:r>
          </a:p>
          <a:p>
            <a:pPr lvl="8" marL="0" indent="1426463" defTabSz="713230">
              <a:spcBef>
                <a:spcPts val="400"/>
              </a:spcBef>
              <a:buSzTx/>
              <a:buNone/>
              <a:defRPr sz="1800"/>
            </a:pPr>
            <a:r>
              <a:t>RMSE     MSE      MAE</a:t>
            </a:r>
          </a:p>
          <a:p>
            <a:pPr lvl="4" marL="0" indent="713230" defTabSz="713230">
              <a:spcBef>
                <a:spcPts val="400"/>
              </a:spcBef>
              <a:buSzTx/>
              <a:buNone/>
              <a:defRPr sz="1800"/>
            </a:pPr>
            <a:r>
              <a:t>SVD1 3.427827 11.7500 3.125000</a:t>
            </a:r>
          </a:p>
          <a:p>
            <a:pPr lvl="4" marL="0" indent="713230" defTabSz="713230">
              <a:spcBef>
                <a:spcPts val="400"/>
              </a:spcBef>
              <a:buSzTx/>
              <a:buNone/>
              <a:defRPr sz="1800"/>
            </a:pPr>
            <a:r>
              <a:t>SVD2 3.421900 11.7094 3.059829</a:t>
            </a:r>
          </a:p>
        </p:txBody>
      </p:sp>
      <p:sp>
        <p:nvSpPr>
          <p:cNvPr id="192" name="Shape 192"/>
          <p:cNvSpPr/>
          <p:nvPr>
            <p:ph type="title"/>
          </p:nvPr>
        </p:nvSpPr>
        <p:spPr>
          <a:xfrm>
            <a:off x="609600" y="785611"/>
            <a:ext cx="10972800" cy="87576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Methodology/Approach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Split the data into train and test</a:t>
            </a:r>
          </a:p>
          <a:p>
            <a:pPr>
              <a:defRPr sz="2800"/>
            </a:pPr>
            <a:r>
              <a:t>Use ‘recommenderlab’ to build recommendation using SVD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Parameters – categories = 10, lambda values from 0.1 to 0.9</a:t>
            </a:r>
          </a:p>
          <a:p>
            <a:pPr/>
            <a:r>
              <a:t>Predict the ratings based on test for top 20 recommendations</a:t>
            </a:r>
          </a:p>
          <a:p>
            <a:pPr/>
            <a:r>
              <a:t>Use proximity distance to sort the top 20 list</a:t>
            </a:r>
          </a:p>
          <a:p>
            <a:pPr/>
            <a:r>
              <a:t>Pick the best 10 among 20 recommended by SVD approach</a:t>
            </a:r>
          </a:p>
          <a:p>
            <a:pPr/>
            <a:r>
              <a:t>Prediction based on recommender model</a:t>
            </a:r>
          </a:p>
          <a:p>
            <a:pPr/>
            <a:r>
              <a:t>Enhanced recommendations </a:t>
            </a:r>
          </a:p>
        </p:txBody>
      </p:sp>
      <p:sp>
        <p:nvSpPr>
          <p:cNvPr id="195" name="Shape 195"/>
          <p:cNvSpPr/>
          <p:nvPr>
            <p:ph type="title"/>
          </p:nvPr>
        </p:nvSpPr>
        <p:spPr>
          <a:xfrm>
            <a:off x="609600" y="785611"/>
            <a:ext cx="10972800" cy="87576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Solution Steps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Test Data for first 6 users</a:t>
            </a:r>
          </a:p>
          <a:p>
            <a:pPr lvl="2" marL="0" indent="457200">
              <a:buClrTx/>
              <a:buSzTx/>
              <a:buFontTx/>
              <a:buNone/>
              <a:defRPr sz="2800"/>
            </a:pPr>
            <a:r>
              <a:t>&gt; test[1:6,]</a:t>
            </a:r>
          </a:p>
          <a:p>
            <a:pPr lvl="2" marL="0" indent="457200">
              <a:buClrTx/>
              <a:buSzTx/>
              <a:buFontTx/>
              <a:buNone/>
              <a:defRPr sz="2800"/>
            </a:pPr>
            <a:r>
              <a:t>6 x 828 rating matrix of class ‘realRatingMatrix’ with 46 ratings.</a:t>
            </a:r>
          </a:p>
          <a:p>
            <a:pPr lvl="2" marL="0" indent="457200">
              <a:buClrTx/>
              <a:buSzTx/>
              <a:buFontTx/>
              <a:buNone/>
              <a:defRPr sz="2800"/>
            </a:pPr>
            <a:r>
              <a:t>Normalized using center on rows.</a:t>
            </a:r>
          </a:p>
          <a:p>
            <a:pPr marL="288034" indent="-288034">
              <a:buSzPct val="85000"/>
              <a:defRPr sz="2800"/>
            </a:pPr>
            <a:r>
              <a:t>Top 20 recommended by SVD</a:t>
            </a:r>
          </a:p>
        </p:txBody>
      </p:sp>
      <p:sp>
        <p:nvSpPr>
          <p:cNvPr id="198" name="Shape 198"/>
          <p:cNvSpPr/>
          <p:nvPr>
            <p:ph type="title"/>
          </p:nvPr>
        </p:nvSpPr>
        <p:spPr>
          <a:xfrm>
            <a:off x="609600" y="785611"/>
            <a:ext cx="10972800" cy="8757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Results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1137" indent="-141137" defTabSz="448055">
              <a:spcBef>
                <a:spcPts val="200"/>
              </a:spcBef>
              <a:buSzPct val="85000"/>
              <a:defRPr sz="1372"/>
            </a:pPr>
            <a:r>
              <a:t>Top 20 recommended by SVD</a:t>
            </a:r>
          </a:p>
          <a:p>
            <a:pPr marL="141137" indent="-141137" defTabSz="448055">
              <a:spcBef>
                <a:spcPts val="200"/>
              </a:spcBef>
              <a:buSzPct val="85000"/>
              <a:defRPr sz="1372"/>
            </a:pPr>
            <a:r>
              <a:t>&gt; recomm_matrix.svd.enh[1:6,1:20]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     [,1]  [,2]  [,3]  [,4]  [,5]  [,6]  [,7]  [,8]  [,9]  [,10] [,11] [,12] [,13] [,14] [,15]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601  "805" "55"  "810" "432" "325" "134" "686" "429" "533" "499" "242" "757" "581" "386" "19" 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6739 "798" "797" "432" "325" "581" "134" "802" "429" "603" "7"   "263" "233" "242" "803" "499"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6808 "624" "581" "787" "283" "612" "802" "499" "263" "803" "233" "654" "512" "6"   "788" "736"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6838 "132" "44"  "658" "313" "151" "39"  "314" "476" "131" "261" "401" "427" "51"  "280" "84" 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6901 "281" "677" "566" "251" "712" "273" "157" "373" "155" "177" "372" "660" "406" "650" "752"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6915 "90"  "155" "152" "251" "712" "407" "566" "395" "156" "650" "158" "76"  "273" "770" "416"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     [,16] [,17] [,18] [,19] [,20]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601  "564" "227" "507" "551" "802"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6739 "569" "534" "702" "425" "686"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6808 "386" "425" "19"  "641" "603"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6838 "197" "256" "32"  "615" "216"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6901 "694" "494" "76"  "249" "131"</a:t>
            </a:r>
          </a:p>
          <a:p>
            <a:pPr lvl="2" marL="0" indent="224027" defTabSz="448055">
              <a:spcBef>
                <a:spcPts val="200"/>
              </a:spcBef>
              <a:buClrTx/>
              <a:buSzTx/>
              <a:buFontTx/>
              <a:buNone/>
              <a:defRPr sz="1372"/>
            </a:pPr>
            <a:r>
              <a:t>6915 "752" "677" "494" "764" "441"</a:t>
            </a:r>
          </a:p>
          <a:p>
            <a:pPr marL="141137" indent="-141137" defTabSz="448055">
              <a:spcBef>
                <a:spcPts val="200"/>
              </a:spcBef>
              <a:buSzPct val="85000"/>
              <a:defRPr sz="1372"/>
            </a:pPr>
            <a:r>
              <a:t>Top 10 recommended after enhancing the SVD recommendations</a:t>
            </a:r>
          </a:p>
        </p:txBody>
      </p:sp>
      <p:sp>
        <p:nvSpPr>
          <p:cNvPr id="201" name="Shape 201"/>
          <p:cNvSpPr/>
          <p:nvPr>
            <p:ph type="title"/>
          </p:nvPr>
        </p:nvSpPr>
        <p:spPr>
          <a:xfrm>
            <a:off x="609600" y="785611"/>
            <a:ext cx="10972800" cy="8757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Results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 marL="249631" indent="-249631" defTabSz="832104">
              <a:lnSpc>
                <a:spcPct val="90000"/>
              </a:lnSpc>
              <a:spcBef>
                <a:spcPts val="500"/>
              </a:spcBef>
              <a:defRPr sz="2366"/>
            </a:pPr>
            <a:r>
              <a:t>Project Definition</a:t>
            </a:r>
          </a:p>
          <a:p>
            <a:pPr marL="249631" indent="-249631" defTabSz="832104">
              <a:lnSpc>
                <a:spcPct val="90000"/>
              </a:lnSpc>
              <a:spcBef>
                <a:spcPts val="500"/>
              </a:spcBef>
              <a:defRPr sz="2366"/>
            </a:pPr>
            <a:r>
              <a:t>Data Gathering </a:t>
            </a:r>
          </a:p>
          <a:p>
            <a:pPr marL="249631" indent="-249631" defTabSz="832104">
              <a:lnSpc>
                <a:spcPct val="90000"/>
              </a:lnSpc>
              <a:spcBef>
                <a:spcPts val="500"/>
              </a:spcBef>
              <a:defRPr sz="2366"/>
            </a:pPr>
            <a:r>
              <a:t>Data Pre-Processing</a:t>
            </a:r>
          </a:p>
          <a:p>
            <a:pPr marL="249631" indent="-249631" defTabSz="832104">
              <a:lnSpc>
                <a:spcPct val="90000"/>
              </a:lnSpc>
              <a:spcBef>
                <a:spcPts val="500"/>
              </a:spcBef>
              <a:defRPr sz="2366"/>
            </a:pPr>
            <a:r>
              <a:t>Methodology/Approach</a:t>
            </a:r>
          </a:p>
          <a:p>
            <a:pPr lvl="1" marL="582472" indent="-224668" defTabSz="832104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defRPr sz="2184"/>
            </a:pPr>
            <a:r>
              <a:t>Problem with Data and Approach to Overcome that</a:t>
            </a:r>
          </a:p>
          <a:p>
            <a:pPr lvl="1" marL="582472" indent="-224668" defTabSz="832104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defRPr sz="2184"/>
            </a:pPr>
            <a:r>
              <a:t>Model Building Approach</a:t>
            </a:r>
          </a:p>
          <a:p>
            <a:pPr lvl="1" marL="582472" indent="-224668" defTabSz="832104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defRPr sz="2184"/>
            </a:pPr>
            <a:r>
              <a:t>Evaluation of Model</a:t>
            </a:r>
          </a:p>
          <a:p>
            <a:pPr marL="249631" indent="-249631" defTabSz="832104">
              <a:lnSpc>
                <a:spcPct val="90000"/>
              </a:lnSpc>
              <a:spcBef>
                <a:spcPts val="500"/>
              </a:spcBef>
              <a:defRPr sz="2366"/>
            </a:pPr>
            <a:r>
              <a:t>Solution Steps</a:t>
            </a:r>
          </a:p>
          <a:p>
            <a:pPr marL="249631" indent="-249631" defTabSz="832104">
              <a:lnSpc>
                <a:spcPct val="90000"/>
              </a:lnSpc>
              <a:spcBef>
                <a:spcPts val="500"/>
              </a:spcBef>
              <a:defRPr sz="2366"/>
            </a:pPr>
            <a:r>
              <a:t>Results</a:t>
            </a:r>
          </a:p>
          <a:p>
            <a:pPr marL="249631" indent="-249631" defTabSz="832104">
              <a:lnSpc>
                <a:spcPct val="90000"/>
              </a:lnSpc>
              <a:spcBef>
                <a:spcPts val="500"/>
              </a:spcBef>
              <a:defRPr sz="2366"/>
            </a:pPr>
            <a:r>
              <a:t>What could have been done?</a:t>
            </a:r>
          </a:p>
          <a:p>
            <a:pPr marL="249631" indent="-249631" defTabSz="832104">
              <a:lnSpc>
                <a:spcPct val="90000"/>
              </a:lnSpc>
              <a:spcBef>
                <a:spcPts val="500"/>
              </a:spcBef>
              <a:defRPr sz="2366"/>
            </a:pPr>
            <a:r>
              <a:t>Questions</a:t>
            </a:r>
          </a:p>
        </p:txBody>
      </p:sp>
      <p:sp>
        <p:nvSpPr>
          <p:cNvPr id="143" name="Shape 143"/>
          <p:cNvSpPr/>
          <p:nvPr>
            <p:ph type="title"/>
          </p:nvPr>
        </p:nvSpPr>
        <p:spPr>
          <a:xfrm>
            <a:off x="609600" y="704087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9393" indent="-279393" defTabSz="886968">
              <a:spcBef>
                <a:spcPts val="500"/>
              </a:spcBef>
              <a:buSzPct val="85000"/>
              <a:defRPr sz="2716"/>
            </a:pPr>
            <a:r>
              <a:t>Top 10 recommended after enhancing the SVD recommendations</a:t>
            </a:r>
          </a:p>
          <a:p>
            <a:pPr lvl="2" marL="0" indent="443484" defTabSz="886968">
              <a:spcBef>
                <a:spcPts val="500"/>
              </a:spcBef>
              <a:buClrTx/>
              <a:buSzTx/>
              <a:buFontTx/>
              <a:buNone/>
              <a:defRPr sz="2716"/>
            </a:pPr>
            <a:r>
              <a:t>&gt; job.top10[1:6,]</a:t>
            </a:r>
          </a:p>
          <a:p>
            <a:pPr lvl="2" marL="0" indent="443484" defTabSz="886968">
              <a:spcBef>
                <a:spcPts val="500"/>
              </a:spcBef>
              <a:buClrTx/>
              <a:buSzTx/>
              <a:buFontTx/>
              <a:buNone/>
              <a:defRPr sz="2716"/>
            </a:pPr>
            <a:r>
              <a:t>       1   2   3   4   5   6   7   8   9  10</a:t>
            </a:r>
          </a:p>
          <a:p>
            <a:pPr lvl="2" marL="0" indent="443484" defTabSz="886968">
              <a:spcBef>
                <a:spcPts val="500"/>
              </a:spcBef>
              <a:buClrTx/>
              <a:buSzTx/>
              <a:buFontTx/>
              <a:buNone/>
              <a:defRPr sz="2716"/>
            </a:pPr>
            <a:r>
              <a:t>601  805  55 810 432 325 134 686 429 533 499</a:t>
            </a:r>
          </a:p>
          <a:p>
            <a:pPr lvl="2" marL="0" indent="443484" defTabSz="886968">
              <a:spcBef>
                <a:spcPts val="500"/>
              </a:spcBef>
              <a:buClrTx/>
              <a:buSzTx/>
              <a:buFontTx/>
              <a:buNone/>
              <a:defRPr sz="2716"/>
            </a:pPr>
            <a:r>
              <a:t>6739 233 798 797 432 325 581 134 802 429 603</a:t>
            </a:r>
          </a:p>
          <a:p>
            <a:pPr lvl="2" marL="0" indent="443484" defTabSz="886968">
              <a:spcBef>
                <a:spcPts val="500"/>
              </a:spcBef>
              <a:buClrTx/>
              <a:buSzTx/>
              <a:buFontTx/>
              <a:buNone/>
              <a:defRPr sz="2716"/>
            </a:pPr>
            <a:r>
              <a:t>6808 233 624 581 787 283 612 802 499 263 803</a:t>
            </a:r>
          </a:p>
          <a:p>
            <a:pPr lvl="2" marL="0" indent="443484" defTabSz="886968">
              <a:spcBef>
                <a:spcPts val="500"/>
              </a:spcBef>
              <a:buClrTx/>
              <a:buSzTx/>
              <a:buFontTx/>
              <a:buNone/>
              <a:defRPr sz="2716"/>
            </a:pPr>
            <a:r>
              <a:t>6838 131 132  44 658 313 151  39 314 476 261</a:t>
            </a:r>
          </a:p>
          <a:p>
            <a:pPr lvl="2" marL="0" indent="443484" defTabSz="886968">
              <a:spcBef>
                <a:spcPts val="500"/>
              </a:spcBef>
              <a:buClrTx/>
              <a:buSzTx/>
              <a:buFontTx/>
              <a:buNone/>
              <a:defRPr sz="2716"/>
            </a:pPr>
            <a:r>
              <a:t>6901 251 131 281 677 566 712 273 157 373 155</a:t>
            </a:r>
          </a:p>
          <a:p>
            <a:pPr lvl="2" marL="0" indent="443484" defTabSz="886968">
              <a:spcBef>
                <a:spcPts val="500"/>
              </a:spcBef>
              <a:buClrTx/>
              <a:buSzTx/>
              <a:buFontTx/>
              <a:buNone/>
              <a:defRPr sz="2716"/>
            </a:pPr>
            <a:r>
              <a:t>6915 251  90 155 152 712 407 566 395 156 650</a:t>
            </a:r>
          </a:p>
        </p:txBody>
      </p:sp>
      <p:sp>
        <p:nvSpPr>
          <p:cNvPr id="204" name="Shape 204"/>
          <p:cNvSpPr/>
          <p:nvPr>
            <p:ph type="title"/>
          </p:nvPr>
        </p:nvSpPr>
        <p:spPr>
          <a:xfrm>
            <a:off x="609600" y="785611"/>
            <a:ext cx="10972800" cy="8757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Results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/>
            <a:r>
              <a:t>Coldstart Problem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Whenever a new user or new item comes in it lacks information about the rating. Therefore, we do not have sufficient information to classify or to perform similarity analysis</a:t>
            </a:r>
          </a:p>
          <a:p>
            <a:pPr marL="246888" indent="-246888">
              <a:spcBef>
                <a:spcPts val="500"/>
              </a:spcBef>
              <a:buClr>
                <a:schemeClr val="accent1"/>
              </a:buClr>
              <a:buSzPct val="85000"/>
              <a:defRPr sz="2400"/>
            </a:pPr>
            <a:r>
              <a:t>Mismatch Data 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Between job rating data versus applicants and jobs data master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Only 924 (out of 6270) jobs in job rating exist in jobs master data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Only 446 (out of 3027) applicants in job rating exist in applicants master data</a:t>
            </a:r>
          </a:p>
        </p:txBody>
      </p:sp>
      <p:sp>
        <p:nvSpPr>
          <p:cNvPr id="207" name="Shape 207"/>
          <p:cNvSpPr/>
          <p:nvPr>
            <p:ph type="title"/>
          </p:nvPr>
        </p:nvSpPr>
        <p:spPr>
          <a:xfrm>
            <a:off x="609600" y="785611"/>
            <a:ext cx="10972800" cy="87576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Common Problems with Approach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/>
            <a:r>
              <a:t>Enhancing the Recommendation using the Education, Position of Interest and Industry</a:t>
            </a:r>
          </a:p>
          <a:p>
            <a:pPr/>
            <a:r>
              <a:t>Exploring the Mechanism to reduce the sparsity in rating matrix</a:t>
            </a:r>
          </a:p>
          <a:p>
            <a:pPr/>
            <a:r>
              <a:t>Cluster users and then recommend items the users in the cluster</a:t>
            </a:r>
          </a:p>
          <a:p>
            <a:pPr marL="0" indent="0">
              <a:buSzTx/>
              <a:buNone/>
            </a:pPr>
            <a:r>
              <a:t>    closest to the active user.</a:t>
            </a:r>
          </a:p>
          <a:p>
            <a:pPr/>
            <a:r>
              <a:t>Blending of Algorithms - KNN and SVD to improve the accuracy</a:t>
            </a:r>
          </a:p>
        </p:txBody>
      </p:sp>
      <p:sp>
        <p:nvSpPr>
          <p:cNvPr id="210" name="Shape 210"/>
          <p:cNvSpPr/>
          <p:nvPr>
            <p:ph type="title"/>
          </p:nvPr>
        </p:nvSpPr>
        <p:spPr>
          <a:xfrm>
            <a:off x="609600" y="888641"/>
            <a:ext cx="10972800" cy="87576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What Could have been Done?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 algn="ctr">
              <a:spcBef>
                <a:spcPts val="2300"/>
              </a:spcBef>
              <a:defRPr sz="9600"/>
            </a:pPr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609600" y="772730"/>
            <a:ext cx="10972800" cy="86288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Project Definition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➢"/>
            </a:pPr>
            <a:r>
              <a:t>Quickhire is a US based job portal. The portal is becoming quite popular among seekers for part-time jobs.  They have collected all the data related to jobs and candidates in their portal. </a:t>
            </a:r>
          </a:p>
          <a:p>
            <a:pPr>
              <a:buFont typeface="Wingdings"/>
              <a:buChar char="➢"/>
            </a:pPr>
            <a:r>
              <a:t>Building a Recommendation system based on collaborative filtering and enhance the recommendations using Applicant Profile/Job Profile like distance between the job and candidate’s location and type of industry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/>
            <a:r>
              <a:t>Applicant Data and Job data has been collected by Quick Hire. </a:t>
            </a:r>
          </a:p>
        </p:txBody>
      </p:sp>
      <p:sp>
        <p:nvSpPr>
          <p:cNvPr id="149" name="Shape 149"/>
          <p:cNvSpPr/>
          <p:nvPr>
            <p:ph type="title"/>
          </p:nvPr>
        </p:nvSpPr>
        <p:spPr>
          <a:xfrm>
            <a:off x="609600" y="704087"/>
            <a:ext cx="10972800" cy="11430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Gathering</a:t>
            </a:r>
          </a:p>
        </p:txBody>
      </p:sp>
      <p:graphicFrame>
        <p:nvGraphicFramePr>
          <p:cNvPr id="150" name="Table 150"/>
          <p:cNvGraphicFramePr/>
          <p:nvPr/>
        </p:nvGraphicFramePr>
        <p:xfrm>
          <a:off x="718354" y="2548463"/>
          <a:ext cx="9765050" cy="38645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255016"/>
                <a:gridCol w="3255016"/>
                <a:gridCol w="3255016"/>
              </a:tblGrid>
              <a:tr h="344296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Job 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Applicant Data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Rating 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534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Combined_Jobs_Final.csv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Main_Info.csv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TrainingData.csv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2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MainJobViews.csv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Languages.csv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452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JobViews.csv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Credentials.csv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452400"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Education.csv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452400"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Expereince.csv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452400"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Leadership.csv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452400"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Interests.csv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452400"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Positions_Of_Interest.csv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Helvetica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/>
            <a:r>
              <a:t>Picked below relevant files and the specific attributes in them.</a:t>
            </a:r>
          </a:p>
        </p:txBody>
      </p:sp>
      <p:sp>
        <p:nvSpPr>
          <p:cNvPr id="153" name="Shape 153"/>
          <p:cNvSpPr/>
          <p:nvPr>
            <p:ph type="title"/>
          </p:nvPr>
        </p:nvSpPr>
        <p:spPr>
          <a:xfrm>
            <a:off x="609600" y="704087"/>
            <a:ext cx="10972800" cy="11430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Preprocessing</a:t>
            </a:r>
          </a:p>
        </p:txBody>
      </p:sp>
      <p:graphicFrame>
        <p:nvGraphicFramePr>
          <p:cNvPr id="154" name="Table 154"/>
          <p:cNvGraphicFramePr/>
          <p:nvPr/>
        </p:nvGraphicFramePr>
        <p:xfrm>
          <a:off x="609598" y="2081497"/>
          <a:ext cx="9886685" cy="36367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50026"/>
                <a:gridCol w="7036657"/>
              </a:tblGrid>
              <a:tr h="316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File 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Attribute Names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5341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Main_Info.csv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Applicant.ID, Latitude, Longitude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5341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Education.csv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Applicant.ID,Graduate.Year,School.Name,City,Degree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5341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Positions_Of_Interest.csv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Applicant.ID,Position.Of.Interest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5341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Combined_Jobs_Final.csv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Job.ID, Title, Position, Job.Description, Latitude, Longitude, Employment.Type, Education.Required, Industry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5341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MainJobViews.csv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Applicant.ID , Job.ID, Job.Applied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5341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TrainingData.csv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ApplicantID, JobID, Rating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/>
            <a:r>
              <a:t>Converting the Rating data into Matrix Format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Rows are Applicants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Columns are Jobs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Use ‘acast’ to convert the training data into matrix format – 3027 X 6270</a:t>
            </a:r>
          </a:p>
          <a:p>
            <a:pPr marL="246888" indent="-246888">
              <a:spcBef>
                <a:spcPts val="500"/>
              </a:spcBef>
              <a:buClr>
                <a:schemeClr val="accent1"/>
              </a:buClr>
              <a:buSzPct val="85000"/>
              <a:defRPr sz="2400"/>
            </a:pPr>
            <a:r>
              <a:t>Understanding Rating data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Rating Matrix Sparsity: 99.95884 % , only 0.04116 % filled with ratings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Distribution of Applicants (plot) - number of applicants rated for a job</a:t>
            </a:r>
          </a:p>
          <a:p>
            <a:pPr lvl="1" marL="640080" indent="-246888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Distribution of Jobs (plot) - number of jobs rated by applicant  </a:t>
            </a:r>
          </a:p>
        </p:txBody>
      </p:sp>
      <p:sp>
        <p:nvSpPr>
          <p:cNvPr id="157" name="Shape 157"/>
          <p:cNvSpPr/>
          <p:nvPr>
            <p:ph type="title"/>
          </p:nvPr>
        </p:nvSpPr>
        <p:spPr>
          <a:xfrm>
            <a:off x="609600" y="772730"/>
            <a:ext cx="10972800" cy="9015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Pre-Processing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title"/>
          </p:nvPr>
        </p:nvSpPr>
        <p:spPr>
          <a:xfrm>
            <a:off x="609600" y="840464"/>
            <a:ext cx="10972800" cy="82237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Pre-Processing</a:t>
            </a:r>
          </a:p>
        </p:txBody>
      </p:sp>
      <p:pic>
        <p:nvPicPr>
          <p:cNvPr id="16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0489" y="1983738"/>
            <a:ext cx="6727322" cy="4569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body" idx="1"/>
          </p:nvPr>
        </p:nvSpPr>
        <p:spPr>
          <a:xfrm>
            <a:off x="609600" y="1935479"/>
            <a:ext cx="10972800" cy="43891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title"/>
          </p:nvPr>
        </p:nvSpPr>
        <p:spPr>
          <a:xfrm>
            <a:off x="609600" y="840464"/>
            <a:ext cx="10972800" cy="82237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Pre-Processing</a:t>
            </a:r>
          </a:p>
        </p:txBody>
      </p:sp>
      <p:pic>
        <p:nvPicPr>
          <p:cNvPr id="16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6550" y="1983738"/>
            <a:ext cx="6692900" cy="4546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body" idx="1"/>
          </p:nvPr>
        </p:nvSpPr>
        <p:spPr>
          <a:xfrm>
            <a:off x="609600" y="1624627"/>
            <a:ext cx="10972800" cy="4699973"/>
          </a:xfrm>
          <a:prstGeom prst="rect">
            <a:avLst/>
          </a:prstGeom>
        </p:spPr>
        <p:txBody>
          <a:bodyPr/>
          <a:lstStyle>
            <a:lvl1pPr marL="241401" indent="-241401" defTabSz="804672">
              <a:spcBef>
                <a:spcPts val="500"/>
              </a:spcBef>
              <a:defRPr sz="2200"/>
            </a:lvl1pPr>
          </a:lstStyle>
          <a:p>
            <a:pPr/>
            <a:r>
              <a:t>Image on Processed Rating Matrix</a:t>
            </a:r>
          </a:p>
        </p:txBody>
      </p:sp>
      <p:sp>
        <p:nvSpPr>
          <p:cNvPr id="168" name="Shape 168"/>
          <p:cNvSpPr/>
          <p:nvPr>
            <p:ph type="title"/>
          </p:nvPr>
        </p:nvSpPr>
        <p:spPr>
          <a:xfrm>
            <a:off x="609600" y="840464"/>
            <a:ext cx="10972800" cy="82237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Pre-Processing</a:t>
            </a:r>
          </a:p>
        </p:txBody>
      </p:sp>
      <p:pic>
        <p:nvPicPr>
          <p:cNvPr id="16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6550" y="1983738"/>
            <a:ext cx="6692900" cy="4546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Presentation on brainstorming">
  <a:themeElements>
    <a:clrScheme name="Presentation on brainstorm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0000FF"/>
      </a:hlink>
      <a:folHlink>
        <a:srgbClr val="FF00FF"/>
      </a:folHlink>
    </a:clrScheme>
    <a:fontScheme name="Presentation on brainstormin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resentation on brainstorm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resentation on brainstorming">
  <a:themeElements>
    <a:clrScheme name="Presentation on brainstorm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0000FF"/>
      </a:hlink>
      <a:folHlink>
        <a:srgbClr val="FF00FF"/>
      </a:folHlink>
    </a:clrScheme>
    <a:fontScheme name="Presentation on brainstormin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resentation on brainstorm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