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7800" cy="114336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7800" cy="114336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7800" cy="114336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7800" cy="114336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7800" cy="114336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7800" cy="114336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7800" cy="114336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7800" cy="5301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7800" cy="114336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7800" cy="114336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7800" cy="114336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7800" cy="114336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7800" cy="114336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7800" cy="114336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7800" cy="114336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7800" cy="114336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7800" cy="114336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7800" cy="114336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7800" cy="5301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7800" cy="114336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7800" cy="114336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7800" cy="114336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7800" cy="114336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5800" y="1981080"/>
            <a:ext cx="7693200" cy="1063800"/>
          </a:xfrm>
          <a:prstGeom prst="rect">
            <a:avLst/>
          </a:prstGeom>
          <a:gradFill rotWithShape="0">
            <a:gsLst>
              <a:gs pos="0">
                <a:srgbClr val="bfd4fe"/>
              </a:gs>
              <a:gs pos="100000">
                <a:srgbClr val="e5efff"/>
              </a:gs>
            </a:gsLst>
            <a:lin ang="16200000"/>
          </a:gradFill>
          <a:ln w="9360">
            <a:solidFill>
              <a:srgbClr val="4a7ebb"/>
            </a:solidFill>
            <a:round/>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API Testing</a:t>
            </a:r>
            <a:endParaRPr b="0" lang="en-IN" sz="4400" spc="-1" strike="noStrike">
              <a:latin typeface="Arial"/>
            </a:endParaRPr>
          </a:p>
        </p:txBody>
      </p:sp>
      <p:sp>
        <p:nvSpPr>
          <p:cNvPr id="77" name="CustomShape 2"/>
          <p:cNvSpPr/>
          <p:nvPr/>
        </p:nvSpPr>
        <p:spPr>
          <a:xfrm>
            <a:off x="1371600" y="3886200"/>
            <a:ext cx="6397920" cy="98784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274680"/>
            <a:ext cx="8224560" cy="1137960"/>
          </a:xfrm>
          <a:prstGeom prst="rect">
            <a:avLst/>
          </a:prstGeom>
          <a:gradFill rotWithShape="0">
            <a:gsLst>
              <a:gs pos="0">
                <a:srgbClr val="bfd4fe"/>
              </a:gs>
              <a:gs pos="100000">
                <a:srgbClr val="e5efff"/>
              </a:gs>
            </a:gsLst>
            <a:lin ang="16200000"/>
          </a:gradFill>
          <a:ln w="9360">
            <a:solidFill>
              <a:srgbClr val="4a7ebb"/>
            </a:solidFill>
            <a:round/>
          </a:ln>
        </p:spPr>
        <p:style>
          <a:lnRef idx="0"/>
          <a:fillRef idx="0"/>
          <a:effectRef idx="0"/>
          <a:fontRef idx="minor"/>
        </p:style>
        <p:txBody>
          <a:bodyPr lIns="90000" rIns="90000" tIns="45000" bIns="45000" anchor="ctr"/>
          <a:p>
            <a:pPr>
              <a:lnSpc>
                <a:spcPct val="100000"/>
              </a:lnSpc>
            </a:pPr>
            <a:r>
              <a:rPr b="0" lang="en-IN" sz="4000" spc="-1" strike="noStrike">
                <a:solidFill>
                  <a:srgbClr val="000000"/>
                </a:solidFill>
                <a:latin typeface="Abyssinica SIL"/>
                <a:ea typeface="DejaVu Sans"/>
              </a:rPr>
              <a:t>What is REST-Assure ?</a:t>
            </a:r>
            <a:endParaRPr b="0" lang="en-IN" sz="4000" spc="-1" strike="noStrike">
              <a:latin typeface="Arial"/>
            </a:endParaRPr>
          </a:p>
        </p:txBody>
      </p:sp>
      <p:sp>
        <p:nvSpPr>
          <p:cNvPr id="97" name="CustomShape 2"/>
          <p:cNvSpPr/>
          <p:nvPr/>
        </p:nvSpPr>
        <p:spPr>
          <a:xfrm>
            <a:off x="609480" y="1584000"/>
            <a:ext cx="8072280" cy="4963680"/>
          </a:xfrm>
          <a:prstGeom prst="rect">
            <a:avLst/>
          </a:prstGeom>
          <a:noFill/>
          <a:ln w="6480">
            <a:solidFill>
              <a:schemeClr val="tx1"/>
            </a:solidFill>
            <a:round/>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457200" y="274680"/>
            <a:ext cx="8224560" cy="1137960"/>
          </a:xfrm>
          <a:prstGeom prst="rect">
            <a:avLst/>
          </a:prstGeom>
          <a:gradFill rotWithShape="0">
            <a:gsLst>
              <a:gs pos="0">
                <a:srgbClr val="bfd4fe"/>
              </a:gs>
              <a:gs pos="100000">
                <a:srgbClr val="e5efff"/>
              </a:gs>
            </a:gsLst>
            <a:lin ang="16200000"/>
          </a:gradFill>
          <a:ln w="9360">
            <a:solidFill>
              <a:srgbClr val="4a7ebb"/>
            </a:solidFill>
            <a:round/>
          </a:ln>
        </p:spPr>
        <p:style>
          <a:lnRef idx="0"/>
          <a:fillRef idx="0"/>
          <a:effectRef idx="0"/>
          <a:fontRef idx="minor"/>
        </p:style>
        <p:txBody>
          <a:bodyPr lIns="90000" rIns="90000" tIns="45000" bIns="45000" anchor="ctr"/>
          <a:p>
            <a:pPr>
              <a:lnSpc>
                <a:spcPct val="100000"/>
              </a:lnSpc>
            </a:pPr>
            <a:r>
              <a:rPr b="0" lang="en-IN" sz="4000" spc="-1" strike="noStrike">
                <a:solidFill>
                  <a:srgbClr val="000000"/>
                </a:solidFill>
                <a:latin typeface="Abyssinica SIL"/>
                <a:ea typeface="DejaVu Sans"/>
              </a:rPr>
              <a:t>What is Authentication ?</a:t>
            </a:r>
            <a:endParaRPr b="0" lang="en-IN" sz="4000" spc="-1" strike="noStrike">
              <a:latin typeface="Arial"/>
            </a:endParaRPr>
          </a:p>
        </p:txBody>
      </p:sp>
      <p:sp>
        <p:nvSpPr>
          <p:cNvPr id="99" name="CustomShape 2"/>
          <p:cNvSpPr/>
          <p:nvPr/>
        </p:nvSpPr>
        <p:spPr>
          <a:xfrm>
            <a:off x="609480" y="1584000"/>
            <a:ext cx="8072280" cy="4963680"/>
          </a:xfrm>
          <a:prstGeom prst="rect">
            <a:avLst/>
          </a:prstGeom>
          <a:noFill/>
          <a:ln w="6480">
            <a:solidFill>
              <a:schemeClr val="tx1"/>
            </a:solidFill>
            <a:round/>
          </a:ln>
        </p:spPr>
        <p:style>
          <a:lnRef idx="0"/>
          <a:fillRef idx="0"/>
          <a:effectRef idx="0"/>
          <a:fontRef idx="minor"/>
        </p:style>
        <p:txBody>
          <a:bodyPr lIns="90000" rIns="90000" tIns="45000" bIns="45000"/>
          <a:p>
            <a:pPr>
              <a:lnSpc>
                <a:spcPct val="100000"/>
              </a:lnSpc>
            </a:pPr>
            <a:r>
              <a:rPr b="1" lang="en-IN" sz="2600" spc="-1" strike="noStrike">
                <a:solidFill>
                  <a:srgbClr val="000000"/>
                </a:solidFill>
                <a:latin typeface="Abyssinica SIL"/>
                <a:ea typeface="DejaVu Sans"/>
              </a:rPr>
              <a:t>A process to prove that you authentic person or not.</a:t>
            </a:r>
            <a:endParaRPr b="0" lang="en-IN" sz="2600" spc="-1" strike="noStrike">
              <a:latin typeface="Arial"/>
            </a:endParaRPr>
          </a:p>
          <a:p>
            <a:pPr>
              <a:lnSpc>
                <a:spcPct val="100000"/>
              </a:lnSpc>
            </a:pPr>
            <a:endParaRPr b="0" lang="en-IN" sz="2600" spc="-1" strike="noStrike">
              <a:latin typeface="Arial"/>
            </a:endParaRPr>
          </a:p>
          <a:p>
            <a:pPr>
              <a:lnSpc>
                <a:spcPct val="100000"/>
              </a:lnSpc>
            </a:pPr>
            <a:r>
              <a:rPr b="1" lang="en-IN" sz="2600" spc="-1" strike="noStrike">
                <a:solidFill>
                  <a:srgbClr val="000000"/>
                </a:solidFill>
                <a:latin typeface="Abyssinica SIL"/>
                <a:ea typeface="DejaVu Sans"/>
              </a:rPr>
              <a:t>Rest Assured supports several authentication schemes.</a:t>
            </a:r>
            <a:endParaRPr b="0" lang="en-IN" sz="2600" spc="-1" strike="noStrike">
              <a:latin typeface="Arial"/>
            </a:endParaRPr>
          </a:p>
          <a:p>
            <a:pPr>
              <a:lnSpc>
                <a:spcPct val="100000"/>
              </a:lnSpc>
            </a:pPr>
            <a:r>
              <a:rPr b="1" lang="en-IN" sz="2600" spc="-1" strike="noStrike">
                <a:solidFill>
                  <a:srgbClr val="000000"/>
                </a:solidFill>
                <a:latin typeface="Abyssinica SIL"/>
                <a:ea typeface="DejaVu Sans"/>
              </a:rPr>
              <a:t>i.e. Oauth, Certificate, form, preemptive</a:t>
            </a:r>
            <a:r>
              <a:rPr b="1" lang="en-IN" sz="2600" spc="-1" strike="noStrike">
                <a:solidFill>
                  <a:srgbClr val="000000"/>
                </a:solidFill>
                <a:latin typeface="Abyssinica SIL"/>
                <a:ea typeface="DejaVu Sans"/>
              </a:rPr>
              <a:t>	</a:t>
            </a:r>
            <a:r>
              <a:rPr b="1" lang="en-IN" sz="2600" spc="-1" strike="noStrike">
                <a:solidFill>
                  <a:srgbClr val="000000"/>
                </a:solidFill>
                <a:latin typeface="Abyssinica SIL"/>
                <a:ea typeface="DejaVu Sans"/>
              </a:rPr>
              <a:t>basic authentication</a:t>
            </a:r>
            <a:endParaRPr b="0" lang="en-IN" sz="2600" spc="-1" strike="noStrike">
              <a:latin typeface="Arial"/>
            </a:endParaRPr>
          </a:p>
          <a:p>
            <a:pPr>
              <a:lnSpc>
                <a:spcPct val="100000"/>
              </a:lnSpc>
            </a:pPr>
            <a:endParaRPr b="0" lang="en-IN" sz="2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457200" y="274680"/>
            <a:ext cx="8224560" cy="1137960"/>
          </a:xfrm>
          <a:prstGeom prst="rect">
            <a:avLst/>
          </a:prstGeom>
          <a:gradFill rotWithShape="0">
            <a:gsLst>
              <a:gs pos="0">
                <a:srgbClr val="bfd4fe"/>
              </a:gs>
              <a:gs pos="100000">
                <a:srgbClr val="e5efff"/>
              </a:gs>
            </a:gsLst>
            <a:lin ang="16200000"/>
          </a:gradFill>
          <a:ln w="9360">
            <a:solidFill>
              <a:srgbClr val="4a7ebb"/>
            </a:solidFill>
            <a:round/>
          </a:ln>
        </p:spPr>
        <p:style>
          <a:lnRef idx="0"/>
          <a:fillRef idx="0"/>
          <a:effectRef idx="0"/>
          <a:fontRef idx="minor"/>
        </p:style>
        <p:txBody>
          <a:bodyPr lIns="90000" rIns="90000" tIns="45000" bIns="45000" anchor="ctr"/>
          <a:p>
            <a:pPr>
              <a:lnSpc>
                <a:spcPct val="100000"/>
              </a:lnSpc>
            </a:pPr>
            <a:r>
              <a:rPr b="0" lang="en-IN" sz="4000" spc="-1" strike="noStrike">
                <a:solidFill>
                  <a:srgbClr val="000000"/>
                </a:solidFill>
                <a:latin typeface="Abyssinica SIL"/>
                <a:ea typeface="DejaVu Sans"/>
              </a:rPr>
              <a:t>OAuth</a:t>
            </a:r>
            <a:endParaRPr b="0" lang="en-IN" sz="4000" spc="-1" strike="noStrike">
              <a:latin typeface="Arial"/>
            </a:endParaRPr>
          </a:p>
        </p:txBody>
      </p:sp>
      <p:sp>
        <p:nvSpPr>
          <p:cNvPr id="101" name="CustomShape 2"/>
          <p:cNvSpPr/>
          <p:nvPr/>
        </p:nvSpPr>
        <p:spPr>
          <a:xfrm>
            <a:off x="609480" y="1584000"/>
            <a:ext cx="8072280" cy="4963680"/>
          </a:xfrm>
          <a:prstGeom prst="rect">
            <a:avLst/>
          </a:prstGeom>
          <a:noFill/>
          <a:ln w="6480">
            <a:solidFill>
              <a:schemeClr val="tx1"/>
            </a:solidFill>
            <a:round/>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102" name="" descr=""/>
          <p:cNvPicPr/>
          <p:nvPr/>
        </p:nvPicPr>
        <p:blipFill>
          <a:blip r:embed="rId1"/>
          <a:stretch/>
        </p:blipFill>
        <p:spPr>
          <a:xfrm>
            <a:off x="720000" y="1728000"/>
            <a:ext cx="7848000" cy="46800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57200" y="274680"/>
            <a:ext cx="8224560" cy="1137960"/>
          </a:xfrm>
          <a:prstGeom prst="rect">
            <a:avLst/>
          </a:prstGeom>
          <a:gradFill rotWithShape="0">
            <a:gsLst>
              <a:gs pos="0">
                <a:srgbClr val="bfd4fe"/>
              </a:gs>
              <a:gs pos="100000">
                <a:srgbClr val="e5efff"/>
              </a:gs>
            </a:gsLst>
            <a:lin ang="16200000"/>
          </a:gradFill>
          <a:ln w="9360">
            <a:solidFill>
              <a:srgbClr val="4a7ebb"/>
            </a:solidFill>
            <a:round/>
          </a:ln>
        </p:spPr>
        <p:style>
          <a:lnRef idx="0"/>
          <a:fillRef idx="0"/>
          <a:effectRef idx="0"/>
          <a:fontRef idx="minor"/>
        </p:style>
        <p:txBody>
          <a:bodyPr lIns="90000" rIns="90000" tIns="45000" bIns="45000" anchor="ctr"/>
          <a:p>
            <a:pPr>
              <a:lnSpc>
                <a:spcPct val="100000"/>
              </a:lnSpc>
            </a:pPr>
            <a:r>
              <a:rPr b="0" lang="en-IN" sz="4000" spc="-1" strike="noStrike">
                <a:solidFill>
                  <a:srgbClr val="000000"/>
                </a:solidFill>
                <a:latin typeface="Abyssinica SIL"/>
                <a:ea typeface="DejaVu Sans"/>
              </a:rPr>
              <a:t>OAuth</a:t>
            </a:r>
            <a:endParaRPr b="0" lang="en-IN" sz="4000" spc="-1" strike="noStrike">
              <a:latin typeface="Arial"/>
            </a:endParaRPr>
          </a:p>
        </p:txBody>
      </p:sp>
      <p:sp>
        <p:nvSpPr>
          <p:cNvPr id="104" name="CustomShape 2"/>
          <p:cNvSpPr/>
          <p:nvPr/>
        </p:nvSpPr>
        <p:spPr>
          <a:xfrm>
            <a:off x="609480" y="1584000"/>
            <a:ext cx="8072280" cy="4963680"/>
          </a:xfrm>
          <a:prstGeom prst="rect">
            <a:avLst/>
          </a:prstGeom>
          <a:noFill/>
          <a:ln w="6480">
            <a:solidFill>
              <a:schemeClr val="tx1"/>
            </a:solidFill>
            <a:round/>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105" name="" descr=""/>
          <p:cNvPicPr/>
          <p:nvPr/>
        </p:nvPicPr>
        <p:blipFill>
          <a:blip r:embed="rId1"/>
          <a:stretch/>
        </p:blipFill>
        <p:spPr>
          <a:xfrm>
            <a:off x="709560" y="1656000"/>
            <a:ext cx="7724520" cy="475200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457200" y="274680"/>
            <a:ext cx="8224560" cy="1137960"/>
          </a:xfrm>
          <a:prstGeom prst="rect">
            <a:avLst/>
          </a:prstGeom>
          <a:gradFill rotWithShape="0">
            <a:gsLst>
              <a:gs pos="0">
                <a:srgbClr val="bfd4fe"/>
              </a:gs>
              <a:gs pos="100000">
                <a:srgbClr val="e5efff"/>
              </a:gs>
            </a:gsLst>
            <a:lin ang="16200000"/>
          </a:gradFill>
          <a:ln w="9360">
            <a:solidFill>
              <a:srgbClr val="4a7ebb"/>
            </a:solidFill>
            <a:round/>
          </a:ln>
        </p:spPr>
        <p:style>
          <a:lnRef idx="0"/>
          <a:fillRef idx="0"/>
          <a:effectRef idx="0"/>
          <a:fontRef idx="minor"/>
        </p:style>
        <p:txBody>
          <a:bodyPr lIns="90000" rIns="90000" tIns="45000" bIns="45000" anchor="ctr"/>
          <a:p>
            <a:pPr>
              <a:lnSpc>
                <a:spcPct val="100000"/>
              </a:lnSpc>
            </a:pPr>
            <a:r>
              <a:rPr b="0" lang="en-IN" sz="4000" spc="-1" strike="noStrike">
                <a:solidFill>
                  <a:srgbClr val="000000"/>
                </a:solidFill>
                <a:latin typeface="Abyssinica SIL"/>
                <a:ea typeface="DejaVu Sans"/>
              </a:rPr>
              <a:t>What is Client &amp; Server</a:t>
            </a:r>
            <a:endParaRPr b="0" lang="en-IN" sz="4000" spc="-1" strike="noStrike">
              <a:latin typeface="Arial"/>
            </a:endParaRPr>
          </a:p>
        </p:txBody>
      </p:sp>
      <p:sp>
        <p:nvSpPr>
          <p:cNvPr id="79" name="CustomShape 2"/>
          <p:cNvSpPr/>
          <p:nvPr/>
        </p:nvSpPr>
        <p:spPr>
          <a:xfrm>
            <a:off x="609480" y="1584000"/>
            <a:ext cx="8072280" cy="4963680"/>
          </a:xfrm>
          <a:prstGeom prst="rect">
            <a:avLst/>
          </a:prstGeom>
          <a:noFill/>
          <a:ln w="6480">
            <a:solidFill>
              <a:schemeClr val="tx1"/>
            </a:solidFill>
            <a:round/>
          </a:ln>
        </p:spPr>
        <p:style>
          <a:lnRef idx="0"/>
          <a:fillRef idx="0"/>
          <a:effectRef idx="0"/>
          <a:fontRef idx="minor"/>
        </p:style>
        <p:txBody>
          <a:bodyPr lIns="90000" rIns="90000" tIns="45000" bIns="45000"/>
          <a:p>
            <a:pPr>
              <a:lnSpc>
                <a:spcPct val="100000"/>
              </a:lnSpc>
            </a:pPr>
            <a:r>
              <a:rPr b="1" lang="en-IN" sz="2600" spc="-1" strike="noStrike" u="sng">
                <a:solidFill>
                  <a:srgbClr val="000000"/>
                </a:solidFill>
                <a:uFillTx/>
                <a:latin typeface="Abyssinica SIL"/>
                <a:ea typeface="DejaVu Sans"/>
              </a:rPr>
              <a:t>Client:</a:t>
            </a:r>
            <a:endParaRPr b="0" lang="en-IN" sz="2600" spc="-1" strike="noStrike">
              <a:latin typeface="Arial"/>
            </a:endParaRPr>
          </a:p>
          <a:p>
            <a:pPr>
              <a:lnSpc>
                <a:spcPct val="100000"/>
              </a:lnSpc>
            </a:pPr>
            <a:r>
              <a:rPr b="0" lang="en-IN" sz="2600" spc="-1" strike="noStrike">
                <a:solidFill>
                  <a:srgbClr val="000000"/>
                </a:solidFill>
                <a:latin typeface="Abyssinica SIL"/>
                <a:ea typeface="DejaVu Sans"/>
              </a:rPr>
              <a:t>A client is a computer hardware device or software that accesses a service made available by a server. The server is often (but not always) located on a separate physical computer.</a:t>
            </a:r>
            <a:endParaRPr b="0" lang="en-IN" sz="2600" spc="-1" strike="noStrike">
              <a:latin typeface="Arial"/>
            </a:endParaRPr>
          </a:p>
          <a:p>
            <a:pPr>
              <a:lnSpc>
                <a:spcPct val="100000"/>
              </a:lnSpc>
            </a:pPr>
            <a:r>
              <a:rPr b="1" lang="en-IN" sz="2600" spc="-1" strike="noStrike" u="sng">
                <a:solidFill>
                  <a:srgbClr val="000000"/>
                </a:solidFill>
                <a:uFillTx/>
                <a:latin typeface="Abyssinica SIL"/>
                <a:ea typeface="DejaVu Sans"/>
              </a:rPr>
              <a:t>Server:</a:t>
            </a:r>
            <a:endParaRPr b="0" lang="en-IN" sz="2600" spc="-1" strike="noStrike">
              <a:latin typeface="Arial"/>
            </a:endParaRPr>
          </a:p>
          <a:p>
            <a:pPr>
              <a:lnSpc>
                <a:spcPct val="100000"/>
              </a:lnSpc>
            </a:pPr>
            <a:r>
              <a:rPr b="0" lang="en-IN" sz="2600" spc="-1" strike="noStrike">
                <a:solidFill>
                  <a:srgbClr val="000000"/>
                </a:solidFill>
                <a:latin typeface="Abyssinica SIL"/>
                <a:ea typeface="DejaVu Sans"/>
              </a:rPr>
              <a:t>A server is a physical computer dedicated to run services to serve the needs of other computers. Depending on the service that is running, it could be a file server, database server, home media server, print server, or web server.</a:t>
            </a:r>
            <a:endParaRPr b="0" lang="en-IN" sz="2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457200" y="274680"/>
            <a:ext cx="8224560" cy="1137960"/>
          </a:xfrm>
          <a:prstGeom prst="rect">
            <a:avLst/>
          </a:prstGeom>
          <a:gradFill rotWithShape="0">
            <a:gsLst>
              <a:gs pos="0">
                <a:srgbClr val="bfd4fe"/>
              </a:gs>
              <a:gs pos="100000">
                <a:srgbClr val="e5efff"/>
              </a:gs>
            </a:gsLst>
            <a:lin ang="16200000"/>
          </a:gradFill>
          <a:ln w="9360">
            <a:solidFill>
              <a:srgbClr val="4a7ebb"/>
            </a:solidFill>
            <a:round/>
          </a:ln>
        </p:spPr>
        <p:style>
          <a:lnRef idx="0"/>
          <a:fillRef idx="0"/>
          <a:effectRef idx="0"/>
          <a:fontRef idx="minor"/>
        </p:style>
        <p:txBody>
          <a:bodyPr lIns="90000" rIns="90000" tIns="45000" bIns="45000" anchor="ctr"/>
          <a:p>
            <a:pPr>
              <a:lnSpc>
                <a:spcPct val="100000"/>
              </a:lnSpc>
            </a:pPr>
            <a:r>
              <a:rPr b="0" lang="en-IN" sz="4000" spc="-1" strike="noStrike">
                <a:solidFill>
                  <a:srgbClr val="000000"/>
                </a:solidFill>
                <a:latin typeface="Abyssinica SIL"/>
                <a:ea typeface="DejaVu Sans"/>
              </a:rPr>
              <a:t>What is Client &amp; Server ?</a:t>
            </a:r>
            <a:endParaRPr b="0" lang="en-IN" sz="4000" spc="-1" strike="noStrike">
              <a:latin typeface="Arial"/>
            </a:endParaRPr>
          </a:p>
        </p:txBody>
      </p:sp>
      <p:sp>
        <p:nvSpPr>
          <p:cNvPr id="81" name="CustomShape 2"/>
          <p:cNvSpPr/>
          <p:nvPr/>
        </p:nvSpPr>
        <p:spPr>
          <a:xfrm>
            <a:off x="609480" y="1584000"/>
            <a:ext cx="8072280" cy="4963680"/>
          </a:xfrm>
          <a:prstGeom prst="rect">
            <a:avLst/>
          </a:prstGeom>
          <a:noFill/>
          <a:ln w="6480">
            <a:solidFill>
              <a:schemeClr val="tx1"/>
            </a:solidFill>
            <a:round/>
          </a:ln>
        </p:spPr>
        <p:style>
          <a:lnRef idx="0"/>
          <a:fillRef idx="0"/>
          <a:effectRef idx="0"/>
          <a:fontRef idx="minor"/>
        </p:style>
      </p:sp>
      <p:pic>
        <p:nvPicPr>
          <p:cNvPr id="82" name="" descr=""/>
          <p:cNvPicPr/>
          <p:nvPr/>
        </p:nvPicPr>
        <p:blipFill>
          <a:blip r:embed="rId1"/>
          <a:stretch/>
        </p:blipFill>
        <p:spPr>
          <a:xfrm>
            <a:off x="9360" y="1944000"/>
            <a:ext cx="8341920" cy="422244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57200" y="274680"/>
            <a:ext cx="8224560" cy="1137960"/>
          </a:xfrm>
          <a:prstGeom prst="rect">
            <a:avLst/>
          </a:prstGeom>
          <a:gradFill rotWithShape="0">
            <a:gsLst>
              <a:gs pos="0">
                <a:srgbClr val="bfd4fe"/>
              </a:gs>
              <a:gs pos="100000">
                <a:srgbClr val="e5efff"/>
              </a:gs>
            </a:gsLst>
            <a:lin ang="16200000"/>
          </a:gradFill>
          <a:ln w="9360">
            <a:solidFill>
              <a:srgbClr val="4a7ebb"/>
            </a:solidFill>
            <a:round/>
          </a:ln>
        </p:spPr>
        <p:style>
          <a:lnRef idx="0"/>
          <a:fillRef idx="0"/>
          <a:effectRef idx="0"/>
          <a:fontRef idx="minor"/>
        </p:style>
        <p:txBody>
          <a:bodyPr lIns="90000" rIns="90000" tIns="45000" bIns="45000" anchor="ctr"/>
          <a:p>
            <a:pPr>
              <a:lnSpc>
                <a:spcPct val="100000"/>
              </a:lnSpc>
            </a:pPr>
            <a:r>
              <a:rPr b="0" lang="en-IN" sz="4000" spc="-1" strike="noStrike">
                <a:solidFill>
                  <a:srgbClr val="000000"/>
                </a:solidFill>
                <a:latin typeface="Abyssinica SIL"/>
                <a:ea typeface="DejaVu Sans"/>
              </a:rPr>
              <a:t>What is API ?</a:t>
            </a:r>
            <a:endParaRPr b="0" lang="en-IN" sz="4000" spc="-1" strike="noStrike">
              <a:latin typeface="Arial"/>
            </a:endParaRPr>
          </a:p>
        </p:txBody>
      </p:sp>
      <p:sp>
        <p:nvSpPr>
          <p:cNvPr id="84" name="CustomShape 2"/>
          <p:cNvSpPr/>
          <p:nvPr/>
        </p:nvSpPr>
        <p:spPr>
          <a:xfrm>
            <a:off x="609480" y="1584000"/>
            <a:ext cx="8072280" cy="4963680"/>
          </a:xfrm>
          <a:prstGeom prst="rect">
            <a:avLst/>
          </a:prstGeom>
          <a:noFill/>
          <a:ln w="6480">
            <a:solidFill>
              <a:schemeClr val="tx1"/>
            </a:solidFill>
            <a:round/>
          </a:ln>
        </p:spPr>
        <p:style>
          <a:lnRef idx="0"/>
          <a:fillRef idx="0"/>
          <a:effectRef idx="0"/>
          <a:fontRef idx="minor"/>
        </p:style>
        <p:txBody>
          <a:bodyPr lIns="90000" rIns="90000" tIns="45000" bIns="45000"/>
          <a:p>
            <a:pPr>
              <a:lnSpc>
                <a:spcPct val="100000"/>
              </a:lnSpc>
            </a:pPr>
            <a:r>
              <a:rPr b="0" lang="en-IN" sz="2600" spc="-1" strike="noStrike">
                <a:solidFill>
                  <a:srgbClr val="000000"/>
                </a:solidFill>
                <a:latin typeface="Abyssinica SIL"/>
                <a:ea typeface="DejaVu Sans"/>
              </a:rPr>
              <a:t>API is an acronym for Application Programming Interface.</a:t>
            </a:r>
            <a:endParaRPr b="0" lang="en-IN" sz="2600" spc="-1" strike="noStrike">
              <a:latin typeface="Arial"/>
            </a:endParaRPr>
          </a:p>
          <a:p>
            <a:pPr>
              <a:lnSpc>
                <a:spcPct val="100000"/>
              </a:lnSpc>
            </a:pPr>
            <a:endParaRPr b="0" lang="en-IN" sz="2600" spc="-1" strike="noStrike">
              <a:latin typeface="Arial"/>
            </a:endParaRPr>
          </a:p>
          <a:p>
            <a:pPr>
              <a:lnSpc>
                <a:spcPct val="100000"/>
              </a:lnSpc>
            </a:pPr>
            <a:r>
              <a:rPr b="0" lang="en-IN" sz="2600" spc="-1" strike="noStrike">
                <a:solidFill>
                  <a:srgbClr val="000000"/>
                </a:solidFill>
                <a:latin typeface="Abyssinica SIL"/>
                <a:ea typeface="DejaVu Sans"/>
              </a:rPr>
              <a:t>It enables communication and data exchange between two separate software systems. A software system implementing an API contains functions/sub-routines which can be executed by another software system. </a:t>
            </a:r>
            <a:endParaRPr b="0" lang="en-IN" sz="2600" spc="-1" strike="noStrike">
              <a:latin typeface="Arial"/>
            </a:endParaRPr>
          </a:p>
          <a:p>
            <a:pPr>
              <a:lnSpc>
                <a:spcPct val="100000"/>
              </a:lnSpc>
            </a:pPr>
            <a:endParaRPr b="0" lang="en-IN" sz="26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274680"/>
            <a:ext cx="8224560" cy="1137960"/>
          </a:xfrm>
          <a:prstGeom prst="rect">
            <a:avLst/>
          </a:prstGeom>
          <a:gradFill rotWithShape="0">
            <a:gsLst>
              <a:gs pos="0">
                <a:srgbClr val="bfd4fe"/>
              </a:gs>
              <a:gs pos="100000">
                <a:srgbClr val="e5efff"/>
              </a:gs>
            </a:gsLst>
            <a:lin ang="16200000"/>
          </a:gradFill>
          <a:ln w="9360">
            <a:solidFill>
              <a:srgbClr val="4a7ebb"/>
            </a:solidFill>
            <a:round/>
          </a:ln>
        </p:spPr>
        <p:style>
          <a:lnRef idx="0"/>
          <a:fillRef idx="0"/>
          <a:effectRef idx="0"/>
          <a:fontRef idx="minor"/>
        </p:style>
        <p:txBody>
          <a:bodyPr lIns="90000" rIns="90000" tIns="45000" bIns="45000" anchor="ctr"/>
          <a:p>
            <a:pPr>
              <a:lnSpc>
                <a:spcPct val="100000"/>
              </a:lnSpc>
            </a:pPr>
            <a:r>
              <a:rPr b="0" lang="en-IN" sz="4000" spc="-1" strike="noStrike">
                <a:solidFill>
                  <a:srgbClr val="000000"/>
                </a:solidFill>
                <a:latin typeface="Abyssinica SIL"/>
                <a:ea typeface="DejaVu Sans"/>
              </a:rPr>
              <a:t>What is API ?</a:t>
            </a:r>
            <a:endParaRPr b="0" lang="en-IN" sz="4000" spc="-1" strike="noStrike">
              <a:latin typeface="Arial"/>
            </a:endParaRPr>
          </a:p>
        </p:txBody>
      </p:sp>
      <p:sp>
        <p:nvSpPr>
          <p:cNvPr id="86" name="CustomShape 2"/>
          <p:cNvSpPr/>
          <p:nvPr/>
        </p:nvSpPr>
        <p:spPr>
          <a:xfrm>
            <a:off x="609480" y="1584000"/>
            <a:ext cx="8072280" cy="4963680"/>
          </a:xfrm>
          <a:prstGeom prst="rect">
            <a:avLst/>
          </a:prstGeom>
          <a:noFill/>
          <a:ln w="6480">
            <a:solidFill>
              <a:schemeClr val="tx1"/>
            </a:solidFill>
            <a:round/>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87" name="" descr=""/>
          <p:cNvPicPr/>
          <p:nvPr/>
        </p:nvPicPr>
        <p:blipFill>
          <a:blip r:embed="rId1"/>
          <a:stretch/>
        </p:blipFill>
        <p:spPr>
          <a:xfrm>
            <a:off x="609480" y="2016000"/>
            <a:ext cx="7957800" cy="43192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57200" y="274680"/>
            <a:ext cx="8224560" cy="1137960"/>
          </a:xfrm>
          <a:prstGeom prst="rect">
            <a:avLst/>
          </a:prstGeom>
          <a:gradFill rotWithShape="0">
            <a:gsLst>
              <a:gs pos="0">
                <a:srgbClr val="bfd4fe"/>
              </a:gs>
              <a:gs pos="100000">
                <a:srgbClr val="e5efff"/>
              </a:gs>
            </a:gsLst>
            <a:lin ang="16200000"/>
          </a:gradFill>
          <a:ln w="9360">
            <a:solidFill>
              <a:srgbClr val="4a7ebb"/>
            </a:solidFill>
            <a:round/>
          </a:ln>
        </p:spPr>
        <p:style>
          <a:lnRef idx="0"/>
          <a:fillRef idx="0"/>
          <a:effectRef idx="0"/>
          <a:fontRef idx="minor"/>
        </p:style>
        <p:txBody>
          <a:bodyPr lIns="90000" rIns="90000" tIns="45000" bIns="45000" anchor="ctr"/>
          <a:p>
            <a:pPr>
              <a:lnSpc>
                <a:spcPct val="100000"/>
              </a:lnSpc>
            </a:pPr>
            <a:r>
              <a:rPr b="0" lang="en-IN" sz="4000" spc="-1" strike="noStrike">
                <a:solidFill>
                  <a:srgbClr val="000000"/>
                </a:solidFill>
                <a:latin typeface="Abyssinica SIL"/>
                <a:ea typeface="DejaVu Sans"/>
              </a:rPr>
              <a:t>What is API Testing?</a:t>
            </a:r>
            <a:endParaRPr b="0" lang="en-IN" sz="4000" spc="-1" strike="noStrike">
              <a:latin typeface="Arial"/>
            </a:endParaRPr>
          </a:p>
        </p:txBody>
      </p:sp>
      <p:sp>
        <p:nvSpPr>
          <p:cNvPr id="89" name="CustomShape 2"/>
          <p:cNvSpPr/>
          <p:nvPr/>
        </p:nvSpPr>
        <p:spPr>
          <a:xfrm>
            <a:off x="609480" y="1584000"/>
            <a:ext cx="8072280" cy="4963680"/>
          </a:xfrm>
          <a:prstGeom prst="rect">
            <a:avLst/>
          </a:prstGeom>
          <a:noFill/>
          <a:ln w="6480">
            <a:solidFill>
              <a:schemeClr val="tx1"/>
            </a:solidFill>
            <a:round/>
          </a:ln>
        </p:spPr>
        <p:style>
          <a:lnRef idx="0"/>
          <a:fillRef idx="0"/>
          <a:effectRef idx="0"/>
          <a:fontRef idx="minor"/>
        </p:style>
        <p:txBody>
          <a:bodyPr lIns="90000" rIns="90000" tIns="45000" bIns="45000"/>
          <a:p>
            <a:pPr>
              <a:lnSpc>
                <a:spcPct val="100000"/>
              </a:lnSpc>
            </a:pPr>
            <a:r>
              <a:rPr b="0" lang="en-IN" sz="2600" spc="-1" strike="noStrike">
                <a:solidFill>
                  <a:srgbClr val="000000"/>
                </a:solidFill>
                <a:latin typeface="Abyssinica SIL"/>
                <a:ea typeface="DejaVu Sans"/>
              </a:rPr>
              <a:t>API Testing is entirely different from GUI Testing and mainly concentrates on the business logic layer of the software architecture. This testing won't concentrate on the look and feel of an application.</a:t>
            </a:r>
            <a:endParaRPr b="0" lang="en-IN" sz="2600" spc="-1" strike="noStrike">
              <a:latin typeface="Arial"/>
            </a:endParaRPr>
          </a:p>
          <a:p>
            <a:pPr>
              <a:lnSpc>
                <a:spcPct val="100000"/>
              </a:lnSpc>
            </a:pPr>
            <a:endParaRPr b="0" lang="en-IN" sz="2600" spc="-1" strike="noStrike">
              <a:latin typeface="Arial"/>
            </a:endParaRPr>
          </a:p>
          <a:p>
            <a:pPr>
              <a:lnSpc>
                <a:spcPct val="100000"/>
              </a:lnSpc>
            </a:pPr>
            <a:r>
              <a:rPr b="0" lang="en-IN" sz="2600" spc="-1" strike="noStrike">
                <a:solidFill>
                  <a:srgbClr val="000000"/>
                </a:solidFill>
                <a:latin typeface="Abyssinica SIL"/>
                <a:ea typeface="DejaVu Sans"/>
              </a:rPr>
              <a:t>Instead of using standard user inputs(keyboard) and outputs, in API Testing, you use software to send calls to the API, get output, and note down the system's response. </a:t>
            </a:r>
            <a:endParaRPr b="0" lang="en-IN" sz="2600" spc="-1" strike="noStrike">
              <a:latin typeface="Arial"/>
            </a:endParaRPr>
          </a:p>
          <a:p>
            <a:pPr>
              <a:lnSpc>
                <a:spcPct val="100000"/>
              </a:lnSpc>
            </a:pPr>
            <a:endParaRPr b="0" lang="en-IN" sz="2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457200" y="274680"/>
            <a:ext cx="8224560" cy="1137960"/>
          </a:xfrm>
          <a:prstGeom prst="rect">
            <a:avLst/>
          </a:prstGeom>
          <a:gradFill rotWithShape="0">
            <a:gsLst>
              <a:gs pos="0">
                <a:srgbClr val="bfd4fe"/>
              </a:gs>
              <a:gs pos="100000">
                <a:srgbClr val="e5efff"/>
              </a:gs>
            </a:gsLst>
            <a:lin ang="16200000"/>
          </a:gradFill>
          <a:ln w="9360">
            <a:solidFill>
              <a:srgbClr val="4a7ebb"/>
            </a:solidFill>
            <a:round/>
          </a:ln>
        </p:spPr>
        <p:style>
          <a:lnRef idx="0"/>
          <a:fillRef idx="0"/>
          <a:effectRef idx="0"/>
          <a:fontRef idx="minor"/>
        </p:style>
        <p:txBody>
          <a:bodyPr lIns="90000" rIns="90000" tIns="45000" bIns="45000" anchor="ctr"/>
          <a:p>
            <a:pPr>
              <a:lnSpc>
                <a:spcPct val="100000"/>
              </a:lnSpc>
            </a:pPr>
            <a:r>
              <a:rPr b="0" lang="en-IN" sz="4000" spc="-1" strike="noStrike">
                <a:solidFill>
                  <a:srgbClr val="000000"/>
                </a:solidFill>
                <a:latin typeface="Abyssinica SIL"/>
                <a:ea typeface="DejaVu Sans"/>
              </a:rPr>
              <a:t>Major Advantages of API Testing</a:t>
            </a:r>
            <a:endParaRPr b="0" lang="en-IN" sz="4000" spc="-1" strike="noStrike">
              <a:latin typeface="Arial"/>
            </a:endParaRPr>
          </a:p>
        </p:txBody>
      </p:sp>
      <p:sp>
        <p:nvSpPr>
          <p:cNvPr id="91" name="CustomShape 2"/>
          <p:cNvSpPr/>
          <p:nvPr/>
        </p:nvSpPr>
        <p:spPr>
          <a:xfrm>
            <a:off x="609480" y="1584000"/>
            <a:ext cx="8072280" cy="4963680"/>
          </a:xfrm>
          <a:prstGeom prst="rect">
            <a:avLst/>
          </a:prstGeom>
          <a:noFill/>
          <a:ln w="6480">
            <a:solidFill>
              <a:schemeClr val="tx1"/>
            </a:solidFill>
            <a:round/>
          </a:ln>
        </p:spPr>
        <p:style>
          <a:lnRef idx="0"/>
          <a:fillRef idx="0"/>
          <a:effectRef idx="0"/>
          <a:fontRef idx="minor"/>
        </p:style>
        <p:txBody>
          <a:bodyPr lIns="90000" rIns="90000" tIns="45000" bIns="45000"/>
          <a:p>
            <a:pPr>
              <a:lnSpc>
                <a:spcPct val="100000"/>
              </a:lnSpc>
            </a:pPr>
            <a:r>
              <a:rPr b="1" lang="en-IN" sz="2600" spc="-1" strike="noStrike">
                <a:solidFill>
                  <a:srgbClr val="000000"/>
                </a:solidFill>
                <a:latin typeface="Abyssinica SIL"/>
                <a:ea typeface="DejaVu Sans"/>
              </a:rPr>
              <a:t>1.Time Effective</a:t>
            </a:r>
            <a:endParaRPr b="0" lang="en-IN" sz="2600" spc="-1" strike="noStrike">
              <a:latin typeface="Arial"/>
            </a:endParaRPr>
          </a:p>
          <a:p>
            <a:pPr>
              <a:lnSpc>
                <a:spcPct val="100000"/>
              </a:lnSpc>
            </a:pPr>
            <a:r>
              <a:rPr b="0" lang="en-IN" sz="2600" spc="-1" strike="noStrike">
                <a:solidFill>
                  <a:srgbClr val="000000"/>
                </a:solidFill>
                <a:latin typeface="Abyssinica SIL"/>
                <a:ea typeface="DejaVu Sans"/>
              </a:rPr>
              <a:t>	</a:t>
            </a:r>
            <a:r>
              <a:rPr b="0" lang="en-IN" sz="2600" spc="-1" strike="noStrike">
                <a:solidFill>
                  <a:srgbClr val="000000"/>
                </a:solidFill>
                <a:latin typeface="Abyssinica SIL"/>
                <a:ea typeface="DejaVu Sans"/>
              </a:rPr>
              <a:t>In GUI, completion took 50 hours but just 8.5   </a:t>
            </a:r>
            <a:r>
              <a:rPr b="0" lang="en-IN" sz="2600" spc="-1" strike="noStrike">
                <a:solidFill>
                  <a:srgbClr val="000000"/>
                </a:solidFill>
                <a:latin typeface="Abyssinica SIL"/>
                <a:ea typeface="DejaVu Sans"/>
              </a:rPr>
              <a:t>	</a:t>
            </a:r>
            <a:r>
              <a:rPr b="0" lang="en-IN" sz="2600" spc="-1" strike="noStrike">
                <a:solidFill>
                  <a:srgbClr val="000000"/>
                </a:solidFill>
                <a:latin typeface="Abyssinica SIL"/>
                <a:ea typeface="DejaVu Sans"/>
              </a:rPr>
              <a:t>hours in API.</a:t>
            </a:r>
            <a:endParaRPr b="0" lang="en-IN" sz="2600" spc="-1" strike="noStrike">
              <a:latin typeface="Arial"/>
            </a:endParaRPr>
          </a:p>
          <a:p>
            <a:pPr>
              <a:lnSpc>
                <a:spcPct val="100000"/>
              </a:lnSpc>
            </a:pPr>
            <a:r>
              <a:rPr b="1" lang="en-IN" sz="2600" spc="-1" strike="noStrike">
                <a:solidFill>
                  <a:srgbClr val="000000"/>
                </a:solidFill>
                <a:latin typeface="Abyssinica SIL"/>
                <a:ea typeface="DejaVu Sans"/>
              </a:rPr>
              <a:t>2.Language independant</a:t>
            </a:r>
            <a:endParaRPr b="0" lang="en-IN" sz="2600" spc="-1" strike="noStrike">
              <a:latin typeface="Arial"/>
            </a:endParaRPr>
          </a:p>
          <a:p>
            <a:pPr>
              <a:lnSpc>
                <a:spcPct val="100000"/>
              </a:lnSpc>
            </a:pPr>
            <a:r>
              <a:rPr b="0" lang="en-IN" sz="2600" spc="-1" strike="noStrike">
                <a:solidFill>
                  <a:srgbClr val="000000"/>
                </a:solidFill>
                <a:latin typeface="Abyssinica SIL"/>
                <a:ea typeface="DejaVu Sans"/>
              </a:rPr>
              <a:t>	</a:t>
            </a:r>
            <a:r>
              <a:rPr b="0" lang="en-IN" sz="2600" spc="-1" strike="noStrike">
                <a:solidFill>
                  <a:srgbClr val="000000"/>
                </a:solidFill>
                <a:latin typeface="Abyssinica SIL"/>
                <a:ea typeface="DejaVu Sans"/>
              </a:rPr>
              <a:t>Data is exchanged via XML or JSON,so any core language can be used for AUTOMATION. </a:t>
            </a:r>
            <a:endParaRPr b="0" lang="en-IN" sz="2600" spc="-1" strike="noStrike">
              <a:latin typeface="Arial"/>
            </a:endParaRPr>
          </a:p>
          <a:p>
            <a:pPr>
              <a:lnSpc>
                <a:spcPct val="100000"/>
              </a:lnSpc>
            </a:pPr>
            <a:r>
              <a:rPr b="1" lang="en-IN" sz="2600" spc="-1" strike="noStrike">
                <a:solidFill>
                  <a:srgbClr val="000000"/>
                </a:solidFill>
                <a:latin typeface="Abyssinica SIL"/>
                <a:ea typeface="DejaVu Sans"/>
              </a:rPr>
              <a:t>3.EASY GUI INTEGRATION</a:t>
            </a:r>
            <a:endParaRPr b="0" lang="en-IN" sz="2600" spc="-1" strike="noStrike">
              <a:latin typeface="Arial"/>
            </a:endParaRPr>
          </a:p>
          <a:p>
            <a:pPr>
              <a:lnSpc>
                <a:spcPct val="100000"/>
              </a:lnSpc>
            </a:pPr>
            <a:r>
              <a:rPr b="0" lang="en-IN" sz="2600" spc="-1" strike="noStrike">
                <a:solidFill>
                  <a:srgbClr val="000000"/>
                </a:solidFill>
                <a:latin typeface="Abyssinica SIL"/>
                <a:ea typeface="DejaVu Sans"/>
              </a:rPr>
              <a:t>With API testing, you can create new users within the application prior to GUI testing.</a:t>
            </a:r>
            <a:endParaRPr b="0" lang="en-IN" sz="2600" spc="-1" strike="noStrike">
              <a:latin typeface="Arial"/>
            </a:endParaRPr>
          </a:p>
          <a:p>
            <a:pPr>
              <a:lnSpc>
                <a:spcPct val="100000"/>
              </a:lnSpc>
            </a:pPr>
            <a:endParaRPr b="0" lang="en-IN" sz="2600" spc="-1" strike="noStrike">
              <a:latin typeface="Arial"/>
            </a:endParaRPr>
          </a:p>
          <a:p>
            <a:pPr>
              <a:lnSpc>
                <a:spcPct val="100000"/>
              </a:lnSpc>
            </a:pPr>
            <a:endParaRPr b="0" lang="en-IN" sz="26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57200" y="274680"/>
            <a:ext cx="8224560" cy="1137960"/>
          </a:xfrm>
          <a:prstGeom prst="rect">
            <a:avLst/>
          </a:prstGeom>
          <a:gradFill rotWithShape="0">
            <a:gsLst>
              <a:gs pos="0">
                <a:srgbClr val="bfd4fe"/>
              </a:gs>
              <a:gs pos="100000">
                <a:srgbClr val="e5efff"/>
              </a:gs>
            </a:gsLst>
            <a:lin ang="16200000"/>
          </a:gradFill>
          <a:ln w="9360">
            <a:solidFill>
              <a:srgbClr val="4a7ebb"/>
            </a:solidFill>
            <a:round/>
          </a:ln>
        </p:spPr>
        <p:style>
          <a:lnRef idx="0"/>
          <a:fillRef idx="0"/>
          <a:effectRef idx="0"/>
          <a:fontRef idx="minor"/>
        </p:style>
        <p:txBody>
          <a:bodyPr lIns="90000" rIns="90000" tIns="45000" bIns="45000" anchor="ctr"/>
          <a:p>
            <a:pPr>
              <a:lnSpc>
                <a:spcPct val="100000"/>
              </a:lnSpc>
            </a:pPr>
            <a:r>
              <a:rPr b="0" lang="en-IN" sz="4000" spc="-1" strike="noStrike">
                <a:solidFill>
                  <a:srgbClr val="000000"/>
                </a:solidFill>
                <a:latin typeface="Abyssinica SIL"/>
                <a:ea typeface="DejaVu Sans"/>
              </a:rPr>
              <a:t>Tools for API Testing</a:t>
            </a:r>
            <a:endParaRPr b="0" lang="en-IN" sz="4000" spc="-1" strike="noStrike">
              <a:latin typeface="Arial"/>
            </a:endParaRPr>
          </a:p>
        </p:txBody>
      </p:sp>
      <p:sp>
        <p:nvSpPr>
          <p:cNvPr id="93" name="CustomShape 2"/>
          <p:cNvSpPr/>
          <p:nvPr/>
        </p:nvSpPr>
        <p:spPr>
          <a:xfrm>
            <a:off x="609480" y="1584000"/>
            <a:ext cx="8072280" cy="4963680"/>
          </a:xfrm>
          <a:prstGeom prst="rect">
            <a:avLst/>
          </a:prstGeom>
          <a:noFill/>
          <a:ln w="6480">
            <a:solidFill>
              <a:schemeClr val="tx1"/>
            </a:solidFill>
            <a:round/>
          </a:ln>
        </p:spPr>
        <p:style>
          <a:lnRef idx="0"/>
          <a:fillRef idx="0"/>
          <a:effectRef idx="0"/>
          <a:fontRef idx="minor"/>
        </p:style>
        <p:txBody>
          <a:bodyPr lIns="90000" rIns="90000" tIns="45000" bIns="45000"/>
          <a:p>
            <a:pPr>
              <a:lnSpc>
                <a:spcPct val="100000"/>
              </a:lnSpc>
            </a:pPr>
            <a:r>
              <a:rPr b="1" lang="en-IN" sz="2600" spc="-1" strike="noStrike">
                <a:solidFill>
                  <a:srgbClr val="000000"/>
                </a:solidFill>
                <a:latin typeface="Abyssinica SIL"/>
                <a:ea typeface="DejaVu Sans"/>
              </a:rPr>
              <a:t>1.POSTMAN</a:t>
            </a:r>
            <a:endParaRPr b="0" lang="en-IN" sz="2600" spc="-1" strike="noStrike">
              <a:latin typeface="Arial"/>
            </a:endParaRPr>
          </a:p>
          <a:p>
            <a:pPr>
              <a:lnSpc>
                <a:spcPct val="100000"/>
              </a:lnSpc>
            </a:pPr>
            <a:r>
              <a:rPr b="1" lang="en-IN" sz="2600" spc="-1" strike="noStrike">
                <a:solidFill>
                  <a:srgbClr val="000000"/>
                </a:solidFill>
                <a:latin typeface="Abyssinica SIL"/>
                <a:ea typeface="DejaVu Sans"/>
              </a:rPr>
              <a:t>2.REST-ASSURE</a:t>
            </a:r>
            <a:endParaRPr b="0" lang="en-IN" sz="2600" spc="-1" strike="noStrike">
              <a:latin typeface="Arial"/>
            </a:endParaRPr>
          </a:p>
          <a:p>
            <a:pPr>
              <a:lnSpc>
                <a:spcPct val="100000"/>
              </a:lnSpc>
            </a:pPr>
            <a:r>
              <a:rPr b="1" lang="en-IN" sz="2600" spc="-1" strike="noStrike">
                <a:solidFill>
                  <a:srgbClr val="000000"/>
                </a:solidFill>
                <a:latin typeface="Abyssinica SIL"/>
                <a:ea typeface="DejaVu Sans"/>
              </a:rPr>
              <a:t>3.SOUP-UI</a:t>
            </a:r>
            <a:endParaRPr b="0" lang="en-IN" sz="2600" spc="-1" strike="noStrike">
              <a:latin typeface="Arial"/>
            </a:endParaRPr>
          </a:p>
          <a:p>
            <a:pPr>
              <a:lnSpc>
                <a:spcPct val="100000"/>
              </a:lnSpc>
            </a:pPr>
            <a:r>
              <a:rPr b="1" lang="en-IN" sz="2600" spc="-1" strike="noStrike">
                <a:solidFill>
                  <a:srgbClr val="000000"/>
                </a:solidFill>
                <a:latin typeface="Abyssinica SIL"/>
                <a:ea typeface="DejaVu Sans"/>
              </a:rPr>
              <a:t>4.Jmeter</a:t>
            </a:r>
            <a:endParaRPr b="0" lang="en-IN" sz="2600" spc="-1" strike="noStrike">
              <a:latin typeface="Arial"/>
            </a:endParaRPr>
          </a:p>
          <a:p>
            <a:pPr>
              <a:lnSpc>
                <a:spcPct val="100000"/>
              </a:lnSpc>
            </a:pPr>
            <a:endParaRPr b="0" lang="en-IN" sz="2600" spc="-1" strike="noStrike">
              <a:latin typeface="Arial"/>
            </a:endParaRPr>
          </a:p>
          <a:p>
            <a:pPr>
              <a:lnSpc>
                <a:spcPct val="100000"/>
              </a:lnSpc>
            </a:pPr>
            <a:endParaRPr b="0" lang="en-IN" sz="2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457200" y="274680"/>
            <a:ext cx="8224560" cy="1137960"/>
          </a:xfrm>
          <a:prstGeom prst="rect">
            <a:avLst/>
          </a:prstGeom>
          <a:gradFill rotWithShape="0">
            <a:gsLst>
              <a:gs pos="0">
                <a:srgbClr val="bfd4fe"/>
              </a:gs>
              <a:gs pos="100000">
                <a:srgbClr val="e5efff"/>
              </a:gs>
            </a:gsLst>
            <a:lin ang="16200000"/>
          </a:gradFill>
          <a:ln w="9360">
            <a:solidFill>
              <a:srgbClr val="4a7ebb"/>
            </a:solidFill>
            <a:round/>
          </a:ln>
        </p:spPr>
        <p:style>
          <a:lnRef idx="0"/>
          <a:fillRef idx="0"/>
          <a:effectRef idx="0"/>
          <a:fontRef idx="minor"/>
        </p:style>
        <p:txBody>
          <a:bodyPr lIns="90000" rIns="90000" tIns="45000" bIns="45000" anchor="ctr"/>
          <a:p>
            <a:pPr>
              <a:lnSpc>
                <a:spcPct val="100000"/>
              </a:lnSpc>
            </a:pPr>
            <a:r>
              <a:rPr b="0" lang="en-IN" sz="4000" spc="-1" strike="noStrike">
                <a:solidFill>
                  <a:srgbClr val="000000"/>
                </a:solidFill>
                <a:latin typeface="Abyssinica SIL"/>
                <a:ea typeface="DejaVu Sans"/>
              </a:rPr>
              <a:t>Tools for API Testing</a:t>
            </a:r>
            <a:endParaRPr b="0" lang="en-IN" sz="4000" spc="-1" strike="noStrike">
              <a:latin typeface="Arial"/>
            </a:endParaRPr>
          </a:p>
        </p:txBody>
      </p:sp>
      <p:sp>
        <p:nvSpPr>
          <p:cNvPr id="95" name="CustomShape 2"/>
          <p:cNvSpPr/>
          <p:nvPr/>
        </p:nvSpPr>
        <p:spPr>
          <a:xfrm>
            <a:off x="609480" y="1584000"/>
            <a:ext cx="8072280" cy="4963680"/>
          </a:xfrm>
          <a:prstGeom prst="rect">
            <a:avLst/>
          </a:prstGeom>
          <a:noFill/>
          <a:ln w="6480">
            <a:solidFill>
              <a:schemeClr val="tx1"/>
            </a:solidFill>
            <a:round/>
          </a:ln>
        </p:spPr>
        <p:style>
          <a:lnRef idx="0"/>
          <a:fillRef idx="0"/>
          <a:effectRef idx="0"/>
          <a:fontRef idx="minor"/>
        </p:style>
        <p:txBody>
          <a:bodyPr lIns="90000" rIns="90000" tIns="45000" bIns="45000"/>
          <a:p>
            <a:pPr>
              <a:lnSpc>
                <a:spcPct val="100000"/>
              </a:lnSpc>
            </a:pPr>
            <a:r>
              <a:rPr b="1" lang="en-IN" sz="2600" spc="-1" strike="noStrike">
                <a:solidFill>
                  <a:srgbClr val="000000"/>
                </a:solidFill>
                <a:latin typeface="Abyssinica SIL"/>
                <a:ea typeface="DejaVu Sans"/>
              </a:rPr>
              <a:t>1.POSTMAN</a:t>
            </a:r>
            <a:endParaRPr b="0" lang="en-IN" sz="2600" spc="-1" strike="noStrike">
              <a:latin typeface="Arial"/>
            </a:endParaRPr>
          </a:p>
          <a:p>
            <a:pPr>
              <a:lnSpc>
                <a:spcPct val="100000"/>
              </a:lnSpc>
            </a:pPr>
            <a:r>
              <a:rPr b="1" lang="en-IN" sz="2600" spc="-1" strike="noStrike">
                <a:solidFill>
                  <a:srgbClr val="000000"/>
                </a:solidFill>
                <a:latin typeface="Abyssinica SIL"/>
                <a:ea typeface="DejaVu Sans"/>
              </a:rPr>
              <a:t>2.REST-ASSURE</a:t>
            </a:r>
            <a:endParaRPr b="0" lang="en-IN" sz="2600" spc="-1" strike="noStrike">
              <a:latin typeface="Arial"/>
            </a:endParaRPr>
          </a:p>
          <a:p>
            <a:pPr>
              <a:lnSpc>
                <a:spcPct val="100000"/>
              </a:lnSpc>
            </a:pPr>
            <a:r>
              <a:rPr b="1" lang="en-IN" sz="2600" spc="-1" strike="noStrike">
                <a:solidFill>
                  <a:srgbClr val="000000"/>
                </a:solidFill>
                <a:latin typeface="Abyssinica SIL"/>
                <a:ea typeface="DejaVu Sans"/>
              </a:rPr>
              <a:t>3.SOUP-UI</a:t>
            </a:r>
            <a:endParaRPr b="0" lang="en-IN" sz="2600" spc="-1" strike="noStrike">
              <a:latin typeface="Arial"/>
            </a:endParaRPr>
          </a:p>
          <a:p>
            <a:pPr>
              <a:lnSpc>
                <a:spcPct val="100000"/>
              </a:lnSpc>
            </a:pPr>
            <a:r>
              <a:rPr b="1" lang="en-IN" sz="2600" spc="-1" strike="noStrike">
                <a:solidFill>
                  <a:srgbClr val="000000"/>
                </a:solidFill>
                <a:latin typeface="Abyssinica SIL"/>
                <a:ea typeface="DejaVu Sans"/>
              </a:rPr>
              <a:t>4.Jmeter</a:t>
            </a:r>
            <a:endParaRPr b="0" lang="en-IN" sz="2600" spc="-1" strike="noStrike">
              <a:latin typeface="Arial"/>
            </a:endParaRPr>
          </a:p>
          <a:p>
            <a:pPr>
              <a:lnSpc>
                <a:spcPct val="100000"/>
              </a:lnSpc>
            </a:pPr>
            <a:endParaRPr b="0" lang="en-IN" sz="2600" spc="-1" strike="noStrike">
              <a:latin typeface="Arial"/>
            </a:endParaRPr>
          </a:p>
          <a:p>
            <a:pPr>
              <a:lnSpc>
                <a:spcPct val="100000"/>
              </a:lnSpc>
            </a:pPr>
            <a:endParaRPr b="0" lang="en-IN" sz="2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230</TotalTime>
  <Application>LibreOffice/6.0.6.2$Linux_X86_64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2019-09-22T22:33:43Z</dcterms:modified>
  <cp:revision>51</cp:revision>
  <dc:subject/>
  <dc:title/>
</cp:coreProperties>
</file>