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95" r:id="rId3"/>
    <p:sldId id="257" r:id="rId4"/>
    <p:sldId id="310" r:id="rId5"/>
    <p:sldId id="259" r:id="rId6"/>
    <p:sldId id="297" r:id="rId7"/>
    <p:sldId id="268" r:id="rId8"/>
    <p:sldId id="267" r:id="rId9"/>
    <p:sldId id="269" r:id="rId10"/>
    <p:sldId id="298" r:id="rId11"/>
    <p:sldId id="271" r:id="rId12"/>
    <p:sldId id="261" r:id="rId13"/>
    <p:sldId id="290" r:id="rId14"/>
    <p:sldId id="293" r:id="rId15"/>
    <p:sldId id="289" r:id="rId16"/>
    <p:sldId id="275" r:id="rId17"/>
    <p:sldId id="273" r:id="rId18"/>
    <p:sldId id="294" r:id="rId19"/>
    <p:sldId id="274" r:id="rId20"/>
    <p:sldId id="299" r:id="rId21"/>
    <p:sldId id="262" r:id="rId22"/>
    <p:sldId id="264" r:id="rId23"/>
    <p:sldId id="300" r:id="rId24"/>
    <p:sldId id="266" r:id="rId25"/>
    <p:sldId id="276" r:id="rId26"/>
    <p:sldId id="301" r:id="rId27"/>
    <p:sldId id="277" r:id="rId28"/>
    <p:sldId id="302" r:id="rId29"/>
    <p:sldId id="303" r:id="rId30"/>
    <p:sldId id="285" r:id="rId31"/>
    <p:sldId id="291" r:id="rId32"/>
    <p:sldId id="292" r:id="rId33"/>
    <p:sldId id="279" r:id="rId34"/>
    <p:sldId id="278" r:id="rId35"/>
    <p:sldId id="304" r:id="rId36"/>
    <p:sldId id="288" r:id="rId37"/>
    <p:sldId id="306" r:id="rId38"/>
    <p:sldId id="307" r:id="rId39"/>
    <p:sldId id="308" r:id="rId40"/>
    <p:sldId id="309" r:id="rId41"/>
    <p:sldId id="284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Pretelt" initials="VP" lastIdx="9" clrIdx="0">
    <p:extLst>
      <p:ext uri="{19B8F6BF-5375-455C-9EA6-DF929625EA0E}">
        <p15:presenceInfo xmlns:p15="http://schemas.microsoft.com/office/powerpoint/2012/main" userId="5955c7de4302b8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5841" autoAdjust="0"/>
  </p:normalViewPr>
  <p:slideViewPr>
    <p:cSldViewPr snapToGrid="0">
      <p:cViewPr varScale="1">
        <p:scale>
          <a:sx n="73" d="100"/>
          <a:sy n="73" d="100"/>
        </p:scale>
        <p:origin x="10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5-04T19:07:35.049" idx="7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CF66D-3EC3-49CD-8315-239BB3B00236}" type="datetimeFigureOut">
              <a:rPr lang="es-ES" smtClean="0"/>
              <a:t>05/05/2024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243B0-471F-43A5-ADAE-CF6C923966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1632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commons.org/place/nuts/ES523?hl=es&amp;mprop=count&amp;popt=Person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243B0-471F-43A5-ADAE-CF6C923966A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479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ncode Sans"/>
              </a:rPr>
              <a:t>Área Metropolitana genera 552.019/ 12meses = 1.500 ton/día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243B0-471F-43A5-ADAE-CF6C923966AF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030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https://canviclimatic.gencat.cat/es/canvi/inventaris/emissions_espanya_ue_mon/index.html</a:t>
            </a:r>
          </a:p>
          <a:p>
            <a:r>
              <a:rPr lang="es-ES" dirty="0"/>
              <a:t>https://www.miteco.gob.es/content/dam/miteco/es/calidad-y-evaluacion-ambiental/temas/sistema-espanol-de-inventario-sei-/resumen_inventario_gei_ed_2023_tcm30-560383.pdf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243B0-471F-43A5-ADAE-CF6C923966AF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1358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Media 60.84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Mercado de Bonos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https://www.miteco.gob.es/es/cambio-climatico/temas/registro-huella.html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243B0-471F-43A5-ADAE-CF6C923966AF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1379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243B0-471F-43A5-ADAE-CF6C923966AF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9888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Población Valencia Metropolitana </a:t>
            </a:r>
            <a:r>
              <a:rPr lang="es-ES" sz="28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835.341</a:t>
            </a:r>
            <a:endParaRPr lang="es-ES" sz="28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hlinkClick r:id="rId3"/>
              </a:rPr>
              <a:t>https://datacommons.org/place/nuts/ES523?hl=es&amp;mprop=count&amp;popt=Person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243B0-471F-43A5-ADAE-CF6C923966A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723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Solo aparecen países que generan a partir de 50millones/año </a:t>
            </a:r>
          </a:p>
          <a:p>
            <a:r>
              <a:rPr lang="es-ES" dirty="0"/>
              <a:t>España genera alrededor de 120millones de ton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243B0-471F-43A5-ADAE-CF6C923966AF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479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243B0-471F-43A5-ADAE-CF6C923966AF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4696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España el total del residuo urbano está alrededor de 22millones.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243B0-471F-43A5-ADAE-CF6C923966AF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239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FFFFFF"/>
                </a:solidFill>
                <a:effectLst/>
                <a:latin typeface="Segoe WPC"/>
              </a:rPr>
              <a:t>En total se generaron 2.680.972 de residuos.</a:t>
            </a:r>
          </a:p>
          <a:p>
            <a:r>
              <a:rPr lang="es-ES" dirty="0"/>
              <a:t>El INE solo da los materiales que reciben separados alrededor 700mil/ton y mezclados</a:t>
            </a:r>
          </a:p>
          <a:p>
            <a:r>
              <a:rPr lang="es-ES" dirty="0"/>
              <a:t>Los materiales orgánicos, </a:t>
            </a:r>
            <a:r>
              <a:rPr lang="es-ES" dirty="0" err="1"/>
              <a:t>Raspel</a:t>
            </a:r>
            <a:r>
              <a:rPr lang="es-ES" dirty="0"/>
              <a:t>, etc.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243B0-471F-43A5-ADAE-CF6C923966AF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4723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ncode Sans"/>
              </a:rPr>
              <a:t>45 municipios del área metropolitana de València.</a:t>
            </a:r>
          </a:p>
          <a:p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ncode Sans"/>
              </a:rPr>
              <a:t>552.019/ 12meses = 1.500 ton/</a:t>
            </a:r>
            <a:r>
              <a:rPr lang="es-E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ncode Sans"/>
              </a:rPr>
              <a:t>dia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243B0-471F-43A5-ADAE-CF6C923966AF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8821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Hay 20 Ecoparques fijos y 3 móviles.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243B0-471F-43A5-ADAE-CF6C923966AF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4667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La planta W2E puede recibir alrededor de un radio de 100km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243B0-471F-43A5-ADAE-CF6C923966AF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462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6A85-B53F-4EC8-A75F-9564DBD99CAC}" type="datetimeFigureOut">
              <a:rPr lang="es-ES" smtClean="0"/>
              <a:t>05/05/2024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1F57-04D7-4708-8C43-0F97369E71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107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6A85-B53F-4EC8-A75F-9564DBD99CAC}" type="datetimeFigureOut">
              <a:rPr lang="es-ES" smtClean="0"/>
              <a:t>05/05/2024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1F57-04D7-4708-8C43-0F97369E71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302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6A85-B53F-4EC8-A75F-9564DBD99CAC}" type="datetimeFigureOut">
              <a:rPr lang="es-ES" smtClean="0"/>
              <a:t>05/05/2024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1F57-04D7-4708-8C43-0F97369E71A5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4423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6A85-B53F-4EC8-A75F-9564DBD99CAC}" type="datetimeFigureOut">
              <a:rPr lang="es-ES" smtClean="0"/>
              <a:t>05/05/2024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1F57-04D7-4708-8C43-0F97369E71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0030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6A85-B53F-4EC8-A75F-9564DBD99CAC}" type="datetimeFigureOut">
              <a:rPr lang="es-ES" smtClean="0"/>
              <a:t>05/05/2024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1F57-04D7-4708-8C43-0F97369E71A5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1685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6A85-B53F-4EC8-A75F-9564DBD99CAC}" type="datetimeFigureOut">
              <a:rPr lang="es-ES" smtClean="0"/>
              <a:t>05/05/2024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1F57-04D7-4708-8C43-0F97369E71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4884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6A85-B53F-4EC8-A75F-9564DBD99CAC}" type="datetimeFigureOut">
              <a:rPr lang="es-ES" smtClean="0"/>
              <a:t>05/05/2024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1F57-04D7-4708-8C43-0F97369E71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0557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6A85-B53F-4EC8-A75F-9564DBD99CAC}" type="datetimeFigureOut">
              <a:rPr lang="es-ES" smtClean="0"/>
              <a:t>05/05/2024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1F57-04D7-4708-8C43-0F97369E71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26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6A85-B53F-4EC8-A75F-9564DBD99CAC}" type="datetimeFigureOut">
              <a:rPr lang="es-ES" smtClean="0"/>
              <a:t>05/05/2024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1F57-04D7-4708-8C43-0F97369E71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102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6A85-B53F-4EC8-A75F-9564DBD99CAC}" type="datetimeFigureOut">
              <a:rPr lang="es-ES" smtClean="0"/>
              <a:t>05/05/2024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1F57-04D7-4708-8C43-0F97369E71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6A85-B53F-4EC8-A75F-9564DBD99CAC}" type="datetimeFigureOut">
              <a:rPr lang="es-ES" smtClean="0"/>
              <a:t>05/05/2024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1F57-04D7-4708-8C43-0F97369E71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498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6A85-B53F-4EC8-A75F-9564DBD99CAC}" type="datetimeFigureOut">
              <a:rPr lang="es-ES" smtClean="0"/>
              <a:t>05/05/2024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1F57-04D7-4708-8C43-0F97369E71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815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6A85-B53F-4EC8-A75F-9564DBD99CAC}" type="datetimeFigureOut">
              <a:rPr lang="es-ES" smtClean="0"/>
              <a:t>05/05/2024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1F57-04D7-4708-8C43-0F97369E71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459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6A85-B53F-4EC8-A75F-9564DBD99CAC}" type="datetimeFigureOut">
              <a:rPr lang="es-ES" smtClean="0"/>
              <a:t>05/05/2024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1F57-04D7-4708-8C43-0F97369E71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666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6A85-B53F-4EC8-A75F-9564DBD99CAC}" type="datetimeFigureOut">
              <a:rPr lang="es-ES" smtClean="0"/>
              <a:t>05/05/2024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1F57-04D7-4708-8C43-0F97369E71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61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6A85-B53F-4EC8-A75F-9564DBD99CAC}" type="datetimeFigureOut">
              <a:rPr lang="es-ES" smtClean="0"/>
              <a:t>05/05/2024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1F57-04D7-4708-8C43-0F97369E71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726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6A85-B53F-4EC8-A75F-9564DBD99CAC}" type="datetimeFigureOut">
              <a:rPr lang="es-ES" smtClean="0"/>
              <a:t>05/05/2024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ED1F57-04D7-4708-8C43-0F97369E71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14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C191A-A01E-A873-8F51-FDBFE1ED8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400" y="1151587"/>
            <a:ext cx="8029665" cy="2731083"/>
          </a:xfrm>
        </p:spPr>
        <p:txBody>
          <a:bodyPr/>
          <a:lstStyle/>
          <a:p>
            <a:pPr algn="ctr"/>
            <a:r>
              <a:rPr lang="es-CO" dirty="0">
                <a:latin typeface="Bahnschrift Condensed" panose="020B0502040204020203" pitchFamily="34" charset="0"/>
              </a:rPr>
              <a:t>Viabilidad de una planta </a:t>
            </a:r>
            <a:br>
              <a:rPr lang="es-CO" dirty="0">
                <a:latin typeface="Bahnschrift Condensed" panose="020B0502040204020203" pitchFamily="34" charset="0"/>
              </a:rPr>
            </a:br>
            <a:r>
              <a:rPr lang="es-CO" dirty="0" err="1">
                <a:latin typeface="Bahnschrift Condensed" panose="020B0502040204020203" pitchFamily="34" charset="0"/>
              </a:rPr>
              <a:t>Waste</a:t>
            </a:r>
            <a:r>
              <a:rPr lang="es-CO" dirty="0">
                <a:latin typeface="Bahnschrift Condensed" panose="020B0502040204020203" pitchFamily="34" charset="0"/>
              </a:rPr>
              <a:t> </a:t>
            </a:r>
            <a:r>
              <a:rPr lang="es-CO" dirty="0" err="1">
                <a:latin typeface="Bahnschrift Condensed" panose="020B0502040204020203" pitchFamily="34" charset="0"/>
              </a:rPr>
              <a:t>to</a:t>
            </a:r>
            <a:r>
              <a:rPr lang="es-CO" dirty="0">
                <a:latin typeface="Bahnschrift Condensed" panose="020B0502040204020203" pitchFamily="34" charset="0"/>
              </a:rPr>
              <a:t> Energy en Valencia</a:t>
            </a:r>
            <a:endParaRPr lang="es-ES" dirty="0">
              <a:latin typeface="Bahnschrift Condensed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CA724C-8C4B-7AEC-1264-16A805D04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009" y="4989797"/>
            <a:ext cx="7766936" cy="1096899"/>
          </a:xfrm>
        </p:spPr>
        <p:txBody>
          <a:bodyPr>
            <a:normAutofit/>
          </a:bodyPr>
          <a:lstStyle/>
          <a:p>
            <a:r>
              <a:rPr lang="es-CO" sz="2800" b="1" dirty="0"/>
              <a:t>VICTOR MANUEL PRETELT PIZZA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2706652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5DAE3-5368-5B61-144E-86C1CA71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093" y="1908504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s-CO" sz="6000" dirty="0"/>
              <a:t>RESIDUOS EN ESPAÑA</a:t>
            </a:r>
            <a:br>
              <a:rPr lang="es-CO" sz="6000" dirty="0"/>
            </a:br>
            <a:r>
              <a:rPr lang="es-CO" sz="6000" dirty="0"/>
              <a:t>ESTADO ACTUAL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4031540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BB377-3FAA-46F4-3CDE-A5B7BD14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Cuando hablamos de gestión de residuos </a:t>
            </a:r>
            <a:br>
              <a:rPr lang="es-CO" dirty="0"/>
            </a:br>
            <a:r>
              <a:rPr lang="es-CO" dirty="0"/>
              <a:t>¿a qué nos referimos con residuo?</a:t>
            </a: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BB992B1-1573-D16E-3F64-063E8A5AC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558" y="2780907"/>
            <a:ext cx="8596312" cy="3831202"/>
          </a:xfrm>
        </p:spPr>
        <p:txBody>
          <a:bodyPr numCol="2">
            <a:normAutofit/>
          </a:bodyPr>
          <a:lstStyle/>
          <a:p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+mj-lt"/>
              </a:rPr>
              <a:t>Orgánicos</a:t>
            </a:r>
          </a:p>
          <a:p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Papel y cartón</a:t>
            </a:r>
          </a:p>
          <a:p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Vidrios</a:t>
            </a:r>
          </a:p>
          <a:p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Plásticos</a:t>
            </a:r>
          </a:p>
          <a:p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+mj-lt"/>
              </a:rPr>
              <a:t>Peligrosos (Industriales y Sanitarios)</a:t>
            </a:r>
          </a:p>
          <a:p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Mineros </a:t>
            </a:r>
          </a:p>
          <a:p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+mj-lt"/>
              </a:rPr>
              <a:t>Aguas Residuales</a:t>
            </a:r>
          </a:p>
          <a:p>
            <a:pPr marL="0" indent="0">
              <a:buNone/>
            </a:pP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+mj-lt"/>
            </a:endParaRPr>
          </a:p>
          <a:p>
            <a:pPr marL="0" indent="0">
              <a:buNone/>
            </a:pP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Componentes eléctricos</a:t>
            </a:r>
          </a:p>
          <a:p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+mj-lt"/>
              </a:rPr>
              <a:t>Llantas</a:t>
            </a:r>
          </a:p>
          <a:p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+mj-lt"/>
              </a:rPr>
              <a:t>Escombros</a:t>
            </a:r>
          </a:p>
          <a:p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+mj-lt"/>
              </a:rPr>
              <a:t>Maderas</a:t>
            </a:r>
          </a:p>
          <a:p>
            <a:r>
              <a:rPr lang="es-ES" dirty="0">
                <a:latin typeface="+mj-lt"/>
              </a:rPr>
              <a:t>Cables</a:t>
            </a:r>
          </a:p>
          <a:p>
            <a:r>
              <a:rPr lang="es-ES" dirty="0">
                <a:latin typeface="+mj-lt"/>
              </a:rPr>
              <a:t>Aceites </a:t>
            </a:r>
          </a:p>
          <a:p>
            <a:r>
              <a:rPr lang="es-ES" dirty="0">
                <a:latin typeface="+mj-lt"/>
              </a:rPr>
              <a:t>Cables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C3BAF5F-CE72-E59D-3EC9-33E24C269A60}"/>
              </a:ext>
            </a:extLst>
          </p:cNvPr>
          <p:cNvSpPr txBox="1"/>
          <p:nvPr/>
        </p:nvSpPr>
        <p:spPr>
          <a:xfrm>
            <a:off x="979521" y="1966012"/>
            <a:ext cx="776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RAE: Aquello que resulta de la descomposición o destrucción de algo.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9983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66E86-32FB-3D09-D026-F7FFACC3B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Producción de residuos en Europa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FB7EA10-0B1D-EDAC-63E6-D2D76BD42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437" y="1564614"/>
            <a:ext cx="6823088" cy="507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1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5FD19-E207-9F6A-7A85-6D2A69C2C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51" y="567558"/>
            <a:ext cx="8596668" cy="1320800"/>
          </a:xfrm>
        </p:spPr>
        <p:txBody>
          <a:bodyPr/>
          <a:lstStyle/>
          <a:p>
            <a:r>
              <a:rPr lang="es-CO" dirty="0"/>
              <a:t>Producción total de residuos en España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B3195B4-AA04-5C7E-DF24-7967A5D4E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996" y="1888358"/>
            <a:ext cx="6416000" cy="4009086"/>
          </a:xfrm>
        </p:spPr>
      </p:pic>
    </p:spTree>
    <p:extLst>
      <p:ext uri="{BB962C8B-B14F-4D97-AF65-F5344CB8AC3E}">
        <p14:creationId xmlns:p14="http://schemas.microsoft.com/office/powerpoint/2010/main" val="2719673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82BF47A-29CB-29CA-326F-DDE4BADCE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989" y="346842"/>
            <a:ext cx="8596668" cy="1320800"/>
          </a:xfrm>
        </p:spPr>
        <p:txBody>
          <a:bodyPr/>
          <a:lstStyle/>
          <a:p>
            <a:pPr algn="ctr"/>
            <a:r>
              <a:rPr lang="es-ES" dirty="0"/>
              <a:t>¿Dónde se originan estos residuos?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A16AE62-06EB-D98A-6A2B-74F203AA4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027" y="1007242"/>
            <a:ext cx="6041145" cy="637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40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43F9D-2498-5A09-3B9F-B9E14F3CC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327" y="609600"/>
            <a:ext cx="8596668" cy="1320800"/>
          </a:xfrm>
        </p:spPr>
        <p:txBody>
          <a:bodyPr/>
          <a:lstStyle/>
          <a:p>
            <a:r>
              <a:rPr lang="es-ES" dirty="0"/>
              <a:t>Residuos Generados por Sector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BC81A8B-1DB8-83F4-76C5-FAA7B8610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532" y="2249214"/>
            <a:ext cx="11064936" cy="3423799"/>
          </a:xfrm>
        </p:spPr>
      </p:pic>
    </p:spTree>
    <p:extLst>
      <p:ext uri="{BB962C8B-B14F-4D97-AF65-F5344CB8AC3E}">
        <p14:creationId xmlns:p14="http://schemas.microsoft.com/office/powerpoint/2010/main" val="4066256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9C798-CBDB-BC40-9106-90B68920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64" y="462455"/>
            <a:ext cx="9286473" cy="1320800"/>
          </a:xfrm>
        </p:spPr>
        <p:txBody>
          <a:bodyPr/>
          <a:lstStyle/>
          <a:p>
            <a:r>
              <a:rPr lang="es-ES" dirty="0"/>
              <a:t>Producción de residuos urbanos por CCAA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B1AC06E-5E8A-159E-D325-ECD3AB199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53" y="1639614"/>
            <a:ext cx="7697314" cy="498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03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DEAB0B63-A4BB-0E7A-744C-DFF7C082A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702" y="1806980"/>
            <a:ext cx="7902125" cy="471410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2A84422-60FC-298F-754F-6EAB271BA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5007"/>
            <a:ext cx="8596668" cy="1320800"/>
          </a:xfrm>
        </p:spPr>
        <p:txBody>
          <a:bodyPr/>
          <a:lstStyle/>
          <a:p>
            <a:pPr algn="ctr"/>
            <a:r>
              <a:rPr lang="es-CO" dirty="0"/>
              <a:t>Producción de residuos Comunidad Valenciana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8267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A8B1E32-669D-11B2-928A-FCADB44EB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509" y="1282263"/>
            <a:ext cx="8318294" cy="456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65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40A1B-A22E-5765-8B5E-2B1B9DDA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SE RELIZA ACTUALMENTE LA GESTIÓN DE RESIDUOS?</a:t>
            </a: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4760801-875E-20E4-1660-2515ED319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601" y="2023358"/>
            <a:ext cx="8596312" cy="437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400" b="1" dirty="0"/>
              <a:t>Recolección y Transporte:</a:t>
            </a:r>
          </a:p>
          <a:p>
            <a:pPr marL="0" indent="0">
              <a:buNone/>
            </a:pPr>
            <a:endParaRPr lang="es-CO" sz="24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s-CO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Puntos de recogida en la vía pública (cubos de basura del Ayuntamiento). </a:t>
            </a:r>
          </a:p>
          <a:p>
            <a:pPr>
              <a:buFont typeface="Wingdings" panose="05000000000000000000" pitchFamily="2" charset="2"/>
              <a:buChar char="§"/>
            </a:pP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CO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Flota de camiones especiales recogen los residuos periódicamente. Servicio del Ayuntamiento de Valencia.</a:t>
            </a:r>
          </a:p>
          <a:p>
            <a:pPr>
              <a:buFont typeface="Wingdings" panose="05000000000000000000" pitchFamily="2" charset="2"/>
              <a:buChar char="§"/>
            </a:pP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Tasa Municipal de Valencia por Recogida de basura </a:t>
            </a:r>
            <a:endParaRPr lang="es-CO" sz="2400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359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5DAE3-5368-5B61-144E-86C1CA71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093" y="1666766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s-CO" sz="6000" dirty="0"/>
              <a:t>CONCEPTO </a:t>
            </a:r>
            <a:br>
              <a:rPr lang="es-CO" sz="6000" dirty="0"/>
            </a:br>
            <a:r>
              <a:rPr lang="es-CO" sz="6000" dirty="0"/>
              <a:t>WASTE TO ENERGY</a:t>
            </a:r>
            <a:br>
              <a:rPr lang="es-CO" sz="6000" dirty="0"/>
            </a:br>
            <a:r>
              <a:rPr lang="es-CO" sz="6000" dirty="0"/>
              <a:t>W2E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3950316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A71692-E8F9-A7E5-3EEA-208C62471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927" y="1072755"/>
            <a:ext cx="8596668" cy="4712490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s-CO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Tratamiento, valorización y eliminación de residuos urbanos: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s-CO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Diferentes empresas privadas alrededor de la Comunidad reciben los residuos según su tipo.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s-CO" sz="24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50% de los residuos van a vertederos</a:t>
            </a:r>
            <a:r>
              <a:rPr kumimoji="0" lang="es-CO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s-CO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Entidad Metropolitana para el Tratamiento de Residuos (</a:t>
            </a:r>
            <a:r>
              <a:rPr kumimoji="0" lang="es-CO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EMTRE) </a:t>
            </a:r>
            <a:r>
              <a:rPr kumimoji="0" lang="es-CO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la Generalitat es la encargada de velar que se cumplan los estándares de calidad </a:t>
            </a:r>
            <a:r>
              <a:rPr kumimoji="0" lang="es-CO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kumimoji="0" lang="es-CO" sz="24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50% ecoparques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s-CO" sz="2400" b="0" i="0" u="sng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s-CO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Tasa por prestación del servicio metropolitano de tratamiento y eliminación de residuos urbanos (</a:t>
            </a:r>
            <a:r>
              <a:rPr kumimoji="0" lang="es-CO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TAMER</a:t>
            </a:r>
            <a:r>
              <a:rPr kumimoji="0" lang="es-CO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829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B0FBD-8FA0-0FB0-5AF2-32307209B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36" y="609600"/>
            <a:ext cx="9833011" cy="1320800"/>
          </a:xfrm>
        </p:spPr>
        <p:txBody>
          <a:bodyPr/>
          <a:lstStyle/>
          <a:p>
            <a:r>
              <a:rPr lang="es-CO" dirty="0"/>
              <a:t>Ecoparques Área Metropolitana de Valencia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FC729EA-1E82-581F-8862-E1D708492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5419" y="1594069"/>
            <a:ext cx="6851531" cy="4750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91003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401B8-910D-4D66-B31D-BAAEA85DB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832"/>
            <a:ext cx="9626163" cy="1320800"/>
          </a:xfrm>
        </p:spPr>
        <p:txBody>
          <a:bodyPr/>
          <a:lstStyle/>
          <a:p>
            <a:pPr algn="ctr"/>
            <a:r>
              <a:rPr lang="es-CO" dirty="0"/>
              <a:t>Radio de operatividad Planta</a:t>
            </a:r>
            <a:br>
              <a:rPr lang="es-CO" dirty="0"/>
            </a:br>
            <a:r>
              <a:rPr lang="es-CO" dirty="0"/>
              <a:t> W2E en Valencia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BBC6CB3-2D69-2DD3-4FC6-A954BC80E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4664" y="1325668"/>
            <a:ext cx="6396673" cy="53194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6723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5DAE3-5368-5B61-144E-86C1CA71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092" y="1908504"/>
            <a:ext cx="9107797" cy="1320800"/>
          </a:xfrm>
        </p:spPr>
        <p:txBody>
          <a:bodyPr>
            <a:noAutofit/>
          </a:bodyPr>
          <a:lstStyle/>
          <a:p>
            <a:pPr algn="ctr"/>
            <a:r>
              <a:rPr lang="es-CO" sz="6000" dirty="0"/>
              <a:t>¿DE DÓNDE SE OBTIENE EL BENEFICIO ECONÓMICO?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1952321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4B847-5C5E-69F1-8B88-2BAF1828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462" y="215462"/>
            <a:ext cx="8596668" cy="1320800"/>
          </a:xfrm>
        </p:spPr>
        <p:txBody>
          <a:bodyPr>
            <a:normAutofit/>
          </a:bodyPr>
          <a:lstStyle/>
          <a:p>
            <a:r>
              <a:rPr lang="es-CO" sz="4000" dirty="0"/>
              <a:t>Planta W2E en datos</a:t>
            </a:r>
            <a:endParaRPr lang="es-ES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C3EB20-ED78-DFE2-36B9-02184E0F6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503" y="1051034"/>
            <a:ext cx="8944304" cy="5328745"/>
          </a:xfrm>
        </p:spPr>
        <p:txBody>
          <a:bodyPr>
            <a:noAutofit/>
          </a:bodyPr>
          <a:lstStyle/>
          <a:p>
            <a:r>
              <a:rPr lang="es-CO" sz="2000" b="1" dirty="0"/>
              <a:t>Procesa 1500 Tn/día de residuos</a:t>
            </a:r>
          </a:p>
          <a:p>
            <a:endParaRPr lang="es-CO" sz="2000" b="1" dirty="0"/>
          </a:p>
          <a:p>
            <a:r>
              <a:rPr lang="es-CO" sz="2000" dirty="0"/>
              <a:t>Por cada tonelada de residuos que se tratan en una planta W2E se deja de emitir 2.88 Tn CO2 respecto a un vertedero (EPA 2022) </a:t>
            </a:r>
            <a:endParaRPr lang="es-CO" sz="20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s-CO" sz="2000" dirty="0">
                <a:sym typeface="Wingdings" pitchFamily="2" charset="2"/>
              </a:rPr>
              <a:t>     2880 Ton CO2/dia   ahorro de </a:t>
            </a:r>
            <a:r>
              <a:rPr lang="es-CO" sz="2000" b="1" dirty="0">
                <a:sym typeface="Wingdings" pitchFamily="2" charset="2"/>
              </a:rPr>
              <a:t>1.051.200 Ton CO2 anual</a:t>
            </a:r>
          </a:p>
          <a:p>
            <a:endParaRPr lang="es-CO" sz="2000" b="1" dirty="0">
              <a:sym typeface="Wingdings" pitchFamily="2" charset="2"/>
            </a:endParaRPr>
          </a:p>
          <a:p>
            <a:r>
              <a:rPr lang="es-CO" sz="2000" dirty="0"/>
              <a:t>Captura de CO2 mediante tecnología BECCS: </a:t>
            </a:r>
            <a:r>
              <a:rPr lang="es-CO" sz="2000" b="1" dirty="0"/>
              <a:t>captura 300.000 Tn CO2 anual </a:t>
            </a:r>
            <a:r>
              <a:rPr lang="es-CO" sz="2000" dirty="0"/>
              <a:t>(5º informe de evaluación IPCC)</a:t>
            </a:r>
          </a:p>
          <a:p>
            <a:endParaRPr lang="es-CO" sz="2000" b="1" dirty="0"/>
          </a:p>
          <a:p>
            <a:r>
              <a:rPr lang="es-CO" sz="2000" dirty="0"/>
              <a:t>Generación energía eléctrica: </a:t>
            </a:r>
            <a:r>
              <a:rPr lang="es-CO" sz="2000" b="1" dirty="0"/>
              <a:t>54 MW</a:t>
            </a:r>
          </a:p>
          <a:p>
            <a:endParaRPr lang="es-CO" sz="2000" b="1" dirty="0"/>
          </a:p>
          <a:p>
            <a:r>
              <a:rPr lang="es-CO" sz="2000" dirty="0"/>
              <a:t>Generación de energía calorífica: </a:t>
            </a:r>
            <a:r>
              <a:rPr lang="es-CO" sz="2000" b="1" dirty="0"/>
              <a:t>15MWh</a:t>
            </a:r>
          </a:p>
          <a:p>
            <a:endParaRPr lang="es-CO" sz="2000" b="1" dirty="0"/>
          </a:p>
          <a:p>
            <a:r>
              <a:rPr lang="es-CO" sz="2000" dirty="0"/>
              <a:t>Producción de reciclados (según tipo de residuos).</a:t>
            </a:r>
          </a:p>
          <a:p>
            <a:endParaRPr lang="es-CO" sz="2000" dirty="0"/>
          </a:p>
          <a:p>
            <a:r>
              <a:rPr lang="es-ES" sz="2000" dirty="0"/>
              <a:t>Combustibles renovables: biogás 500m3 /</a:t>
            </a:r>
            <a:r>
              <a:rPr lang="es-ES" sz="2000" dirty="0" err="1"/>
              <a:t>Tn</a:t>
            </a:r>
            <a:r>
              <a:rPr lang="es-ES" sz="2000" dirty="0"/>
              <a:t> (hidrógeno), bioetanol, biomasa </a:t>
            </a:r>
          </a:p>
        </p:txBody>
      </p:sp>
    </p:spTree>
    <p:extLst>
      <p:ext uri="{BB962C8B-B14F-4D97-AF65-F5344CB8AC3E}">
        <p14:creationId xmlns:p14="http://schemas.microsoft.com/office/powerpoint/2010/main" val="4070460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CC8B3-9092-B24F-8F4E-C36D486E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17487"/>
            <a:ext cx="8596668" cy="1320800"/>
          </a:xfrm>
        </p:spPr>
        <p:txBody>
          <a:bodyPr/>
          <a:lstStyle/>
          <a:p>
            <a:r>
              <a:rPr lang="es-ES" dirty="0"/>
              <a:t>FORMAS DE FINANCIACIÓN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7231AB-E0F0-0B45-8903-4AA21B50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38287"/>
            <a:ext cx="8596668" cy="3880773"/>
          </a:xfrm>
        </p:spPr>
        <p:txBody>
          <a:bodyPr>
            <a:normAutofit fontScale="85000" lnSpcReduction="20000"/>
          </a:bodyPr>
          <a:lstStyle/>
          <a:p>
            <a:r>
              <a:rPr lang="es-ES" sz="2800" dirty="0"/>
              <a:t>Venta de energía (eléctrica, calorífica)</a:t>
            </a:r>
          </a:p>
          <a:p>
            <a:endParaRPr lang="es-ES" sz="2800" dirty="0"/>
          </a:p>
          <a:p>
            <a:r>
              <a:rPr lang="es-ES" sz="2800" dirty="0"/>
              <a:t>Venta de bonos de CO2</a:t>
            </a:r>
          </a:p>
          <a:p>
            <a:endParaRPr lang="es-ES" sz="2800" dirty="0"/>
          </a:p>
          <a:p>
            <a:r>
              <a:rPr lang="es-ES" sz="2800" dirty="0"/>
              <a:t>Venta de productos reciclados </a:t>
            </a:r>
          </a:p>
          <a:p>
            <a:endParaRPr lang="es-ES" sz="2800" dirty="0"/>
          </a:p>
          <a:p>
            <a:r>
              <a:rPr lang="es-ES" sz="2800" dirty="0"/>
              <a:t>Venta de fertilizantes (compost)</a:t>
            </a:r>
          </a:p>
          <a:p>
            <a:endParaRPr lang="es-ES" sz="2800" dirty="0"/>
          </a:p>
          <a:p>
            <a:r>
              <a:rPr lang="es-ES" sz="2800" dirty="0"/>
              <a:t>Tasas publicas por gestión de residuos (TAMER)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44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5DAE3-5368-5B61-144E-86C1CA71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114" y="2633718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s-CO" sz="6000" dirty="0"/>
              <a:t>1. VENTA DE ENERGÍA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2391962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1EEBB-FF51-F840-9F11-293A8304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EVOLUCIÓN DEL MERCADO ELECTRICO EN ESPAÑA (COMPRA A PRODUCTORES)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65BD78D-B198-542F-EABA-329AF3FDC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314" y="2048695"/>
            <a:ext cx="5253038" cy="464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09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5DAE3-5368-5B61-144E-86C1CA71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093" y="1908504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s-CO" sz="6000" dirty="0"/>
              <a:t>2. VENTA DE BONOS DE CO2 EN MERCADO REGULADO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475050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72B9E-1A4E-F76A-9A2A-47FF064F8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341" y="246993"/>
            <a:ext cx="8596668" cy="1320800"/>
          </a:xfrm>
        </p:spPr>
        <p:txBody>
          <a:bodyPr/>
          <a:lstStyle/>
          <a:p>
            <a:r>
              <a:rPr lang="es-ES" dirty="0"/>
              <a:t>¿Qué son los bonos de CO2 en el mercado regulado Europeo?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8DB336-7CE5-AB09-DCBF-7C50BB998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436" y="1656091"/>
            <a:ext cx="9212901" cy="4954916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Un bono de carbono representa el derecho a emitir una tonelada de CO2</a:t>
            </a:r>
          </a:p>
          <a:p>
            <a:endParaRPr lang="es-ES" sz="20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r>
              <a:rPr lang="es-E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Mecanismo internacional para reducir las emisiones contaminantes propuesto en el Protocolo de Kioto.</a:t>
            </a:r>
          </a:p>
          <a:p>
            <a:endParaRPr lang="es-ES" sz="20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r>
              <a:rPr lang="es-E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Una empresa puede recibir bonos si reduce sus emisiones por debajo de un determinado umbral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     1 tonelada de CO2 capturada o dejada de emitir = 1 bono de CO2</a:t>
            </a:r>
          </a:p>
          <a:p>
            <a:endParaRPr lang="es-ES" sz="20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r>
              <a:rPr lang="es-ES" sz="20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Se puede comerciar con ellos, dentro del mercado regulado Europeo. </a:t>
            </a:r>
          </a:p>
          <a:p>
            <a:pPr marL="0" indent="0">
              <a:buNone/>
            </a:pPr>
            <a:r>
              <a:rPr lang="es-ES" sz="20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     1 bono de CO2  </a:t>
            </a:r>
            <a:r>
              <a:rPr lang="es-ES" sz="20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  <a:sym typeface="Wingdings" panose="05000000000000000000" pitchFamily="2" charset="2"/>
              </a:rPr>
              <a:t> </a:t>
            </a:r>
            <a:r>
              <a:rPr lang="es-ES" sz="20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es-ES" sz="20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  <a:sym typeface="Wingdings" panose="05000000000000000000" pitchFamily="2" charset="2"/>
              </a:rPr>
              <a:t>+/- 70e</a:t>
            </a:r>
            <a:endParaRPr lang="es-ES" sz="2000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endParaRPr lang="es-ES" sz="2000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93313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ED292-19A2-E2BE-F826-2BEB078D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¿Qué es una Planta de </a:t>
            </a:r>
            <a:r>
              <a:rPr lang="es-CO" dirty="0" err="1"/>
              <a:t>Waste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Energy?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B5C69F-4E2A-CFC4-EF39-6FFE1C873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49" y="1492470"/>
            <a:ext cx="9454638" cy="4545723"/>
          </a:xfrm>
        </p:spPr>
        <p:txBody>
          <a:bodyPr>
            <a:normAutofit/>
          </a:bodyPr>
          <a:lstStyle/>
          <a:p>
            <a:pPr algn="just"/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Una planta </a:t>
            </a: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Waste</a:t>
            </a: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</a:t>
            </a: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Energy (W2E) es una instalación que utiliza </a:t>
            </a:r>
            <a:r>
              <a:rPr lang="es-E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diferentes </a:t>
            </a: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tecnologías para convertir residuos en formas útiles de </a:t>
            </a:r>
            <a:r>
              <a:rPr lang="es-ES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energía</a:t>
            </a: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como electricidad o calor</a:t>
            </a:r>
            <a:r>
              <a:rPr lang="es-E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, así como </a:t>
            </a:r>
            <a:r>
              <a:rPr lang="es-ES" b="1" u="sng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productos reciclados</a:t>
            </a:r>
            <a:r>
              <a:rPr lang="es-E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.</a:t>
            </a:r>
          </a:p>
          <a:p>
            <a:pPr algn="just"/>
            <a:endParaRPr lang="es-E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just"/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Hoy en día en España no se gestionan de forma eficiente sus residuos, se hace el uso de vertederos (donde no hay una aprovechamiento del residuos y generan huella de carbono ), o se realiza sellado de materiales no tratables en cápsulas en terrenos que quedaran inutilizables.</a:t>
            </a:r>
          </a:p>
          <a:p>
            <a:pPr algn="just"/>
            <a:endParaRPr lang="es-E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just"/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W2E es 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una planta de tratamiento de residuos que </a:t>
            </a:r>
            <a:r>
              <a:rPr lang="es-ES" u="sng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centraliza todos los procesos</a:t>
            </a:r>
            <a:r>
              <a:rPr lang="es-ES" b="0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por lo que ocupa muy poco espacio en comparación con el modelo actual. </a:t>
            </a:r>
          </a:p>
          <a:p>
            <a:pPr algn="just"/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 trata de una planta de estructura modular, en cada módulo se trata un residuo diferente con diferentes técnicas, pudiendo añadir posteriormente nuevas áreas de tratamiento.</a:t>
            </a:r>
          </a:p>
          <a:p>
            <a:pPr marL="0" indent="0">
              <a:buNone/>
            </a:pP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endParaRPr lang="es-E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98273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0B87E-69D0-6ED8-63E8-4472EF24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13" y="168166"/>
            <a:ext cx="8596668" cy="1320800"/>
          </a:xfrm>
        </p:spPr>
        <p:txBody>
          <a:bodyPr>
            <a:normAutofit/>
          </a:bodyPr>
          <a:lstStyle/>
          <a:p>
            <a:r>
              <a:rPr lang="es-CO" sz="4000" dirty="0"/>
              <a:t>Emisiones de CO2 en España</a:t>
            </a:r>
            <a:endParaRPr lang="es-ES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81FC5E-795B-D27C-54AE-3DE0207CF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916" y="1187670"/>
            <a:ext cx="9759836" cy="5764924"/>
          </a:xfrm>
        </p:spPr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s-E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Sector Energético</a:t>
            </a: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generación de energía eléctrica</a:t>
            </a:r>
            <a:r>
              <a:rPr lang="es-E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es-E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  <a:sym typeface="Wingdings" panose="05000000000000000000" pitchFamily="2" charset="2"/>
              </a:rPr>
              <a:t> </a:t>
            </a: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quema de combustibles fósiles</a:t>
            </a:r>
          </a:p>
          <a:p>
            <a:pPr algn="l">
              <a:buFont typeface="+mj-lt"/>
              <a:buAutoNum type="arabicPeriod"/>
            </a:pPr>
            <a:endParaRPr lang="es-E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E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Transporte</a:t>
            </a: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vehículo</a:t>
            </a:r>
            <a:r>
              <a:rPr lang="es-E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</a:t>
            </a: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aviación, transporte marítimo y ferroviario. Destaca por carretera, que utilizan gasolina y diésel.</a:t>
            </a:r>
          </a:p>
          <a:p>
            <a:pPr algn="l">
              <a:buFont typeface="+mj-lt"/>
              <a:buAutoNum type="arabicPeriod"/>
            </a:pPr>
            <a:endParaRPr lang="es-E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E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Industria</a:t>
            </a: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combustión para obtener energía y gestión de residuos industriales y la construcción.</a:t>
            </a:r>
          </a:p>
          <a:p>
            <a:pPr algn="l">
              <a:buFont typeface="+mj-lt"/>
              <a:buAutoNum type="arabicPeriod"/>
            </a:pPr>
            <a:endParaRPr lang="es-E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E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Sector Residencial y Comercial/Institucional</a:t>
            </a: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calefacción de edificios, cocina </a:t>
            </a:r>
            <a:r>
              <a:rPr lang="es-E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</a:t>
            </a: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iluminación desde gas natural, el gasóleo y en menor medida el carbón.</a:t>
            </a:r>
          </a:p>
          <a:p>
            <a:pPr algn="l">
              <a:buFont typeface="+mj-lt"/>
              <a:buAutoNum type="arabicPeriod"/>
            </a:pPr>
            <a:endParaRPr lang="es-E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E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Agricultura</a:t>
            </a: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más asociado con otros gases de efecto </a:t>
            </a:r>
            <a:r>
              <a:rPr lang="es-E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invernadero</a:t>
            </a: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como el metano (CH4) y el óxido nitroso (N2O), emisiones de CO2 por el uso de maquinaria agrícola y la gestión de suelos.</a:t>
            </a:r>
          </a:p>
          <a:p>
            <a:pPr algn="l">
              <a:buFont typeface="+mj-lt"/>
              <a:buAutoNum type="arabicPeriod"/>
            </a:pPr>
            <a:endParaRPr lang="es-E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E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Sector de los Residuos</a:t>
            </a: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La gestión de residuos y aguas residuales generan CO2 al incinerar residuos y </a:t>
            </a:r>
            <a:r>
              <a:rPr lang="es-E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con</a:t>
            </a: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tratamiento anaeróbico de las aguas residuales.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9977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5D04E47-4AE6-4C98-8C57-2944B4A8A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612" y="444894"/>
            <a:ext cx="7770545" cy="624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68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EAC6C5-5F7B-3947-EDCF-C3BC04206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01A84EC-958B-69D8-0CC4-972E9A90D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46" y="1121935"/>
            <a:ext cx="6989378" cy="552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51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5ADA5-5800-C445-8C64-802EEB2E7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MAYORES EMPRESAS GENERADORAS DE CO2 EN ESPAÑA (POSIBLES COMPRADORES)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A0B1B276-F4FD-9987-4922-358CDA547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2922" y="1930400"/>
            <a:ext cx="6166678" cy="4595550"/>
          </a:xfrm>
        </p:spPr>
      </p:pic>
    </p:spTree>
    <p:extLst>
      <p:ext uri="{BB962C8B-B14F-4D97-AF65-F5344CB8AC3E}">
        <p14:creationId xmlns:p14="http://schemas.microsoft.com/office/powerpoint/2010/main" val="35829934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DB7E5-F26C-7944-83DE-7B483C39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EVOLUCIÓN DEL PRECIO DE BONOS CO2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851289-7B2A-CAB1-DB54-1C92E8188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D74585B-00B6-DF27-297C-564CBC0E4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901" y="1642532"/>
            <a:ext cx="7307975" cy="491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39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5DAE3-5368-5B61-144E-86C1CA71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072" y="1277884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s-CO" sz="6000" dirty="0"/>
              <a:t>¿ES VIABLE ECONÓMICAMENTE UN PLANTA DE W2E EN VALENCIA</a:t>
            </a:r>
            <a:r>
              <a:rPr lang="es-CO" sz="5400" dirty="0"/>
              <a:t>?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24307016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250EA2-FA62-7669-2A79-D15E2B9E7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045" y="1610665"/>
            <a:ext cx="9381066" cy="6192435"/>
          </a:xfrm>
        </p:spPr>
        <p:txBody>
          <a:bodyPr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El área metropolitana de València ha generado durante 2021 un total de 552.220 tonelada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552.220/365 = 1530 TON/DÍA</a:t>
            </a:r>
            <a:endParaRPr lang="es-CO" sz="2800" dirty="0"/>
          </a:p>
          <a:p>
            <a:endParaRPr lang="es-CO" sz="2800" dirty="0"/>
          </a:p>
          <a:p>
            <a:r>
              <a:rPr lang="es-CO" sz="2800" dirty="0"/>
              <a:t>Planteamos una planta prototipo de 1500 TON/DÍA</a:t>
            </a:r>
          </a:p>
          <a:p>
            <a:pPr marL="0" indent="0">
              <a:buNone/>
            </a:pPr>
            <a:r>
              <a:rPr lang="es-E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Área 1 a 4 HA</a:t>
            </a:r>
          </a:p>
          <a:p>
            <a:endParaRPr lang="es-CO" sz="2800" dirty="0"/>
          </a:p>
          <a:p>
            <a:r>
              <a:rPr lang="es-CO" sz="2800" dirty="0"/>
              <a:t>Inversión inicial del Proyecto:</a:t>
            </a:r>
            <a:r>
              <a:rPr lang="es-ES" sz="2800" dirty="0"/>
              <a:t> </a:t>
            </a:r>
            <a:r>
              <a:rPr lang="es-ES" sz="2800" b="1" dirty="0"/>
              <a:t>500 millones Euros</a:t>
            </a:r>
          </a:p>
          <a:p>
            <a:endParaRPr lang="es-CO" sz="2100" dirty="0"/>
          </a:p>
          <a:p>
            <a:pPr lvl="1"/>
            <a:endParaRPr lang="es-ES" sz="2100" dirty="0"/>
          </a:p>
          <a:p>
            <a:pPr lvl="1"/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1E34AAD-38AB-704F-EF91-3A736D11C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dirty="0"/>
              <a:t>INVERSIÓN INICIAL</a:t>
            </a:r>
          </a:p>
        </p:txBody>
      </p:sp>
    </p:spTree>
    <p:extLst>
      <p:ext uri="{BB962C8B-B14F-4D97-AF65-F5344CB8AC3E}">
        <p14:creationId xmlns:p14="http://schemas.microsoft.com/office/powerpoint/2010/main" val="10848144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8B244-5603-E85A-4306-1967F3960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INGRESOS EN VENTA DE ELECTRICIDAD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271D0D-DAF4-1A55-C20C-787B239B4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9013204" cy="4538383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área metropolitana de València ha generado durante 2021 un total de 552.220 tonelada </a:t>
            </a: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1530 TON/DÍA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s-E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s-E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Planta de 1500 toneladas g</a:t>
            </a: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enera 54 MW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"/>
            </a:pP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87 euros/MW --&gt; 87e x 54MW x 365= 112.752euros/día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"/>
            </a:pPr>
            <a:r>
              <a:rPr lang="es-E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41.154.480 Euros/año</a:t>
            </a:r>
            <a:endParaRPr lang="es-E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4131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AABCF-CDDF-8E1F-2CF9-E78B34DC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INGRESOS POR BONOS DE CARBONO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A4D15B-EFD3-8944-739E-E3DDDB006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evitan emitir 2.88 </a:t>
            </a:r>
            <a:r>
              <a:rPr lang="es-E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Tn</a:t>
            </a: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CO2/Ton (2.88 x 1500)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4320 x 365 días = 1.576.800 bonos/año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Precio medio bono 61e = </a:t>
            </a:r>
            <a:r>
              <a:rPr lang="es-E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96,184.800</a:t>
            </a:r>
            <a:r>
              <a:rPr lang="es-E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Euros/año</a:t>
            </a:r>
            <a:endParaRPr lang="es-E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53818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01ECA-0DEC-627F-C8AE-DC76A37F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INGRESO POR IMPUESTO A GESTIÓN DE RESIDUOS DEL AYUNTAMIENTO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9741EB-950B-1666-91E6-1AB222E88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Tarifa </a:t>
            </a:r>
            <a:r>
              <a:rPr lang="es-E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Tamer</a:t>
            </a:r>
            <a:r>
              <a:rPr lang="es-E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40 euros personas/año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Personas Área metropolitana 1.610.010 habitantes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64,400,000 e/año</a:t>
            </a:r>
            <a:endParaRPr lang="es-E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501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F9D4E-EA65-993B-315F-2F2E4494A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65" y="1781504"/>
            <a:ext cx="4020790" cy="515006"/>
          </a:xfrm>
        </p:spPr>
        <p:txBody>
          <a:bodyPr>
            <a:normAutofit fontScale="90000"/>
          </a:bodyPr>
          <a:lstStyle/>
          <a:p>
            <a:r>
              <a:rPr lang="es-CO" dirty="0"/>
              <a:t>Dublín </a:t>
            </a:r>
            <a:endParaRPr lang="es-E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FA3BB1F-CF51-EC73-D0A0-F2600A231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3"/>
          <a:stretch/>
        </p:blipFill>
        <p:spPr bwMode="auto">
          <a:xfrm>
            <a:off x="144227" y="2440673"/>
            <a:ext cx="5766413" cy="34804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BD29843-62E4-173E-55C5-FB91301F9742}"/>
              </a:ext>
            </a:extLst>
          </p:cNvPr>
          <p:cNvSpPr txBox="1"/>
          <p:nvPr/>
        </p:nvSpPr>
        <p:spPr>
          <a:xfrm>
            <a:off x="300973" y="5980987"/>
            <a:ext cx="576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https://www.waste360.com/waste-to-energy/dublin-ireland-wte-facility-accepts-one-millionth-tonne-of-waste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CF1F29E-9EAB-B0A1-ADEE-201B3A6B4412}"/>
              </a:ext>
            </a:extLst>
          </p:cNvPr>
          <p:cNvSpPr txBox="1"/>
          <p:nvPr/>
        </p:nvSpPr>
        <p:spPr>
          <a:xfrm>
            <a:off x="6225077" y="3983422"/>
            <a:ext cx="4579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https://ovacen.com/planta-incineradora-energia/</a:t>
            </a:r>
          </a:p>
        </p:txBody>
      </p:sp>
      <p:pic>
        <p:nvPicPr>
          <p:cNvPr id="1030" name="Picture 6" descr="proyecto de arquitectura verde">
            <a:extLst>
              <a:ext uri="{FF2B5EF4-FFF2-40B4-BE49-F238E27FC236}">
                <a16:creationId xmlns:a16="http://schemas.microsoft.com/office/drawing/2014/main" id="{4BE751C8-D39D-BDE9-036E-D01BA68F0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615" y="609600"/>
            <a:ext cx="5336303" cy="337382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38A12494-8EAD-394E-38E3-5A76F9606129}"/>
              </a:ext>
            </a:extLst>
          </p:cNvPr>
          <p:cNvSpPr txBox="1">
            <a:spLocks/>
          </p:cNvSpPr>
          <p:nvPr/>
        </p:nvSpPr>
        <p:spPr>
          <a:xfrm>
            <a:off x="6225077" y="21021"/>
            <a:ext cx="4020790" cy="5150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dirty="0" err="1"/>
              <a:t>Coppenhagen</a:t>
            </a:r>
            <a:r>
              <a:rPr lang="es-CO" dirty="0"/>
              <a:t> </a:t>
            </a:r>
            <a:endParaRPr lang="es-ES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B28864F-85FA-AEED-0B91-1A1E8521B60A}"/>
              </a:ext>
            </a:extLst>
          </p:cNvPr>
          <p:cNvSpPr txBox="1">
            <a:spLocks/>
          </p:cNvSpPr>
          <p:nvPr/>
        </p:nvSpPr>
        <p:spPr>
          <a:xfrm>
            <a:off x="624782" y="296690"/>
            <a:ext cx="4104873" cy="7297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dirty="0"/>
              <a:t>Plantas W2E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60167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642BC-3B0D-D3E1-D7AB-C4F14408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CONCLUSIÓN: SÍ ES ECONOMICAMENTE VIABLE UNA PLANTA W2E EN VALENCIA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D9A652-59A6-74A3-91FF-1131BF80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7347" y="2723412"/>
            <a:ext cx="8596668" cy="440837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s-E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Sin tener en cuenta gastos mantenimiento, personal, financiación, tiempo de construcción.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Sin tener en cuenta otras fuentes de ingresos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"/>
            </a:pPr>
            <a:r>
              <a:rPr lang="es-E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Venta de energía calórica a través de cogeneración.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es-E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Ventas de productos reciclados.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es-ES" sz="2000" dirty="0">
                <a:ea typeface="Calibri" panose="020F0502020204030204" pitchFamily="34" charset="0"/>
                <a:cs typeface="Times New Roman" panose="02020603050405020304" pitchFamily="18" charset="0"/>
              </a:rPr>
              <a:t>Compost (fertilizantes)</a:t>
            </a:r>
            <a:endParaRPr lang="es-E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F07AF26-858B-283B-7385-1B429B000D1C}"/>
              </a:ext>
            </a:extLst>
          </p:cNvPr>
          <p:cNvSpPr txBox="1"/>
          <p:nvPr/>
        </p:nvSpPr>
        <p:spPr>
          <a:xfrm>
            <a:off x="1328975" y="1835807"/>
            <a:ext cx="7388772" cy="1496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206.200.000 Euros al año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2800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s-E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 amortiza la inversión inicial en </a:t>
            </a:r>
            <a:r>
              <a:rPr lang="es-ES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2.5 años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95294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66E98-3B5C-1D41-8D9C-8BFF02CE2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7398" y="4896593"/>
            <a:ext cx="8596668" cy="1320800"/>
          </a:xfrm>
        </p:spPr>
        <p:txBody>
          <a:bodyPr/>
          <a:lstStyle/>
          <a:p>
            <a:r>
              <a:rPr lang="es-ES" dirty="0"/>
              <a:t>MUCHAS GRACIAS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2367F4-84BC-874A-8077-BD1266788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588534"/>
            <a:ext cx="8680236" cy="52694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/>
              <a:t>REUTILIZA </a:t>
            </a:r>
            <a:r>
              <a:rPr lang="es-ES" sz="3200" u="sng" dirty="0"/>
              <a:t>el pasado</a:t>
            </a:r>
          </a:p>
          <a:p>
            <a:pPr marL="0" indent="0" algn="ctr">
              <a:buNone/>
            </a:pPr>
            <a:r>
              <a:rPr lang="es-ES" sz="3200" dirty="0"/>
              <a:t>RECICLA </a:t>
            </a:r>
            <a:r>
              <a:rPr lang="es-ES" sz="3200" u="sng" dirty="0"/>
              <a:t>el presente </a:t>
            </a:r>
          </a:p>
          <a:p>
            <a:pPr marL="0" indent="0" algn="ctr">
              <a:buNone/>
            </a:pPr>
            <a:r>
              <a:rPr lang="es-ES" sz="3200" dirty="0"/>
              <a:t>SALVA </a:t>
            </a:r>
            <a:r>
              <a:rPr lang="es-ES" sz="3200" u="sng" dirty="0"/>
              <a:t>el futuro </a:t>
            </a:r>
          </a:p>
        </p:txBody>
      </p:sp>
    </p:spTree>
    <p:extLst>
      <p:ext uri="{BB962C8B-B14F-4D97-AF65-F5344CB8AC3E}">
        <p14:creationId xmlns:p14="http://schemas.microsoft.com/office/powerpoint/2010/main" val="334899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FD254-704D-7805-29F0-37C2F040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9835"/>
          </a:xfrm>
        </p:spPr>
        <p:txBody>
          <a:bodyPr/>
          <a:lstStyle/>
          <a:p>
            <a:pPr algn="ctr"/>
            <a:r>
              <a:rPr lang="es-CO" dirty="0"/>
              <a:t>Ventajas de una planta de W2E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E2930F-EAE7-E8ED-1D36-8A7B0DE13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Aprovechamiento de todos los residuos </a:t>
            </a:r>
            <a:r>
              <a:rPr lang="es-CO" dirty="0">
                <a:sym typeface="Wingdings" panose="05000000000000000000" pitchFamily="2" charset="2"/>
              </a:rPr>
              <a:t> obtención de productos reciclados, energía y </a:t>
            </a:r>
            <a:r>
              <a:rPr lang="es-CO" dirty="0" err="1">
                <a:sym typeface="Wingdings" panose="05000000000000000000" pitchFamily="2" charset="2"/>
              </a:rPr>
              <a:t>capturación</a:t>
            </a:r>
            <a:r>
              <a:rPr lang="es-CO" dirty="0">
                <a:sym typeface="Wingdings" panose="05000000000000000000" pitchFamily="2" charset="2"/>
              </a:rPr>
              <a:t> de CO2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Economías de escala </a:t>
            </a:r>
            <a:r>
              <a:rPr lang="es-CO" dirty="0">
                <a:sym typeface="Wingdings" panose="05000000000000000000" pitchFamily="2" charset="2"/>
              </a:rPr>
              <a:t> al estar centralizado se optimizan los recursos (transporte, almacenamiento, personal etc.)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Economía Circular</a:t>
            </a:r>
            <a:endParaRPr lang="es-CO" dirty="0">
              <a:sym typeface="Wingdings" panose="05000000000000000000" pitchFamily="2" charset="2"/>
            </a:endParaRPr>
          </a:p>
          <a:p>
            <a:pPr algn="just"/>
            <a:endParaRPr lang="es-CO" dirty="0"/>
          </a:p>
          <a:p>
            <a:pPr algn="just"/>
            <a:r>
              <a:rPr lang="es-CO" dirty="0"/>
              <a:t>Solución definitiva a residuos no tratables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217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5DAE3-5368-5B61-144E-86C1CA71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093" y="1666766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s-CO" sz="6000" dirty="0"/>
              <a:t>¿TIENE SENTIDO UNA PLANTA W2E EN VALENCIA</a:t>
            </a:r>
            <a:r>
              <a:rPr lang="es-CO" sz="5400" dirty="0"/>
              <a:t>?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1516896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77D76-FF46-FF6C-EB59-A678147B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¿POR QUÉ PLANTEAR VALENCIA COMO SEDE DE UNA PLANTA DE W2E?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C84293-401C-C3C9-1783-2972D4150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7627"/>
            <a:ext cx="8596668" cy="3880773"/>
          </a:xfrm>
        </p:spPr>
        <p:txBody>
          <a:bodyPr/>
          <a:lstStyle/>
          <a:p>
            <a:pPr algn="just">
              <a:buFont typeface="+mj-lt"/>
              <a:buAutoNum type="arabicPeriod"/>
            </a:pPr>
            <a:r>
              <a:rPr lang="es-CO" dirty="0"/>
              <a:t>Ciudad moderna y comprometida con el medio ambiente (actual capital verde europea 2024)</a:t>
            </a:r>
          </a:p>
          <a:p>
            <a:pPr algn="just">
              <a:buFont typeface="+mj-lt"/>
              <a:buAutoNum type="arabicPeriod"/>
            </a:pPr>
            <a:endParaRPr lang="es-CO" dirty="0"/>
          </a:p>
          <a:p>
            <a:pPr algn="just">
              <a:buFont typeface="+mj-lt"/>
              <a:buAutoNum type="arabicPeriod"/>
            </a:pPr>
            <a:r>
              <a:rPr lang="es-CO" dirty="0"/>
              <a:t>Población: se trata de un área densamente poblada </a:t>
            </a:r>
          </a:p>
          <a:p>
            <a:pPr algn="just">
              <a:buFont typeface="+mj-lt"/>
              <a:buAutoNum type="arabicPeriod"/>
            </a:pPr>
            <a:endParaRPr lang="es-CO" dirty="0"/>
          </a:p>
          <a:p>
            <a:pPr algn="just">
              <a:buFont typeface="+mj-lt"/>
              <a:buAutoNum type="arabicPeriod"/>
            </a:pPr>
            <a:r>
              <a:rPr lang="es-CO" dirty="0"/>
              <a:t>Gran cantidad de residuos: Zona altamente industrializada, incluyendo las azulejeras de Castellón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696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C12E5-BB4E-E1B0-60B4-064E28216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6842"/>
            <a:ext cx="8954887" cy="1320800"/>
          </a:xfrm>
        </p:spPr>
        <p:txBody>
          <a:bodyPr>
            <a:normAutofit fontScale="90000"/>
          </a:bodyPr>
          <a:lstStyle/>
          <a:p>
            <a:r>
              <a:rPr lang="es-CO" dirty="0"/>
              <a:t>Ciudad moderna y comprometida con el medio ambiente (actual capital verde europea 2024)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4CA874-EAA2-EB2E-17E9-3F98033C6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553" y="1821224"/>
            <a:ext cx="8596668" cy="4494735"/>
          </a:xfrm>
        </p:spPr>
        <p:txBody>
          <a:bodyPr>
            <a:normAutofit/>
          </a:bodyPr>
          <a:lstStyle/>
          <a:p>
            <a:r>
              <a:rPr lang="es-CO" dirty="0"/>
              <a:t>Respeto a la ecología </a:t>
            </a:r>
            <a:endParaRPr lang="es-E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2millones mt2 de jardines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Parque de Albufera</a:t>
            </a:r>
            <a:endParaRPr lang="es-CO" dirty="0"/>
          </a:p>
          <a:p>
            <a:pPr lvl="1"/>
            <a:endParaRPr lang="es-CO" dirty="0"/>
          </a:p>
          <a:p>
            <a:r>
              <a:rPr lang="es-CO" dirty="0"/>
              <a:t>Objetivo neutralidad climática y medio ambiental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O" dirty="0"/>
              <a:t>Plantas solar socializada en las naves.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O" dirty="0"/>
              <a:t>Iluminación inteligente, con puntos de cargas eléctricos en las farolas.</a:t>
            </a:r>
          </a:p>
          <a:p>
            <a:pPr marL="457200" lvl="1" indent="0">
              <a:buNone/>
            </a:pPr>
            <a:endParaRPr lang="es-CO" dirty="0"/>
          </a:p>
          <a:p>
            <a:r>
              <a:rPr lang="es-CO" dirty="0"/>
              <a:t>Promoción de transporte públicos</a:t>
            </a:r>
          </a:p>
          <a:p>
            <a:endParaRPr lang="es-CO" i="1" dirty="0"/>
          </a:p>
          <a:p>
            <a:r>
              <a:rPr lang="es-CO" dirty="0"/>
              <a:t>Rutas verdes dentro de la ciudad</a:t>
            </a:r>
          </a:p>
          <a:p>
            <a:pPr marL="5715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8123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F9281-C51A-8AC1-E1E8-0E7F41113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237" y="18918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Población: se trata de un área densamente poblada 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90179D2-549F-FAD1-6FBB-78C340841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871" y="1731906"/>
            <a:ext cx="6712093" cy="493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012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2337</TotalTime>
  <Words>1505</Words>
  <Application>Microsoft Office PowerPoint</Application>
  <PresentationFormat>Panorámica</PresentationFormat>
  <Paragraphs>210</Paragraphs>
  <Slides>41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53" baseType="lpstr">
      <vt:lpstr>Arial</vt:lpstr>
      <vt:lpstr>Bahnschrift Condensed</vt:lpstr>
      <vt:lpstr>Calibri</vt:lpstr>
      <vt:lpstr>Consolas</vt:lpstr>
      <vt:lpstr>Encode Sans</vt:lpstr>
      <vt:lpstr>Segoe WPC</vt:lpstr>
      <vt:lpstr>Söhne</vt:lpstr>
      <vt:lpstr>Symbol</vt:lpstr>
      <vt:lpstr>Trebuchet MS</vt:lpstr>
      <vt:lpstr>Wingdings</vt:lpstr>
      <vt:lpstr>Wingdings 3</vt:lpstr>
      <vt:lpstr>Faceta</vt:lpstr>
      <vt:lpstr>Viabilidad de una planta  Waste to Energy en Valencia</vt:lpstr>
      <vt:lpstr>CONCEPTO  WASTE TO ENERGY W2E</vt:lpstr>
      <vt:lpstr>¿Qué es una Planta de Waste to Energy?</vt:lpstr>
      <vt:lpstr>Dublín </vt:lpstr>
      <vt:lpstr>Ventajas de una planta de W2E</vt:lpstr>
      <vt:lpstr>¿TIENE SENTIDO UNA PLANTA W2E EN VALENCIA?</vt:lpstr>
      <vt:lpstr>¿POR QUÉ PLANTEAR VALENCIA COMO SEDE DE UNA PLANTA DE W2E?</vt:lpstr>
      <vt:lpstr>Ciudad moderna y comprometida con el medio ambiente (actual capital verde europea 2024)</vt:lpstr>
      <vt:lpstr>Población: se trata de un área densamente poblada </vt:lpstr>
      <vt:lpstr>RESIDUOS EN ESPAÑA ESTADO ACTUAL</vt:lpstr>
      <vt:lpstr>Cuando hablamos de gestión de residuos  ¿a qué nos referimos con residuo?</vt:lpstr>
      <vt:lpstr>Producción de residuos en Europa</vt:lpstr>
      <vt:lpstr>Producción total de residuos en España</vt:lpstr>
      <vt:lpstr>¿Dónde se originan estos residuos?</vt:lpstr>
      <vt:lpstr>Residuos Generados por Sector</vt:lpstr>
      <vt:lpstr>Producción de residuos urbanos por CCAA</vt:lpstr>
      <vt:lpstr>Producción de residuos Comunidad Valenciana</vt:lpstr>
      <vt:lpstr>Presentación de PowerPoint</vt:lpstr>
      <vt:lpstr>¿CÓMO SE RELIZA ACTUALMENTE LA GESTIÓN DE RESIDUOS?</vt:lpstr>
      <vt:lpstr>Presentación de PowerPoint</vt:lpstr>
      <vt:lpstr>Ecoparques Área Metropolitana de Valencia</vt:lpstr>
      <vt:lpstr>Radio de operatividad Planta  W2E en Valencia</vt:lpstr>
      <vt:lpstr>¿DE DÓNDE SE OBTIENE EL BENEFICIO ECONÓMICO?</vt:lpstr>
      <vt:lpstr>Planta W2E en datos</vt:lpstr>
      <vt:lpstr>FORMAS DE FINANCIACIÓN</vt:lpstr>
      <vt:lpstr>1. VENTA DE ENERGÍA</vt:lpstr>
      <vt:lpstr>EVOLUCIÓN DEL MERCADO ELECTRICO EN ESPAÑA (COMPRA A PRODUCTORES)</vt:lpstr>
      <vt:lpstr>2. VENTA DE BONOS DE CO2 EN MERCADO REGULADO</vt:lpstr>
      <vt:lpstr>¿Qué son los bonos de CO2 en el mercado regulado Europeo?</vt:lpstr>
      <vt:lpstr>Emisiones de CO2 en España</vt:lpstr>
      <vt:lpstr>Presentación de PowerPoint</vt:lpstr>
      <vt:lpstr>Presentación de PowerPoint</vt:lpstr>
      <vt:lpstr>MAYORES EMPRESAS GENERADORAS DE CO2 EN ESPAÑA (POSIBLES COMPRADORES)</vt:lpstr>
      <vt:lpstr>EVOLUCIÓN DEL PRECIO DE BONOS CO2</vt:lpstr>
      <vt:lpstr>¿ES VIABLE ECONÓMICAMENTE UN PLANTA DE W2E EN VALENCIA?</vt:lpstr>
      <vt:lpstr>INVERSIÓN INICIAL</vt:lpstr>
      <vt:lpstr>INGRESOS EN VENTA DE ELECTRICIDAD</vt:lpstr>
      <vt:lpstr>INGRESOS POR BONOS DE CARBONO</vt:lpstr>
      <vt:lpstr>INGRESO POR IMPUESTO A GESTIÓN DE RESIDUOS DEL AYUNTAMIENTO </vt:lpstr>
      <vt:lpstr>CONCLUSIÓN: SÍ ES ECONOMICAMENTE VIABLE UNA PLANTA W2E EN VALENCIA</vt:lpstr>
      <vt:lpstr>MUCHAS GRACIAS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Viabilidad implementación Planta W2E en Valencia</dc:title>
  <dc:creator>Victor Pretelt</dc:creator>
  <cp:lastModifiedBy>Victor Pretelt</cp:lastModifiedBy>
  <cp:revision>22</cp:revision>
  <dcterms:created xsi:type="dcterms:W3CDTF">2024-04-27T10:14:04Z</dcterms:created>
  <dcterms:modified xsi:type="dcterms:W3CDTF">2024-05-05T21:06:59Z</dcterms:modified>
</cp:coreProperties>
</file>