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8288000" cy="10287000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Gill Sans MT" panose="020B050202010402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Roboto Light" panose="02000000000000000000" pitchFamily="2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9"/>
    <p:restoredTop sz="94789"/>
  </p:normalViewPr>
  <p:slideViewPr>
    <p:cSldViewPr snapToGrid="0">
      <p:cViewPr varScale="1">
        <p:scale>
          <a:sx n="103" d="100"/>
          <a:sy n="103" d="100"/>
        </p:scale>
        <p:origin x="3018" y="126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16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CCC9428-C059-89D7-3520-EAD5490223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80C46C-91A0-12B5-5016-D0A52639B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D0C15-18CB-474D-9630-BE8E615D1625}" type="datetimeFigureOut">
              <a:rPr lang="es-ES" smtClean="0"/>
              <a:t>08/04/2024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65EA54-3F03-4C48-06E4-C2E9948667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163771-43DF-6B17-8B49-45E2C82411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5E9EF-C774-4B43-A815-B56BED4610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95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2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2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6669" y="1203448"/>
            <a:ext cx="12955610" cy="3812147"/>
          </a:xfrm>
        </p:spPr>
        <p:txBody>
          <a:bodyPr bIns="0" anchor="b">
            <a:normAutofit/>
          </a:bodyPr>
          <a:lstStyle>
            <a:lvl1pPr algn="l">
              <a:defRPr sz="99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6670" y="5296807"/>
            <a:ext cx="12955608" cy="146643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700" b="0" cap="all" baseline="0">
                <a:solidFill>
                  <a:schemeClr val="tx1"/>
                </a:solidFill>
              </a:defRPr>
            </a:lvl1pPr>
            <a:lvl2pPr marL="685800" indent="0" algn="ctr">
              <a:buNone/>
              <a:defRPr sz="27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751" y="493961"/>
            <a:ext cx="7460873" cy="4638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56497" y="1198460"/>
            <a:ext cx="1216529" cy="755367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26670" y="5292813"/>
            <a:ext cx="1295560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1571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207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58667" y="1198460"/>
            <a:ext cx="2423613" cy="698983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7008" y="1198460"/>
            <a:ext cx="11743245" cy="69898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158667" y="1198460"/>
            <a:ext cx="0" cy="698983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9132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userDrawn="1">
  <p:cSld name="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08939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5985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SIC_LAYOUT" userDrawn="1">
  <p:cSld name="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8718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RST_SLIDE_LAYOUT" preserve="1" userDrawn="1">
  <p:cSld name="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8178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SIC_LAYOUT" preserve="1" userDrawn="1">
  <p:cSld name="1_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359" y="2634195"/>
            <a:ext cx="12964731" cy="2831925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1359" y="5709293"/>
            <a:ext cx="12945669" cy="1519394"/>
          </a:xfrm>
        </p:spPr>
        <p:txBody>
          <a:bodyPr tIns="91440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1359" y="5707478"/>
            <a:ext cx="1294566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00584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ALF_WITH_IMAGE_RIGHT" preserve="1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826" y="1207334"/>
            <a:ext cx="14408453" cy="158895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0997" y="3016318"/>
            <a:ext cx="6967728" cy="51728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0657" y="3026015"/>
            <a:ext cx="6967728" cy="51622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6873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787" y="1206245"/>
            <a:ext cx="14411492" cy="158447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787" y="3029324"/>
            <a:ext cx="6967728" cy="120291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787" y="4236404"/>
            <a:ext cx="6967728" cy="39666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18543" y="3034505"/>
            <a:ext cx="6967728" cy="12033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18543" y="4232237"/>
            <a:ext cx="6967728" cy="39560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2955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350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741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007" y="1198460"/>
            <a:ext cx="4909649" cy="33706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5571" y="1198461"/>
            <a:ext cx="9018705" cy="6988239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7007" y="4808237"/>
            <a:ext cx="4912520" cy="3372272"/>
          </a:xfrm>
        </p:spPr>
        <p:txBody>
          <a:bodyPr/>
          <a:lstStyle>
            <a:lvl1pPr marL="0" indent="0" algn="l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72420" y="4808237"/>
            <a:ext cx="49042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9328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216081" y="723256"/>
            <a:ext cx="6111800" cy="7723652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809" y="1694270"/>
            <a:ext cx="8298492" cy="274587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86584" y="1683814"/>
            <a:ext cx="4186757" cy="5799491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5494" y="4718988"/>
            <a:ext cx="8286606" cy="3005613"/>
          </a:xfrm>
        </p:spPr>
        <p:txBody>
          <a:bodyPr>
            <a:normAutofit/>
          </a:bodyPr>
          <a:lstStyle>
            <a:lvl1pPr marL="0" indent="0" algn="l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074" y="8204785"/>
            <a:ext cx="8291027" cy="48018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1073" y="477961"/>
            <a:ext cx="8311506" cy="4813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171074" y="4715408"/>
            <a:ext cx="82910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760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029215"/>
            <a:ext cx="18288000" cy="615891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9189720"/>
            <a:ext cx="18288000" cy="11144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7369" y="1206779"/>
            <a:ext cx="14404913" cy="1573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7369" y="3023599"/>
            <a:ext cx="14404913" cy="517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1208" y="495555"/>
            <a:ext cx="5251073" cy="463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7369" y="493961"/>
            <a:ext cx="8908254" cy="463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091" y="1198460"/>
            <a:ext cx="1216529" cy="7553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192620"/>
            <a:ext cx="18288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BAD2FBB2-62D1-87D4-79AC-D60E4A6CC4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4" imgW="395" imgH="394" progId="TCLayout.ActiveDocument.1">
                  <p:embed/>
                </p:oleObj>
              </mc:Choice>
              <mc:Fallback>
                <p:oleObj name="think-cell Slide" r:id="rId34" imgW="395" imgH="394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5D679FE-3B60-23E0-8EBD-D3204877DB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">
            <a:extLst>
              <a:ext uri="{FF2B5EF4-FFF2-40B4-BE49-F238E27FC236}">
                <a16:creationId xmlns:a16="http://schemas.microsoft.com/office/drawing/2014/main" id="{1D1FD8E7-E6DD-3DA7-6B3C-AB47ECC63747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  <p:extLst>
      <p:ext uri="{BB962C8B-B14F-4D97-AF65-F5344CB8AC3E}">
        <p14:creationId xmlns:p14="http://schemas.microsoft.com/office/powerpoint/2010/main" val="402095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70" r:id="rId15"/>
    <p:sldLayoutId id="2147483663" r:id="rId16"/>
    <p:sldLayoutId id="2147483673" r:id="rId17"/>
    <p:sldLayoutId id="2147483666" r:id="rId18"/>
    <p:sldLayoutId id="2147483662" r:id="rId19"/>
    <p:sldLayoutId id="2147483664" r:id="rId20"/>
    <p:sldLayoutId id="2147483657" r:id="rId21"/>
    <p:sldLayoutId id="2147483665" r:id="rId22"/>
    <p:sldLayoutId id="2147483674" r:id="rId23"/>
    <p:sldLayoutId id="2147483658" r:id="rId24"/>
    <p:sldLayoutId id="2147483655" r:id="rId25"/>
    <p:sldLayoutId id="2147483659" r:id="rId26"/>
    <p:sldLayoutId id="2147483656" r:id="rId27"/>
    <p:sldLayoutId id="2147483668" r:id="rId28"/>
    <p:sldLayoutId id="2147483669" r:id="rId29"/>
    <p:sldLayoutId id="2147483672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8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7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5" userDrawn="1">
          <p15:clr>
            <a:srgbClr val="E46962"/>
          </p15:clr>
        </p15:guide>
        <p15:guide id="2" pos="7710" userDrawn="1">
          <p15:clr>
            <a:srgbClr val="E46962"/>
          </p15:clr>
        </p15:guide>
        <p15:guide id="3" orient="horz" pos="2160" userDrawn="1">
          <p15:clr>
            <a:srgbClr val="E46962"/>
          </p15:clr>
        </p15:guide>
        <p15:guide id="4" orient="horz" pos="4310" userDrawn="1">
          <p15:clr>
            <a:srgbClr val="E46962"/>
          </p15:clr>
        </p15:guide>
        <p15:guide id="5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turned-on-gray-laptop-computer-XJXWbfSo2f0?utm_source=smart%20slides&amp;utm_medium=referra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hyperlink" Target="https://unsplash.com/?utm_source=smart%20slides&amp;utm_medium=referral" TargetMode="External"/><Relationship Id="rId4" Type="http://schemas.openxmlformats.org/officeDocument/2006/relationships/hyperlink" Target="https://unsplash.com/@lucabravo?utm_source=smart%20slides&amp;utm_medium=referr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?utm_source=smart%20slides&amp;utm_medium=referra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?utm_source=smart%20slides&amp;utm_medium=referra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?utm_source=smart%20slides&amp;utm_medium=referra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?utm_source=smart%20slides&amp;utm_medium=referral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?utm_source=smart%20slides&amp;utm_medium=referra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turned-on-macbook-air-on-desk-iOykDIkZLQw?utm_source=smart%20slides&amp;utm_medium=referral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unsplash.com/?utm_source=smart%20slides&amp;utm_medium=referral" TargetMode="External"/><Relationship Id="rId4" Type="http://schemas.openxmlformats.org/officeDocument/2006/relationships/hyperlink" Target="https://unsplash.com/@goran_ivos?utm_source=smart%20slides&amp;utm_medium=referra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XJXWbfSo2f0.jpg" hidden="1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0370" r="2037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075" y="3390901"/>
            <a:ext cx="7310525" cy="6210300"/>
          </a:xfrm>
        </p:spPr>
        <p:txBody>
          <a:bodyPr>
            <a:normAutofit fontScale="92500"/>
          </a:bodyPr>
          <a:lstStyle/>
          <a:p>
            <a:pPr algn="just">
              <a:defRPr sz="2400">
                <a:latin typeface="Calibri"/>
              </a:defRPr>
            </a:pPr>
            <a:r>
              <a:rPr dirty="0"/>
              <a:t>Breve </a:t>
            </a:r>
            <a:r>
              <a:rPr lang="es-CO" dirty="0"/>
              <a:t>historia</a:t>
            </a:r>
            <a:r>
              <a:rPr dirty="0"/>
              <a:t> del </a:t>
            </a:r>
            <a:r>
              <a:rPr dirty="0" err="1"/>
              <a:t>juego</a:t>
            </a:r>
            <a:r>
              <a:rPr dirty="0"/>
              <a:t> '</a:t>
            </a:r>
            <a:r>
              <a:rPr dirty="0" err="1"/>
              <a:t>Hundir</a:t>
            </a:r>
            <a:r>
              <a:rPr dirty="0"/>
              <a:t> la </a:t>
            </a:r>
            <a:r>
              <a:rPr dirty="0" err="1"/>
              <a:t>flota</a:t>
            </a:r>
            <a:r>
              <a:rPr dirty="0"/>
              <a:t>’.</a:t>
            </a:r>
            <a:endParaRPr lang="es-CO" dirty="0"/>
          </a:p>
          <a:p>
            <a:pPr marL="76200" indent="0" algn="just">
              <a:buNone/>
              <a:defRPr sz="2400">
                <a:latin typeface="Calibri"/>
              </a:defRPr>
            </a:pPr>
            <a:br>
              <a:rPr lang="es-ES" dirty="0"/>
            </a:br>
            <a:r>
              <a:rPr lang="es-ES" dirty="0"/>
              <a:t>- Originado como un juego de lápiz y papel a principios del siglo XX. </a:t>
            </a:r>
          </a:p>
          <a:p>
            <a:pPr marL="76200" indent="0" algn="just">
              <a:buNone/>
              <a:defRPr sz="2400">
                <a:latin typeface="Calibri"/>
              </a:defRPr>
            </a:pPr>
            <a:r>
              <a:rPr lang="es-ES" dirty="0"/>
              <a:t>-Comercializado por Milton Bradley (</a:t>
            </a:r>
            <a:r>
              <a:rPr lang="es-ES" dirty="0" err="1"/>
              <a:t>Hasbro</a:t>
            </a:r>
            <a:r>
              <a:rPr lang="es-ES" dirty="0"/>
              <a:t>) en 1967, convirtiéndose en un clásico juego de tablero.</a:t>
            </a:r>
          </a:p>
          <a:p>
            <a:pPr marL="76200" indent="0" algn="just">
              <a:buNone/>
              <a:defRPr sz="2400">
                <a:latin typeface="Calibri"/>
              </a:defRPr>
            </a:pPr>
            <a:r>
              <a:rPr lang="es-ES" dirty="0"/>
              <a:t>- Evolución y Versiones Electrónicas.</a:t>
            </a:r>
          </a:p>
          <a:p>
            <a:pPr marL="76200" indent="0" algn="just">
              <a:buNone/>
              <a:defRPr sz="2400">
                <a:latin typeface="Calibri"/>
              </a:defRPr>
            </a:pPr>
            <a:r>
              <a:rPr lang="es-ES" dirty="0"/>
              <a:t>- Impacto Cultural: Película de acción de Hollywood en 2012.</a:t>
            </a:r>
          </a:p>
          <a:p>
            <a:pPr marL="76200" indent="0" algn="just">
              <a:buNone/>
              <a:defRPr sz="2400">
                <a:latin typeface="Calibri"/>
              </a:defRPr>
            </a:pPr>
            <a:endParaRPr lang="es-ES" dirty="0"/>
          </a:p>
          <a:p>
            <a:pPr algn="just">
              <a:defRPr sz="2400">
                <a:latin typeface="Calibri"/>
              </a:defRPr>
            </a:pPr>
            <a:r>
              <a:rPr dirty="0" err="1"/>
              <a:t>Objetivo</a:t>
            </a:r>
            <a:r>
              <a:rPr dirty="0"/>
              <a:t> de la </a:t>
            </a:r>
            <a:r>
              <a:rPr dirty="0" err="1"/>
              <a:t>presentación</a:t>
            </a:r>
            <a:r>
              <a:rPr dirty="0"/>
              <a:t>.</a:t>
            </a:r>
            <a:endParaRPr lang="es-CO" dirty="0"/>
          </a:p>
          <a:p>
            <a:pPr marL="76200" indent="0" algn="just">
              <a:buNone/>
              <a:defRPr sz="2400">
                <a:latin typeface="Calibri"/>
              </a:defRPr>
            </a:pPr>
            <a:endParaRPr lang="es-CO" dirty="0"/>
          </a:p>
          <a:p>
            <a:pPr marL="76200" indent="0" algn="just">
              <a:buNone/>
              <a:defRPr sz="2400">
                <a:latin typeface="Calibri"/>
              </a:defRPr>
            </a:pPr>
            <a:r>
              <a:rPr lang="es-CO" sz="2000" dirty="0"/>
              <a:t>- Crear un juego bajo los parámetros del </a:t>
            </a:r>
            <a:r>
              <a:rPr lang="es-CO" sz="2000" dirty="0" err="1"/>
              <a:t>Bootcamp</a:t>
            </a:r>
            <a:r>
              <a:rPr lang="es-CO" sz="2000" dirty="0"/>
              <a:t>.</a:t>
            </a:r>
          </a:p>
          <a:p>
            <a:pPr marL="76200" indent="0" algn="just">
              <a:buNone/>
              <a:defRPr sz="2400">
                <a:latin typeface="Calibri"/>
              </a:defRPr>
            </a:pPr>
            <a:r>
              <a:rPr lang="es-CO" sz="2000" dirty="0"/>
              <a:t>- Implementación del código.</a:t>
            </a:r>
          </a:p>
          <a:p>
            <a:pPr marL="76200" indent="0" algn="just">
              <a:buNone/>
              <a:defRPr sz="2400">
                <a:latin typeface="Calibri"/>
              </a:defRPr>
            </a:pPr>
            <a:r>
              <a:rPr lang="es-CO" sz="2000" dirty="0"/>
              <a:t>- Presentación de las funciones y sus acciones.</a:t>
            </a:r>
          </a:p>
          <a:p>
            <a:pPr marL="76200" indent="0" algn="just">
              <a:buNone/>
              <a:defRPr sz="2400">
                <a:latin typeface="Calibri"/>
              </a:defRPr>
            </a:pPr>
            <a:r>
              <a:rPr lang="es-CO" sz="2000" dirty="0"/>
              <a:t>- Algunas estrategias puestas en marcha.</a:t>
            </a:r>
          </a:p>
          <a:p>
            <a:pPr marL="76200" indent="0" algn="just">
              <a:buNone/>
              <a:defRPr sz="2400">
                <a:latin typeface="Calibri"/>
              </a:defRPr>
            </a:pP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7BFF"/>
                </a:solidFill>
                <a:latin typeface="Calibri"/>
              </a:defRPr>
            </a:pPr>
            <a:r>
              <a:rPr dirty="0" err="1"/>
              <a:t>Introducción</a:t>
            </a:r>
            <a:endParaRPr dirty="0"/>
          </a:p>
        </p:txBody>
      </p:sp>
      <p:sp>
        <p:nvSpPr>
          <p:cNvPr id="6" name="Content Placeholder 5" hidden="1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0000" lnSpcReduction="20000"/>
          </a:bodyPr>
          <a:lstStyle/>
          <a:p>
            <a:r>
              <a:rPr>
                <a:hlinkClick r:id="rId3"/>
              </a:rPr>
              <a:t>Photo: turned on gray laptop computer</a:t>
            </a:r>
          </a:p>
          <a:p>
            <a:r>
              <a:rPr>
                <a:hlinkClick r:id="rId4"/>
              </a:rPr>
              <a:t>Photo by Luca Bravo</a:t>
            </a:r>
          </a:p>
          <a:p>
            <a:r>
              <a:rPr>
                <a:hlinkClick r:id="rId5"/>
              </a:rPr>
              <a:t>Powered by Unsplash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6688FF0-D987-AAE8-6CA1-5747A2296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8747" y="2120901"/>
            <a:ext cx="9678844" cy="546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oXlXu2qukGE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0370" r="2037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 sz="2400">
                <a:latin typeface="Calibri"/>
              </a:defRPr>
            </a:pPr>
            <a:r>
              <a:rPr dirty="0" err="1"/>
              <a:t>Explicación</a:t>
            </a:r>
            <a:r>
              <a:rPr dirty="0"/>
              <a:t> general de la </a:t>
            </a:r>
            <a:r>
              <a:rPr dirty="0" err="1"/>
              <a:t>estructura</a:t>
            </a:r>
            <a:r>
              <a:rPr dirty="0"/>
              <a:t>.</a:t>
            </a:r>
            <a:endParaRPr lang="es-CO" dirty="0"/>
          </a:p>
          <a:p>
            <a:pPr marL="76200" indent="0" algn="just">
              <a:buNone/>
              <a:defRPr sz="2400">
                <a:latin typeface="Calibri"/>
              </a:defRPr>
            </a:pPr>
            <a:r>
              <a:rPr lang="es-CO" dirty="0"/>
              <a:t>Va a existir dos competidores, uno que es el Jugador 1(Persona) y Jugador 2 (La máquina).</a:t>
            </a:r>
          </a:p>
          <a:p>
            <a:pPr marL="76200" indent="0" algn="just">
              <a:buNone/>
              <a:defRPr sz="2400">
                <a:latin typeface="Calibri"/>
              </a:defRPr>
            </a:pPr>
            <a:endParaRPr lang="es-CO" dirty="0"/>
          </a:p>
          <a:p>
            <a:pPr marL="76200" indent="0" algn="just">
              <a:lnSpc>
                <a:spcPct val="150000"/>
              </a:lnSpc>
              <a:buNone/>
              <a:defRPr sz="2400">
                <a:latin typeface="Calibri"/>
              </a:defRPr>
            </a:pPr>
            <a:r>
              <a:rPr lang="es-CO" u="sng" dirty="0"/>
              <a:t>Paso1:</a:t>
            </a:r>
          </a:p>
          <a:p>
            <a:pPr marL="76200" indent="0" algn="just">
              <a:lnSpc>
                <a:spcPct val="150000"/>
              </a:lnSpc>
              <a:buNone/>
              <a:defRPr sz="2400">
                <a:latin typeface="Calibri"/>
              </a:defRPr>
            </a:pPr>
            <a:r>
              <a:rPr lang="es-CO" dirty="0"/>
              <a:t>Crear las funciones con su respectivo código.</a:t>
            </a:r>
          </a:p>
          <a:p>
            <a:pPr marL="76200" indent="0" algn="just">
              <a:lnSpc>
                <a:spcPct val="150000"/>
              </a:lnSpc>
              <a:buNone/>
              <a:defRPr sz="2400">
                <a:latin typeface="Calibri"/>
              </a:defRPr>
            </a:pPr>
            <a:r>
              <a:rPr lang="es-CO" u="sng" dirty="0"/>
              <a:t>Paso2:</a:t>
            </a:r>
          </a:p>
          <a:p>
            <a:pPr marL="76200" indent="0" algn="just">
              <a:lnSpc>
                <a:spcPct val="150000"/>
              </a:lnSpc>
              <a:buNone/>
              <a:defRPr sz="2400">
                <a:latin typeface="Calibri"/>
              </a:defRPr>
            </a:pPr>
            <a:r>
              <a:rPr lang="es-CO" dirty="0"/>
              <a:t>Invocar las funciones para un juego práctico.</a:t>
            </a:r>
          </a:p>
          <a:p>
            <a:pPr marL="76200" indent="0" algn="just">
              <a:lnSpc>
                <a:spcPct val="150000"/>
              </a:lnSpc>
              <a:buNone/>
              <a:defRPr sz="2400">
                <a:latin typeface="Calibri"/>
              </a:defRPr>
            </a:pPr>
            <a:r>
              <a:rPr lang="es-CO" u="sng" dirty="0"/>
              <a:t>Paso 3:</a:t>
            </a:r>
          </a:p>
          <a:p>
            <a:pPr marL="76200" indent="0" algn="just">
              <a:lnSpc>
                <a:spcPct val="150000"/>
              </a:lnSpc>
              <a:buNone/>
              <a:defRPr sz="2400">
                <a:latin typeface="Calibri"/>
              </a:defRPr>
            </a:pPr>
            <a:r>
              <a:rPr lang="es-CO" dirty="0"/>
              <a:t>Jugar una partida con script dinámico.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7BFF"/>
                </a:solidFill>
                <a:latin typeface="Calibri"/>
              </a:defRPr>
            </a:pPr>
            <a:r>
              <a:t>Estructura del Código</a:t>
            </a:r>
          </a:p>
        </p:txBody>
      </p:sp>
      <p:sp>
        <p:nvSpPr>
          <p:cNvPr id="6" name="Content Placeholder 5" hidden="1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endParaRPr dirty="0">
              <a:hlinkClick r:id="rId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PNbDkQ2DDgM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12500" b="1250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400">
                <a:latin typeface="Calibri"/>
              </a:defRPr>
            </a:pPr>
            <a:r>
              <a:rPr lang="es-CO" dirty="0" err="1"/>
              <a:t>Numpy</a:t>
            </a:r>
            <a:endParaRPr dirty="0"/>
          </a:p>
          <a:p>
            <a:pPr>
              <a:defRPr sz="2400">
                <a:latin typeface="Calibri"/>
              </a:defRPr>
            </a:pPr>
            <a:r>
              <a:rPr lang="es-CO" dirty="0"/>
              <a:t>Para darle color al texto “</a:t>
            </a:r>
            <a:r>
              <a:rPr lang="es-CO" dirty="0" err="1"/>
              <a:t>Colorama</a:t>
            </a:r>
            <a:r>
              <a:rPr lang="es-CO" dirty="0"/>
              <a:t>”</a:t>
            </a:r>
            <a:r>
              <a:rPr dirty="0"/>
              <a:t>.</a:t>
            </a:r>
          </a:p>
          <a:p>
            <a:pPr>
              <a:defRPr sz="2400">
                <a:latin typeface="Calibri"/>
              </a:defRPr>
            </a:pPr>
            <a:r>
              <a:rPr lang="es-CO" dirty="0"/>
              <a:t>Módulo time para darle lapso de tiempo a las ejecuciones que lo necesiten.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7BFF"/>
                </a:solidFill>
                <a:latin typeface="Calibri"/>
              </a:defRPr>
            </a:pPr>
            <a:r>
              <a:rPr lang="es-CO" dirty="0"/>
              <a:t>Librería y módulos </a:t>
            </a:r>
            <a:r>
              <a:rPr dirty="0" err="1"/>
              <a:t>Utilizad</a:t>
            </a:r>
            <a:r>
              <a:rPr lang="es-CO" dirty="0"/>
              <a:t>o</a:t>
            </a:r>
            <a:r>
              <a:rPr dirty="0"/>
              <a:t>s</a:t>
            </a:r>
          </a:p>
        </p:txBody>
      </p:sp>
      <p:sp>
        <p:nvSpPr>
          <p:cNvPr id="6" name="Content Placeholder 5" hidden="1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endParaRPr dirty="0">
              <a:hlinkClick r:id="rId3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4176D31-B6B2-EB7C-3184-3E199E4206B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4"/>
          <a:srcRect r="25993"/>
          <a:stretch/>
        </p:blipFill>
        <p:spPr>
          <a:xfrm>
            <a:off x="9466177" y="6061003"/>
            <a:ext cx="8491624" cy="1962223"/>
          </a:xfrm>
          <a:solidFill>
            <a:srgbClr val="007BFF"/>
          </a:solidFill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FJ5e_2f96h4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12500" b="1250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38848" y="2127817"/>
            <a:ext cx="7489429" cy="874758"/>
          </a:xfrm>
        </p:spPr>
        <p:txBody>
          <a:bodyPr>
            <a:normAutofit lnSpcReduction="10000"/>
          </a:bodyPr>
          <a:lstStyle/>
          <a:p>
            <a:pPr>
              <a:defRPr sz="2400">
                <a:latin typeface="Calibri"/>
              </a:defRPr>
            </a:pPr>
            <a:r>
              <a:rPr sz="2000" dirty="0" err="1"/>
              <a:t>Uso</a:t>
            </a:r>
            <a:r>
              <a:rPr sz="2000" dirty="0"/>
              <a:t> de NumPy para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tablero</a:t>
            </a:r>
            <a:r>
              <a:rPr lang="es-CO" sz="2000" dirty="0"/>
              <a:t> de 10x10</a:t>
            </a:r>
            <a:r>
              <a:rPr sz="2000" dirty="0"/>
              <a:t>.</a:t>
            </a:r>
          </a:p>
          <a:p>
            <a:pPr>
              <a:defRPr sz="2400">
                <a:latin typeface="Calibri"/>
              </a:defRPr>
            </a:pPr>
            <a:r>
              <a:rPr sz="2000" dirty="0" err="1"/>
              <a:t>Visualización</a:t>
            </a:r>
            <a:r>
              <a:rPr sz="2000" dirty="0"/>
              <a:t> del </a:t>
            </a:r>
            <a:r>
              <a:rPr sz="2000" dirty="0" err="1"/>
              <a:t>tablero</a:t>
            </a:r>
            <a:r>
              <a:rPr sz="20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38850" y="513848"/>
            <a:ext cx="7489429" cy="669926"/>
          </a:xfrm>
        </p:spPr>
        <p:txBody>
          <a:bodyPr>
            <a:normAutofit fontScale="90000"/>
          </a:bodyPr>
          <a:lstStyle/>
          <a:p>
            <a:pPr algn="ctr">
              <a:defRPr sz="3200">
                <a:solidFill>
                  <a:srgbClr val="007BFF"/>
                </a:solidFill>
                <a:latin typeface="Calibri"/>
              </a:defRPr>
            </a:pPr>
            <a:r>
              <a:rPr lang="es-CO" u="sng" dirty="0"/>
              <a:t>Paso 1: </a:t>
            </a:r>
            <a:r>
              <a:rPr u="sng" dirty="0" err="1"/>
              <a:t>Creación</a:t>
            </a:r>
            <a:r>
              <a:rPr u="sng" dirty="0"/>
              <a:t> </a:t>
            </a:r>
            <a:r>
              <a:rPr lang="es-CO" u="sng" dirty="0"/>
              <a:t>de las Funciones</a:t>
            </a:r>
            <a:br>
              <a:rPr lang="es-CO" u="sng" dirty="0"/>
            </a:br>
            <a:br>
              <a:rPr lang="es-CO" u="sng" dirty="0"/>
            </a:br>
            <a:endParaRPr u="sng" dirty="0"/>
          </a:p>
        </p:txBody>
      </p:sp>
      <p:sp>
        <p:nvSpPr>
          <p:cNvPr id="6" name="Content Placeholder 5" hidden="1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endParaRPr dirty="0">
              <a:hlinkClick r:id="rId3"/>
            </a:endParaRP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41FDCB6C-3A7D-C157-A809-150C5939A9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CC26266-9BFC-940C-593F-697B8A180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1679574"/>
            <a:ext cx="7766197" cy="144467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23C15DE-C955-2AEB-955C-9EDB0323D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21" y="4221067"/>
            <a:ext cx="7871475" cy="144467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0D5DA03-BAC9-FEB9-27FF-BD058A82E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21" y="6856507"/>
            <a:ext cx="8118979" cy="2448267"/>
          </a:xfrm>
          <a:prstGeom prst="rect">
            <a:avLst/>
          </a:prstGeom>
        </p:spPr>
      </p:pic>
      <p:sp>
        <p:nvSpPr>
          <p:cNvPr id="18" name="Title 3">
            <a:extLst>
              <a:ext uri="{FF2B5EF4-FFF2-40B4-BE49-F238E27FC236}">
                <a16:creationId xmlns:a16="http://schemas.microsoft.com/office/drawing/2014/main" id="{3B60D62A-3DD2-F048-A568-985E5DF42F15}"/>
              </a:ext>
            </a:extLst>
          </p:cNvPr>
          <p:cNvSpPr txBox="1">
            <a:spLocks/>
          </p:cNvSpPr>
          <p:nvPr/>
        </p:nvSpPr>
        <p:spPr>
          <a:xfrm>
            <a:off x="9838849" y="1679574"/>
            <a:ext cx="7489429" cy="66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3200">
                <a:solidFill>
                  <a:srgbClr val="007BFF"/>
                </a:solidFill>
                <a:latin typeface="Calibri"/>
              </a:defRPr>
            </a:pPr>
            <a:r>
              <a:rPr lang="es-ES" sz="2000" dirty="0">
                <a:solidFill>
                  <a:srgbClr val="007BFF"/>
                </a:solidFill>
                <a:latin typeface="Calibri"/>
              </a:rPr>
              <a:t>Creación de los Tableros</a:t>
            </a:r>
            <a:br>
              <a:rPr lang="es-ES" sz="2000" dirty="0">
                <a:solidFill>
                  <a:srgbClr val="007BFF"/>
                </a:solidFill>
                <a:latin typeface="Calibri"/>
              </a:rPr>
            </a:br>
            <a:endParaRPr lang="es-ES" sz="2000" dirty="0">
              <a:solidFill>
                <a:srgbClr val="007BFF"/>
              </a:solidFill>
              <a:latin typeface="Calibri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57804D7D-3277-2FFE-48B9-13825118313E}"/>
              </a:ext>
            </a:extLst>
          </p:cNvPr>
          <p:cNvSpPr txBox="1">
            <a:spLocks/>
          </p:cNvSpPr>
          <p:nvPr/>
        </p:nvSpPr>
        <p:spPr>
          <a:xfrm>
            <a:off x="9838848" y="3946618"/>
            <a:ext cx="7489429" cy="66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3200">
                <a:solidFill>
                  <a:srgbClr val="007BFF"/>
                </a:solidFill>
                <a:latin typeface="Calibri"/>
              </a:defRPr>
            </a:pPr>
            <a:r>
              <a:rPr lang="es-ES" sz="3200" dirty="0">
                <a:solidFill>
                  <a:srgbClr val="007BFF"/>
                </a:solidFill>
                <a:latin typeface="Calibri"/>
              </a:rPr>
              <a:t>Creación de las flotas</a:t>
            </a:r>
            <a:br>
              <a:rPr lang="es-ES" sz="3200" dirty="0">
                <a:solidFill>
                  <a:srgbClr val="007BFF"/>
                </a:solidFill>
                <a:latin typeface="Calibri"/>
              </a:rPr>
            </a:br>
            <a:endParaRPr lang="es-ES" sz="3200" dirty="0">
              <a:solidFill>
                <a:srgbClr val="007BFF"/>
              </a:solidFill>
              <a:latin typeface="Calibri"/>
            </a:endParaRP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E1F0355E-8973-15B6-7EE4-BFF9EC25F334}"/>
              </a:ext>
            </a:extLst>
          </p:cNvPr>
          <p:cNvSpPr txBox="1">
            <a:spLocks/>
          </p:cNvSpPr>
          <p:nvPr/>
        </p:nvSpPr>
        <p:spPr>
          <a:xfrm>
            <a:off x="9838848" y="6756400"/>
            <a:ext cx="7489429" cy="66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3200">
                <a:solidFill>
                  <a:srgbClr val="007BFF"/>
                </a:solidFill>
                <a:latin typeface="Calibri"/>
              </a:defRPr>
            </a:pPr>
            <a:r>
              <a:rPr lang="es-ES" sz="3200" dirty="0">
                <a:solidFill>
                  <a:srgbClr val="007BFF"/>
                </a:solidFill>
                <a:latin typeface="Calibri"/>
              </a:rPr>
              <a:t>Vidas por jugador</a:t>
            </a:r>
            <a:br>
              <a:rPr lang="es-ES" sz="3200" dirty="0">
                <a:solidFill>
                  <a:srgbClr val="007BFF"/>
                </a:solidFill>
                <a:latin typeface="Calibri"/>
              </a:rPr>
            </a:br>
            <a:endParaRPr lang="es-ES" sz="3200" dirty="0">
              <a:solidFill>
                <a:srgbClr val="007BFF"/>
              </a:solidFill>
              <a:latin typeface="Calibri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691CDB9-979A-CADE-974F-84B8E0FC31BA}"/>
              </a:ext>
            </a:extLst>
          </p:cNvPr>
          <p:cNvSpPr txBox="1">
            <a:spLocks/>
          </p:cNvSpPr>
          <p:nvPr/>
        </p:nvSpPr>
        <p:spPr>
          <a:xfrm>
            <a:off x="9757629" y="4360546"/>
            <a:ext cx="7489429" cy="183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just">
              <a:defRPr sz="2400">
                <a:latin typeface="Calibri"/>
              </a:defRPr>
            </a:pPr>
            <a:r>
              <a:rPr lang="es-ES" sz="2000" dirty="0">
                <a:latin typeface="Calibri"/>
              </a:rPr>
              <a:t>Los barcos los creamos a través de un diccionario.</a:t>
            </a:r>
          </a:p>
          <a:p>
            <a:pPr algn="just">
              <a:defRPr sz="2400">
                <a:latin typeface="Calibri"/>
              </a:defRPr>
            </a:pPr>
            <a:r>
              <a:rPr lang="es-ES" sz="2000" dirty="0">
                <a:latin typeface="Calibri"/>
              </a:rPr>
              <a:t>En total cada jugador inicia con 10 barcos:</a:t>
            </a:r>
          </a:p>
          <a:p>
            <a:pPr lvl="1" algn="just">
              <a:buFont typeface="Wingdings" panose="05000000000000000000" pitchFamily="2" charset="2"/>
              <a:buChar char="§"/>
              <a:defRPr sz="2400">
                <a:latin typeface="Calibri"/>
              </a:defRPr>
            </a:pPr>
            <a:r>
              <a:rPr lang="es-ES" sz="1600" dirty="0">
                <a:latin typeface="Calibri"/>
              </a:rPr>
              <a:t>Cuatro barcos de eslora 1.</a:t>
            </a:r>
          </a:p>
          <a:p>
            <a:pPr lvl="1" algn="just">
              <a:buFont typeface="Wingdings" panose="05000000000000000000" pitchFamily="2" charset="2"/>
              <a:buChar char="§"/>
              <a:defRPr sz="2400">
                <a:latin typeface="Calibri"/>
              </a:defRPr>
            </a:pPr>
            <a:r>
              <a:rPr lang="es-ES" sz="1600" dirty="0">
                <a:latin typeface="Calibri"/>
              </a:rPr>
              <a:t>Tres barcos de eslora 2.</a:t>
            </a:r>
          </a:p>
          <a:p>
            <a:pPr lvl="1" algn="just">
              <a:buFont typeface="Wingdings" panose="05000000000000000000" pitchFamily="2" charset="2"/>
              <a:buChar char="§"/>
              <a:defRPr sz="2400">
                <a:latin typeface="Calibri"/>
              </a:defRPr>
            </a:pPr>
            <a:r>
              <a:rPr lang="es-ES" sz="1600" dirty="0">
                <a:latin typeface="Calibri"/>
              </a:rPr>
              <a:t>Dos barcos de eslora 3.</a:t>
            </a:r>
          </a:p>
          <a:p>
            <a:pPr lvl="1" algn="just">
              <a:buFont typeface="Wingdings" panose="05000000000000000000" pitchFamily="2" charset="2"/>
              <a:buChar char="§"/>
              <a:defRPr sz="2400">
                <a:latin typeface="Calibri"/>
              </a:defRPr>
            </a:pPr>
            <a:r>
              <a:rPr lang="es-ES" sz="1600" dirty="0">
                <a:latin typeface="Calibri"/>
              </a:rPr>
              <a:t>Un barco de eslora 1.</a:t>
            </a:r>
          </a:p>
          <a:p>
            <a:pPr lvl="1">
              <a:defRPr sz="2400">
                <a:latin typeface="Calibri"/>
              </a:defRPr>
            </a:pPr>
            <a:endParaRPr lang="es-ES" sz="100" dirty="0">
              <a:latin typeface="Calibri"/>
            </a:endParaRPr>
          </a:p>
          <a:p>
            <a:pPr lvl="1">
              <a:defRPr sz="2400">
                <a:latin typeface="Calibri"/>
              </a:defRPr>
            </a:pPr>
            <a:endParaRPr lang="es-ES" sz="800" dirty="0">
              <a:latin typeface="Calibri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A63352F-7ABF-032A-17E6-1BADA322EF06}"/>
              </a:ext>
            </a:extLst>
          </p:cNvPr>
          <p:cNvSpPr txBox="1">
            <a:spLocks/>
          </p:cNvSpPr>
          <p:nvPr/>
        </p:nvSpPr>
        <p:spPr>
          <a:xfrm>
            <a:off x="9661021" y="7091363"/>
            <a:ext cx="7489429" cy="183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just">
              <a:defRPr sz="2400">
                <a:latin typeface="Calibri"/>
              </a:defRPr>
            </a:pPr>
            <a:r>
              <a:rPr lang="es-ES" sz="2000" dirty="0">
                <a:latin typeface="Calibri"/>
              </a:rPr>
              <a:t>A través del diccionario de la flota contamos las esloras que serían las vidas por jugador.</a:t>
            </a:r>
            <a:endParaRPr lang="es-ES" sz="100" dirty="0">
              <a:latin typeface="Calibri"/>
            </a:endParaRPr>
          </a:p>
          <a:p>
            <a:pPr lvl="1">
              <a:defRPr sz="2400">
                <a:latin typeface="Calibri"/>
              </a:defRPr>
            </a:pPr>
            <a:endParaRPr lang="es-ES" sz="800" dirty="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m_HRfLhgABo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0412" r="20412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just">
              <a:buNone/>
              <a:defRPr sz="2400">
                <a:latin typeface="Calibri"/>
              </a:defRPr>
            </a:pPr>
            <a:r>
              <a:rPr lang="es-CO" dirty="0"/>
              <a:t>Para esta función debemos tener presente tres variables que nos influyen sobre la posición de los barcos.</a:t>
            </a:r>
          </a:p>
          <a:p>
            <a:pPr marL="76200" indent="0" algn="just">
              <a:buNone/>
              <a:defRPr sz="2400">
                <a:latin typeface="Calibri"/>
              </a:defRPr>
            </a:pPr>
            <a:endParaRPr lang="es-CO" dirty="0"/>
          </a:p>
          <a:p>
            <a:pPr algn="just">
              <a:lnSpc>
                <a:spcPct val="150000"/>
              </a:lnSpc>
              <a:defRPr sz="2400">
                <a:latin typeface="Calibri"/>
              </a:defRPr>
            </a:pPr>
            <a:r>
              <a:rPr lang="es-CO" dirty="0"/>
              <a:t>Dimensiones del tablero: No salirse de los rangos.</a:t>
            </a:r>
          </a:p>
          <a:p>
            <a:pPr algn="just">
              <a:lnSpc>
                <a:spcPct val="150000"/>
              </a:lnSpc>
              <a:defRPr sz="2400">
                <a:latin typeface="Calibri"/>
              </a:defRPr>
            </a:pPr>
            <a:r>
              <a:rPr lang="es-CO" dirty="0"/>
              <a:t>Choques: Evitar coaliciones entre ellos al momento de posicionarse. </a:t>
            </a:r>
          </a:p>
          <a:p>
            <a:pPr algn="just">
              <a:lnSpc>
                <a:spcPct val="150000"/>
              </a:lnSpc>
              <a:defRPr sz="2400">
                <a:latin typeface="Calibri"/>
              </a:defRPr>
            </a:pPr>
            <a:r>
              <a:rPr lang="es-CO" dirty="0"/>
              <a:t>Adyacencia: Los barcos tengan un espacio de al menos 1 de distancia respecto a los otros barcos.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7BFF"/>
                </a:solidFill>
                <a:latin typeface="Calibri"/>
              </a:defRPr>
            </a:pPr>
            <a:r>
              <a:rPr dirty="0" err="1"/>
              <a:t>Ubicación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Barcos</a:t>
            </a:r>
            <a:endParaRPr dirty="0"/>
          </a:p>
        </p:txBody>
      </p:sp>
      <p:sp>
        <p:nvSpPr>
          <p:cNvPr id="6" name="Content Placeholder 5" hidden="1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endParaRPr dirty="0">
              <a:hlinkClick r:id="rId3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D2125A-5E78-6B8B-0E16-54E9FBDB2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028" y="3561782"/>
            <a:ext cx="8775943" cy="41344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fPkvU7RDmCo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0370" r="2037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7895" y="1264858"/>
            <a:ext cx="7489429" cy="3319842"/>
          </a:xfrm>
        </p:spPr>
        <p:txBody>
          <a:bodyPr/>
          <a:lstStyle/>
          <a:p>
            <a:pPr algn="just">
              <a:defRPr sz="2400">
                <a:latin typeface="Calibri"/>
              </a:defRPr>
            </a:pPr>
            <a:r>
              <a:rPr lang="es-CO" dirty="0"/>
              <a:t>Vamos apuntar al tablero máquina.</a:t>
            </a:r>
          </a:p>
          <a:p>
            <a:pPr algn="just">
              <a:defRPr sz="2400">
                <a:latin typeface="Calibri"/>
              </a:defRPr>
            </a:pPr>
            <a:r>
              <a:rPr lang="es-CO" dirty="0"/>
              <a:t>Que entre en un bucle si acierta y si falla que salga para que le toque su turno a la máquina</a:t>
            </a:r>
            <a:r>
              <a:rPr dirty="0"/>
              <a:t>.</a:t>
            </a:r>
            <a:endParaRPr lang="es-CO" dirty="0"/>
          </a:p>
          <a:p>
            <a:pPr algn="just">
              <a:defRPr sz="2400">
                <a:latin typeface="Calibri"/>
              </a:defRPr>
            </a:pPr>
            <a:r>
              <a:rPr lang="es-CO" dirty="0"/>
              <a:t>Marcar casillas donde haya disparado el jugador, el tablero de la máquina se actualiza.</a:t>
            </a:r>
          </a:p>
          <a:p>
            <a:pPr algn="just">
              <a:defRPr sz="2400">
                <a:latin typeface="Calibri"/>
              </a:defRPr>
            </a:pPr>
            <a:r>
              <a:rPr lang="es-CO" dirty="0"/>
              <a:t>Verificar que le reste vidas a la competencia para finalizar el juego.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77896" y="542521"/>
            <a:ext cx="7489429" cy="1444675"/>
          </a:xfrm>
        </p:spPr>
        <p:txBody>
          <a:bodyPr/>
          <a:lstStyle/>
          <a:p>
            <a:pPr>
              <a:defRPr sz="3200">
                <a:solidFill>
                  <a:srgbClr val="007BFF"/>
                </a:solidFill>
                <a:latin typeface="Calibri"/>
              </a:defRPr>
            </a:pPr>
            <a:r>
              <a:rPr lang="es-CO" dirty="0"/>
              <a:t>Disparo Jugador</a:t>
            </a:r>
            <a:endParaRPr dirty="0"/>
          </a:p>
        </p:txBody>
      </p:sp>
      <p:sp>
        <p:nvSpPr>
          <p:cNvPr id="6" name="Content Placeholder 5" hidden="1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endParaRPr dirty="0">
              <a:hlinkClick r:id="rId3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solidFill>
            <a:srgbClr val="007BFF"/>
          </a:solidFill>
        </p:spPr>
        <p:txBody>
          <a:bodyPr/>
          <a:lstStyle/>
          <a:p>
            <a:endParaRPr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AE752E1-3717-48ED-2EEF-EB99D9461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00" y="237721"/>
            <a:ext cx="6481379" cy="465177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F87150A-6B54-EE70-CF60-BA0A397AA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900" y="5164187"/>
            <a:ext cx="6426200" cy="4975123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50022E91-ADF5-DCB2-3E94-93766F360F35}"/>
              </a:ext>
            </a:extLst>
          </p:cNvPr>
          <p:cNvSpPr txBox="1">
            <a:spLocks/>
          </p:cNvSpPr>
          <p:nvPr/>
        </p:nvSpPr>
        <p:spPr>
          <a:xfrm>
            <a:off x="10001154" y="4889500"/>
            <a:ext cx="7489429" cy="144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3200">
                <a:solidFill>
                  <a:srgbClr val="007BFF"/>
                </a:solidFill>
                <a:latin typeface="Calibri"/>
              </a:defRPr>
            </a:pPr>
            <a:r>
              <a:rPr lang="es-CO" sz="3200" dirty="0">
                <a:solidFill>
                  <a:srgbClr val="007BFF"/>
                </a:solidFill>
                <a:latin typeface="Calibri"/>
              </a:rPr>
              <a:t>Disparo Máquina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38704EE-9B83-1AF2-0B21-3F45D970F978}"/>
              </a:ext>
            </a:extLst>
          </p:cNvPr>
          <p:cNvSpPr txBox="1">
            <a:spLocks/>
          </p:cNvSpPr>
          <p:nvPr/>
        </p:nvSpPr>
        <p:spPr>
          <a:xfrm>
            <a:off x="9668729" y="5611837"/>
            <a:ext cx="7489429" cy="3319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just">
              <a:defRPr sz="2400">
                <a:latin typeface="Calibri"/>
              </a:defRPr>
            </a:pPr>
            <a:r>
              <a:rPr lang="es-ES" sz="2400" dirty="0">
                <a:latin typeface="Calibri"/>
              </a:rPr>
              <a:t>Vamos a apuntar al tablero del Jugador.</a:t>
            </a:r>
          </a:p>
          <a:p>
            <a:pPr algn="just">
              <a:defRPr sz="2400">
                <a:latin typeface="Calibri"/>
              </a:defRPr>
            </a:pPr>
            <a:r>
              <a:rPr lang="es-ES" sz="2400" dirty="0">
                <a:latin typeface="Calibri"/>
              </a:rPr>
              <a:t>A diferencia la máquina tiene que tomar dos coordenadas aleatorias para hacer su disparo.</a:t>
            </a:r>
          </a:p>
          <a:p>
            <a:pPr algn="just">
              <a:defRPr sz="2400">
                <a:latin typeface="Calibri"/>
              </a:defRPr>
            </a:pPr>
            <a:r>
              <a:rPr lang="es-ES" sz="2400" dirty="0">
                <a:latin typeface="Calibri"/>
              </a:rPr>
              <a:t>Igual que las anteriores características mencionadas en el disparo del jugador se deben cumplir.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OykDIkZLQw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4486" r="1448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318" y="2433918"/>
            <a:ext cx="7529186" cy="5871882"/>
          </a:xfrm>
        </p:spPr>
        <p:txBody>
          <a:bodyPr>
            <a:normAutofit fontScale="70000" lnSpcReduction="20000"/>
          </a:bodyPr>
          <a:lstStyle/>
          <a:p>
            <a:pPr algn="just">
              <a:defRPr sz="2400">
                <a:latin typeface="Calibri"/>
              </a:defRPr>
            </a:pPr>
            <a:endParaRPr lang="es-CO" dirty="0"/>
          </a:p>
          <a:p>
            <a:pPr algn="just">
              <a:defRPr sz="2400">
                <a:latin typeface="Calibri"/>
              </a:defRPr>
            </a:pPr>
            <a:r>
              <a:rPr lang="es-CO" dirty="0"/>
              <a:t>Como mucha de las funciones sirven para ambos jugadores, se les denomina con una variable única.</a:t>
            </a:r>
          </a:p>
          <a:p>
            <a:pPr algn="just">
              <a:defRPr sz="2400">
                <a:latin typeface="Calibri"/>
              </a:defRPr>
            </a:pPr>
            <a:r>
              <a:rPr lang="es-CO" dirty="0"/>
              <a:t>Estas variables se invocan para crear un juego dinámico.</a:t>
            </a:r>
          </a:p>
          <a:p>
            <a:pPr algn="just">
              <a:defRPr sz="2400">
                <a:latin typeface="Calibri"/>
              </a:defRPr>
            </a:pPr>
            <a:endParaRPr lang="es-CO" dirty="0"/>
          </a:p>
          <a:p>
            <a:pPr algn="just">
              <a:defRPr sz="2400">
                <a:latin typeface="Calibri"/>
              </a:defRPr>
            </a:pPr>
            <a:endParaRPr lang="es-CO" dirty="0"/>
          </a:p>
          <a:p>
            <a:pPr marL="76200" indent="0">
              <a:buNone/>
            </a:pPr>
            <a:r>
              <a:rPr lang="es-E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tablero_jugador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crear_tablero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es-E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tablero_maquina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crear_tablero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es-E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barcos_jugador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crear_barcos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es-E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barcos_maquina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crear_barcos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es-E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vidas_jugador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vidas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es-E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vidas_maquina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vidas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es-E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posicion_jugador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posicionar_barcos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es-E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posicion_maquina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posicionar_barcos</a:t>
            </a:r>
            <a: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br>
              <a:rPr lang="es-E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endParaRPr lang="es-E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algn="just">
              <a:defRPr sz="2400">
                <a:latin typeface="Calibri"/>
              </a:defRPr>
            </a:pPr>
            <a:endParaRPr dirty="0"/>
          </a:p>
        </p:txBody>
      </p:sp>
      <p:sp>
        <p:nvSpPr>
          <p:cNvPr id="6" name="Content Placeholder 5" hidden="1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40000" lnSpcReduction="20000"/>
          </a:bodyPr>
          <a:lstStyle/>
          <a:p>
            <a:r>
              <a:rPr>
                <a:hlinkClick r:id="rId3"/>
              </a:rPr>
              <a:t>Photo: turned on MacBook Air on desk</a:t>
            </a:r>
          </a:p>
          <a:p>
            <a:r>
              <a:rPr>
                <a:hlinkClick r:id="rId4"/>
              </a:rPr>
              <a:t>Photo by Goran Ivos</a:t>
            </a:r>
          </a:p>
          <a:p>
            <a:r>
              <a:rPr>
                <a:hlinkClick r:id="rId5"/>
              </a:rPr>
              <a:t>Powered by Unsplash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5B556DB-0FB2-C296-8414-0CBA119112AF}"/>
              </a:ext>
            </a:extLst>
          </p:cNvPr>
          <p:cNvSpPr txBox="1">
            <a:spLocks/>
          </p:cNvSpPr>
          <p:nvPr/>
        </p:nvSpPr>
        <p:spPr>
          <a:xfrm>
            <a:off x="919075" y="780548"/>
            <a:ext cx="7489429" cy="66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 sz="3200">
                <a:solidFill>
                  <a:srgbClr val="007BFF"/>
                </a:solidFill>
                <a:latin typeface="Calibri"/>
              </a:defRPr>
            </a:pPr>
            <a:r>
              <a:rPr lang="es-ES" sz="2900" u="sng" dirty="0">
                <a:solidFill>
                  <a:srgbClr val="007BFF"/>
                </a:solidFill>
                <a:latin typeface="Calibri"/>
              </a:rPr>
              <a:t>Paso 2: </a:t>
            </a:r>
            <a:r>
              <a:rPr lang="es-CO" sz="3200" u="sng" dirty="0"/>
              <a:t>Invocar las funciones </a:t>
            </a:r>
            <a:br>
              <a:rPr lang="es-ES" sz="2900" u="sng" dirty="0">
                <a:solidFill>
                  <a:srgbClr val="007BFF"/>
                </a:solidFill>
                <a:latin typeface="Calibri"/>
              </a:rPr>
            </a:br>
            <a:br>
              <a:rPr lang="es-ES" sz="2900" u="sng" dirty="0">
                <a:solidFill>
                  <a:srgbClr val="007BFF"/>
                </a:solidFill>
                <a:latin typeface="Calibri"/>
              </a:rPr>
            </a:br>
            <a:endParaRPr lang="es-ES" sz="2900" u="sng" dirty="0">
              <a:solidFill>
                <a:srgbClr val="007B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075" y="2277035"/>
            <a:ext cx="8402726" cy="7324190"/>
          </a:xfrm>
        </p:spPr>
        <p:txBody>
          <a:bodyPr/>
          <a:lstStyle/>
          <a:p>
            <a:pPr>
              <a:defRPr sz="2400">
                <a:latin typeface="Calibri"/>
              </a:defRPr>
            </a:pPr>
            <a:r>
              <a:rPr lang="es-CO" dirty="0"/>
              <a:t>En la primera parte del juego aparecen los tableros y las características de cada jugador.</a:t>
            </a:r>
          </a:p>
          <a:p>
            <a:pPr>
              <a:defRPr sz="2400">
                <a:latin typeface="Calibri"/>
              </a:defRPr>
            </a:pPr>
            <a:r>
              <a:rPr lang="es-CO" dirty="0"/>
              <a:t>Amarillo para el Jugador.</a:t>
            </a:r>
          </a:p>
          <a:p>
            <a:pPr>
              <a:defRPr sz="2400">
                <a:latin typeface="Calibri"/>
              </a:defRPr>
            </a:pPr>
            <a:r>
              <a:rPr lang="es-CO" dirty="0"/>
              <a:t>Rojo para la máquina.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1000" y="1028700"/>
            <a:ext cx="8402727" cy="981900"/>
          </a:xfrm>
        </p:spPr>
        <p:txBody>
          <a:bodyPr>
            <a:normAutofit/>
          </a:bodyPr>
          <a:lstStyle/>
          <a:p>
            <a:pPr algn="ctr">
              <a:defRPr sz="3200">
                <a:solidFill>
                  <a:srgbClr val="007BFF"/>
                </a:solidFill>
                <a:latin typeface="Calibri"/>
              </a:defRPr>
            </a:pPr>
            <a:r>
              <a:rPr lang="es-ES" sz="2900" u="sng" dirty="0"/>
              <a:t>Paso 3: Jugar una partida.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007BFF"/>
          </a:solidFill>
        </p:spPr>
        <p:txBody>
          <a:bodyPr/>
          <a:lstStyle/>
          <a:p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E9E302-01A4-7925-1C12-4300EE72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739" y="447898"/>
            <a:ext cx="7993707" cy="88104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112902-36FF-F61D-41E0-A7B97ECB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3374" y="3056205"/>
            <a:ext cx="13968341" cy="2544495"/>
          </a:xfrm>
        </p:spPr>
        <p:txBody>
          <a:bodyPr/>
          <a:lstStyle/>
          <a:p>
            <a:pPr marL="76200" indent="0" algn="ctr">
              <a:buNone/>
            </a:pPr>
            <a:r>
              <a:rPr lang="es-CO" sz="6000" dirty="0">
                <a:latin typeface="+mj-lt"/>
              </a:rPr>
              <a:t>Muchas gracias.</a:t>
            </a:r>
            <a:endParaRPr lang="es-ES" dirty="0">
              <a:latin typeface="+mj-lt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4EF4D7F-CE83-844A-FDF2-547CF7CDD14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35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993</TotalTime>
  <Words>608</Words>
  <Application>Microsoft Office PowerPoint</Application>
  <PresentationFormat>Personalizado</PresentationFormat>
  <Paragraphs>81</Paragraphs>
  <Slides>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Wingdings</vt:lpstr>
      <vt:lpstr>Consolas</vt:lpstr>
      <vt:lpstr>Raleway</vt:lpstr>
      <vt:lpstr>Roboto Light</vt:lpstr>
      <vt:lpstr>Calibri</vt:lpstr>
      <vt:lpstr>Arial</vt:lpstr>
      <vt:lpstr>Gill Sans MT</vt:lpstr>
      <vt:lpstr>Galería</vt:lpstr>
      <vt:lpstr>think-cell Slide</vt:lpstr>
      <vt:lpstr>Introducción</vt:lpstr>
      <vt:lpstr>Estructura del Código</vt:lpstr>
      <vt:lpstr>Librería y módulos Utilizados</vt:lpstr>
      <vt:lpstr>Paso 1: Creación de las Funciones  </vt:lpstr>
      <vt:lpstr>Ubicación de los Barcos</vt:lpstr>
      <vt:lpstr>Disparo Jugador</vt:lpstr>
      <vt:lpstr>Presentación de PowerPoint</vt:lpstr>
      <vt:lpstr>Paso 3: Jugar una partida.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dc:creator>Victor Pretelt</dc:creator>
  <cp:lastModifiedBy>Victor Pretelt</cp:lastModifiedBy>
  <cp:revision>70</cp:revision>
  <dcterms:modified xsi:type="dcterms:W3CDTF">2024-04-08T16:33:56Z</dcterms:modified>
</cp:coreProperties>
</file>