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5038758d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5038758d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Specification of Application 2 (1 minute)</a:t>
            </a:r>
            <a:endParaRPr/>
          </a:p>
          <a:p>
            <a:pPr indent="0" lvl="0" marL="0" rtl="0" algn="l">
              <a:spcBef>
                <a:spcPts val="0"/>
              </a:spcBef>
              <a:spcAft>
                <a:spcPts val="0"/>
              </a:spcAft>
              <a:buNone/>
            </a:pPr>
            <a:r>
              <a:t/>
            </a:r>
            <a:endParaRPr/>
          </a:p>
          <a:p>
            <a:pPr indent="0" lvl="0" marL="0" rtl="0" algn="just">
              <a:spcBef>
                <a:spcPts val="0"/>
              </a:spcBef>
              <a:spcAft>
                <a:spcPts val="0"/>
              </a:spcAft>
              <a:buClr>
                <a:schemeClr val="dk1"/>
              </a:buClr>
              <a:buSzPts val="1100"/>
              <a:buFont typeface="Arial"/>
              <a:buNone/>
            </a:pPr>
            <a:r>
              <a:rPr lang="en">
                <a:solidFill>
                  <a:schemeClr val="dk1"/>
                </a:solidFill>
              </a:rPr>
              <a:t>-DBS utilizes continuous current simulation at relatively high frequencies resulting in the need for regular battery replacement every 18-24 month. </a:t>
            </a:r>
            <a:endParaRPr>
              <a:solidFill>
                <a:schemeClr val="dk1"/>
              </a:solidFill>
            </a:endParaRPr>
          </a:p>
          <a:p>
            <a:pPr indent="0" lvl="0" marL="0" rtl="0" algn="just">
              <a:spcBef>
                <a:spcPts val="0"/>
              </a:spcBef>
              <a:spcAft>
                <a:spcPts val="0"/>
              </a:spcAft>
              <a:buNone/>
            </a:pPr>
            <a:r>
              <a:rPr lang="en">
                <a:solidFill>
                  <a:schemeClr val="dk1"/>
                </a:solidFill>
              </a:rPr>
              <a:t>- Huge Cost Implication - An accumulated cost of replacement, time consuming surgery, potential for infection and the trauma of repetitive surgery for battery replacement severely limits patients who can benefit.</a:t>
            </a:r>
            <a:r>
              <a:rPr lang="en" sz="1700">
                <a:solidFill>
                  <a:schemeClr val="dk1"/>
                </a:solidFill>
              </a:rPr>
              <a:t> </a:t>
            </a:r>
            <a:endParaRPr sz="1700">
              <a:solidFill>
                <a:schemeClr val="dk1"/>
              </a:solidFill>
            </a:endParaRPr>
          </a:p>
          <a:p>
            <a:pPr indent="0" lvl="0" marL="0" rtl="0" algn="just">
              <a:spcBef>
                <a:spcPts val="0"/>
              </a:spcBef>
              <a:spcAft>
                <a:spcPts val="0"/>
              </a:spcAft>
              <a:buClr>
                <a:schemeClr val="dk1"/>
              </a:buClr>
              <a:buSzPts val="1100"/>
              <a:buFont typeface="Arial"/>
              <a:buNone/>
            </a:pPr>
            <a:r>
              <a:rPr lang="en">
                <a:solidFill>
                  <a:schemeClr val="dk1"/>
                </a:solidFill>
              </a:rPr>
              <a:t>-</a:t>
            </a:r>
            <a:r>
              <a:rPr b="1" lang="en">
                <a:solidFill>
                  <a:schemeClr val="dk1"/>
                </a:solidFill>
              </a:rPr>
              <a:t>Develop an intelligent simulator: </a:t>
            </a:r>
            <a:r>
              <a:rPr lang="en">
                <a:solidFill>
                  <a:schemeClr val="dk1"/>
                </a:solidFill>
              </a:rPr>
              <a:t>A technique to reliably recognize and forecast the start of Parkinson's disease tremors in human patients and thus apply it on an on-demand stimulator to extend the battery's life lifetime.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5f4196b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5f4196b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Approach and parameters to train RBFNN network:</a:t>
            </a:r>
            <a:endParaRPr/>
          </a:p>
          <a:p>
            <a:pPr indent="0" lvl="0" marL="0" rtl="0" algn="l">
              <a:spcBef>
                <a:spcPts val="0"/>
              </a:spcBef>
              <a:spcAft>
                <a:spcPts val="0"/>
              </a:spcAft>
              <a:buNone/>
            </a:pPr>
            <a:r>
              <a:rPr lang="en"/>
              <a:t>RBF</a:t>
            </a:r>
            <a:r>
              <a:rPr lang="en"/>
              <a:t>Neural networks are non-linear statistical data modeling tools and can be used to model complex relationships between inputs and outputs or to find patterns in a dataset. RBF network is a type of feed forward neural</a:t>
            </a:r>
            <a:endParaRPr/>
          </a:p>
          <a:p>
            <a:pPr indent="0" lvl="0" marL="0" rtl="0" algn="l">
              <a:spcBef>
                <a:spcPts val="0"/>
              </a:spcBef>
              <a:spcAft>
                <a:spcPts val="0"/>
              </a:spcAft>
              <a:buNone/>
            </a:pPr>
            <a:r>
              <a:rPr lang="en"/>
              <a:t>network composed of three layers, namely the input layer, a hidden layer with a non-linear RBF activation function and a linear output layer. The design of the RBF neural network mainly consists of two aspects:one is the determination of the parameters of the RBF neurons, namely the centers of the neurons and the Gaussian function widths, and the other is the calculation of the connection weights between the hidden and output layers. Each neuron in the layer stores information from </a:t>
            </a:r>
            <a:r>
              <a:rPr lang="en"/>
              <a:t>training</a:t>
            </a:r>
            <a:r>
              <a:rPr lang="en"/>
              <a:t> data which can be called as Training Target. When an input vector is processed by RBFN each neuron compares its Training target to the input and outputs a value between 0 and 1 denoting similarity. A value of 1 indicates that input vector matches the </a:t>
            </a:r>
            <a:r>
              <a:rPr lang="en"/>
              <a:t>training target and as the distance between the input and training target grows, the value lowers exponentially towards 0. This assigned value is the activation value. </a:t>
            </a:r>
            <a:r>
              <a:rPr lang="en"/>
              <a:t> </a:t>
            </a:r>
            <a:endParaRPr/>
          </a:p>
          <a:p>
            <a:pPr indent="0" lvl="0" marL="0" rtl="0" algn="l">
              <a:spcBef>
                <a:spcPts val="0"/>
              </a:spcBef>
              <a:spcAft>
                <a:spcPts val="0"/>
              </a:spcAft>
              <a:buNone/>
            </a:pPr>
            <a:r>
              <a:rPr lang="en"/>
              <a:t>Stage 1: Signal Analysis : LFP and EMG signals are recorded parallel to each other to look for an evident tremor onset triggers and through LPG datasets the tremor were evident </a:t>
            </a:r>
            <a:r>
              <a:rPr lang="en"/>
              <a:t>between</a:t>
            </a:r>
            <a:r>
              <a:rPr lang="en"/>
              <a:t> the range 37 to 59 sec and for EMG signals the tremor were evident from 20 sec onwards. </a:t>
            </a:r>
            <a:endParaRPr/>
          </a:p>
          <a:p>
            <a:pPr indent="0" lvl="0" marL="0" rtl="0" algn="l">
              <a:spcBef>
                <a:spcPts val="0"/>
              </a:spcBef>
              <a:spcAft>
                <a:spcPts val="0"/>
              </a:spcAft>
              <a:buNone/>
            </a:pPr>
            <a:r>
              <a:rPr lang="en"/>
              <a:t>Stage 2: FFT convert signal from original domain to a representation in frequency domain.In this approach the data in original domain is recorded</a:t>
            </a:r>
            <a:endParaRPr/>
          </a:p>
          <a:p>
            <a:pPr indent="0" lvl="0" marL="0" rtl="0" algn="l">
              <a:spcBef>
                <a:spcPts val="0"/>
              </a:spcBef>
              <a:spcAft>
                <a:spcPts val="0"/>
              </a:spcAft>
              <a:buNone/>
            </a:pPr>
            <a:r>
              <a:rPr lang="en">
                <a:solidFill>
                  <a:schemeClr val="dk1"/>
                </a:solidFill>
              </a:rPr>
              <a:t>Stage 3: PCA applied to input data to reduce the dimensionality and transform large set of variables into a smaller one without loosing any information from input data.It creates linear combination of original input. </a:t>
            </a:r>
            <a:r>
              <a:rPr lang="en"/>
              <a:t> </a:t>
            </a:r>
            <a:endParaRPr/>
          </a:p>
          <a:p>
            <a:pPr indent="0" lvl="0" marL="0" rtl="0" algn="l">
              <a:spcBef>
                <a:spcPts val="0"/>
              </a:spcBef>
              <a:spcAft>
                <a:spcPts val="0"/>
              </a:spcAft>
              <a:buNone/>
            </a:pPr>
            <a:r>
              <a:rPr lang="en"/>
              <a:t>Stage 4: Fuzzy c clustering to determine center of neuron i.e. to calculate center of vectors </a:t>
            </a:r>
            <a:r>
              <a:rPr lang="en"/>
              <a:t>which</a:t>
            </a:r>
            <a:r>
              <a:rPr lang="en"/>
              <a:t> will be explained in subsequent slides </a:t>
            </a:r>
            <a:endParaRPr/>
          </a:p>
          <a:p>
            <a:pPr indent="0" lvl="0" marL="0" rtl="0" algn="l">
              <a:spcBef>
                <a:spcPts val="0"/>
              </a:spcBef>
              <a:spcAft>
                <a:spcPts val="0"/>
              </a:spcAft>
              <a:buNone/>
            </a:pPr>
            <a:r>
              <a:rPr lang="en"/>
              <a:t>Stage 5 PSO to optimize the mean and standard deviation of radial basis functions which is optimized in terms of sum of squared errors between prediction of network and the desired output. The approach is discussed in detail in </a:t>
            </a:r>
            <a:r>
              <a:rPr lang="en"/>
              <a:t>subsequent slide.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ISSUES:</a:t>
            </a:r>
            <a:endParaRPr/>
          </a:p>
          <a:p>
            <a:pPr indent="-298450" lvl="0" marL="457200" rtl="0" algn="just">
              <a:spcBef>
                <a:spcPts val="0"/>
              </a:spcBef>
              <a:spcAft>
                <a:spcPts val="0"/>
              </a:spcAft>
              <a:buClr>
                <a:schemeClr val="dk1"/>
              </a:buClr>
              <a:buSzPts val="1100"/>
              <a:buChar char="❏"/>
            </a:pPr>
            <a:r>
              <a:rPr lang="en">
                <a:solidFill>
                  <a:schemeClr val="dk1"/>
                </a:solidFill>
              </a:rPr>
              <a:t>Complexity of Local Field potential signals</a:t>
            </a:r>
            <a:endParaRPr>
              <a:solidFill>
                <a:schemeClr val="dk1"/>
              </a:solidFill>
            </a:endParaRPr>
          </a:p>
          <a:p>
            <a:pPr indent="-298450" lvl="0" marL="457200" rtl="0" algn="just">
              <a:spcBef>
                <a:spcPts val="0"/>
              </a:spcBef>
              <a:spcAft>
                <a:spcPts val="0"/>
              </a:spcAft>
              <a:buClr>
                <a:schemeClr val="dk1"/>
              </a:buClr>
              <a:buSzPts val="1100"/>
              <a:buChar char="❏"/>
            </a:pPr>
            <a:r>
              <a:rPr lang="en">
                <a:solidFill>
                  <a:schemeClr val="dk1"/>
                </a:solidFill>
              </a:rPr>
              <a:t>Selection of neuron center positions is a crucial point as LFP signal has numerous hidden neurons.</a:t>
            </a:r>
            <a:endParaRPr>
              <a:solidFill>
                <a:schemeClr val="dk1"/>
              </a:solidFill>
            </a:endParaRPr>
          </a:p>
          <a:p>
            <a:pPr indent="-298450" lvl="0" marL="457200" rtl="0" algn="just">
              <a:spcBef>
                <a:spcPts val="0"/>
              </a:spcBef>
              <a:spcAft>
                <a:spcPts val="0"/>
              </a:spcAft>
              <a:buClr>
                <a:schemeClr val="dk1"/>
              </a:buClr>
              <a:buSzPts val="1100"/>
              <a:buChar char="❏"/>
            </a:pPr>
            <a:r>
              <a:rPr lang="en">
                <a:solidFill>
                  <a:schemeClr val="dk1"/>
                </a:solidFill>
              </a:rPr>
              <a:t>Training process and adaptability of the network between patients and with regard to multiple tremor onsets in single patient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5f4196b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5f4196b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parameter for Fuzzy C Clustering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RBFF the activation function is Gaussian Function and its computation comprises input vector, center vector, width or ith node, number of neurons in hidden layer, vector weights between hidden layer and output layer and sensitivity adjustment bias.  </a:t>
            </a:r>
            <a:r>
              <a:rPr lang="en"/>
              <a:t>Fuzzy c clustering method is data clustering technique in which a data set is grouped into N clusters with every data point in dataset belonging to every cluster to a certain degree . So, here the goal is to minimize the objective function Jp and to achieve that:</a:t>
            </a:r>
            <a:endParaRPr/>
          </a:p>
          <a:p>
            <a:pPr indent="0" lvl="0" marL="0" rtl="0" algn="just">
              <a:lnSpc>
                <a:spcPct val="150000"/>
              </a:lnSpc>
              <a:spcBef>
                <a:spcPts val="0"/>
              </a:spcBef>
              <a:spcAft>
                <a:spcPts val="0"/>
              </a:spcAft>
              <a:buNone/>
            </a:pPr>
            <a:r>
              <a:t/>
            </a:r>
            <a:endParaRPr>
              <a:solidFill>
                <a:schemeClr val="dk1"/>
              </a:solidFill>
            </a:endParaRPr>
          </a:p>
          <a:p>
            <a:pPr indent="0" lvl="0" marL="0" rtl="0" algn="just">
              <a:lnSpc>
                <a:spcPct val="150000"/>
              </a:lnSpc>
              <a:spcBef>
                <a:spcPts val="0"/>
              </a:spcBef>
              <a:spcAft>
                <a:spcPts val="0"/>
              </a:spcAft>
              <a:buNone/>
            </a:pPr>
            <a:r>
              <a:rPr lang="en">
                <a:solidFill>
                  <a:schemeClr val="dk1"/>
                </a:solidFill>
              </a:rPr>
              <a:t>1.Define a matrix U, start with random walks for cluster centers</a:t>
            </a:r>
            <a:endParaRPr>
              <a:solidFill>
                <a:schemeClr val="dk1"/>
              </a:solidFill>
            </a:endParaRPr>
          </a:p>
          <a:p>
            <a:pPr indent="0" lvl="0" marL="0" rtl="0" algn="just">
              <a:lnSpc>
                <a:spcPct val="150000"/>
              </a:lnSpc>
              <a:spcBef>
                <a:spcPts val="0"/>
              </a:spcBef>
              <a:spcAft>
                <a:spcPts val="0"/>
              </a:spcAft>
              <a:buNone/>
            </a:pPr>
            <a:r>
              <a:rPr lang="en">
                <a:solidFill>
                  <a:schemeClr val="dk1"/>
                </a:solidFill>
              </a:rPr>
              <a:t>2.Assign data points a random membership degree for each cluster</a:t>
            </a:r>
            <a:endParaRPr>
              <a:solidFill>
                <a:schemeClr val="dk1"/>
              </a:solidFill>
            </a:endParaRPr>
          </a:p>
          <a:p>
            <a:pPr indent="0" lvl="0" marL="0" rtl="0" algn="just">
              <a:lnSpc>
                <a:spcPct val="150000"/>
              </a:lnSpc>
              <a:spcBef>
                <a:spcPts val="0"/>
              </a:spcBef>
              <a:spcAft>
                <a:spcPts val="0"/>
              </a:spcAft>
              <a:buNone/>
            </a:pPr>
            <a:r>
              <a:rPr lang="en">
                <a:solidFill>
                  <a:schemeClr val="dk1"/>
                </a:solidFill>
              </a:rPr>
              <a:t>3.Iteratively update the cluster centers and membership degree for each data point until the stopping criteria is met that is the difference between the two iterations is no more than the sensitivity threshold</a:t>
            </a:r>
            <a:endParaRPr>
              <a:solidFill>
                <a:schemeClr val="dk1"/>
              </a:solidFill>
            </a:endParaRPr>
          </a:p>
          <a:p>
            <a:pPr indent="0" lvl="0" marL="0" rtl="0" algn="just">
              <a:lnSpc>
                <a:spcPct val="150000"/>
              </a:lnSpc>
              <a:spcBef>
                <a:spcPts val="0"/>
              </a:spcBef>
              <a:spcAft>
                <a:spcPts val="0"/>
              </a:spcAft>
              <a:buNone/>
            </a:pPr>
            <a:r>
              <a:rPr lang="en">
                <a:solidFill>
                  <a:schemeClr val="dk1"/>
                </a:solidFill>
              </a:rPr>
              <a:t>4.Otherwise, go to point 2 above</a:t>
            </a:r>
            <a:endParaRPr>
              <a:solidFill>
                <a:schemeClr val="dk1"/>
              </a:solidFill>
            </a:endParaRPr>
          </a:p>
          <a:p>
            <a:pPr indent="0" lvl="0" marL="0" rtl="0" algn="l">
              <a:spcBef>
                <a:spcPts val="0"/>
              </a:spcBef>
              <a:spcAft>
                <a:spcPts val="0"/>
              </a:spcAft>
              <a:buNone/>
            </a:pPr>
            <a:r>
              <a:rPr lang="en">
                <a:solidFill>
                  <a:schemeClr val="dk1"/>
                </a:solidFill>
              </a:rPr>
              <a:t>Through iterations minimize objective functio</a:t>
            </a:r>
            <a:r>
              <a:rPr lang="en"/>
              <a:t>n Jp, </a:t>
            </a:r>
            <a:endParaRPr/>
          </a:p>
          <a:p>
            <a:pPr indent="0" lvl="0" marL="0" rtl="0" algn="l">
              <a:spcBef>
                <a:spcPts val="0"/>
              </a:spcBef>
              <a:spcAft>
                <a:spcPts val="0"/>
              </a:spcAft>
              <a:buNone/>
            </a:pPr>
            <a:r>
              <a:rPr lang="en"/>
              <a:t>Jp is the distance from any given data point to a cluster center weighted by membership of that data point in the cluster. </a:t>
            </a:r>
            <a:endParaRPr/>
          </a:p>
          <a:p>
            <a:pPr indent="0" lvl="0" marL="0" rtl="0" algn="l">
              <a:spcBef>
                <a:spcPts val="0"/>
              </a:spcBef>
              <a:spcAft>
                <a:spcPts val="0"/>
              </a:spcAft>
              <a:buNone/>
            </a:pPr>
            <a:r>
              <a:rPr lang="en"/>
              <a:t> </a:t>
            </a:r>
            <a:r>
              <a:rPr lang="en" sz="1072">
                <a:solidFill>
                  <a:schemeClr val="dk1"/>
                </a:solidFill>
              </a:rPr>
              <a:t>where; p -any real no.&gt;1;</a:t>
            </a:r>
            <a:endParaRPr sz="1072">
              <a:solidFill>
                <a:schemeClr val="dk1"/>
              </a:solidFill>
            </a:endParaRPr>
          </a:p>
          <a:p>
            <a:pPr indent="0" lvl="0" marL="0" rtl="0" algn="just">
              <a:lnSpc>
                <a:spcPct val="90000"/>
              </a:lnSpc>
              <a:spcBef>
                <a:spcPts val="0"/>
              </a:spcBef>
              <a:spcAft>
                <a:spcPts val="0"/>
              </a:spcAft>
              <a:buClr>
                <a:schemeClr val="dk1"/>
              </a:buClr>
              <a:buSzPts val="1018"/>
              <a:buFont typeface="Arial"/>
              <a:buNone/>
            </a:pPr>
            <a:r>
              <a:rPr lang="en" sz="1072">
                <a:solidFill>
                  <a:schemeClr val="dk1"/>
                </a:solidFill>
              </a:rPr>
              <a:t>u</a:t>
            </a:r>
            <a:r>
              <a:rPr baseline="-25000" lang="en" sz="1072">
                <a:solidFill>
                  <a:schemeClr val="dk1"/>
                </a:solidFill>
              </a:rPr>
              <a:t>ij</a:t>
            </a:r>
            <a:r>
              <a:rPr lang="en" sz="1072">
                <a:solidFill>
                  <a:schemeClr val="dk1"/>
                </a:solidFill>
              </a:rPr>
              <a:t>-degree of membership of x</a:t>
            </a:r>
            <a:r>
              <a:rPr baseline="-25000" lang="en" sz="1072">
                <a:solidFill>
                  <a:schemeClr val="dk1"/>
                </a:solidFill>
              </a:rPr>
              <a:t>i</a:t>
            </a:r>
            <a:r>
              <a:rPr lang="en" sz="1072">
                <a:solidFill>
                  <a:schemeClr val="dk1"/>
                </a:solidFill>
              </a:rPr>
              <a:t> in the cluster j; </a:t>
            </a:r>
            <a:endParaRPr sz="1072">
              <a:solidFill>
                <a:schemeClr val="dk1"/>
              </a:solidFill>
            </a:endParaRPr>
          </a:p>
          <a:p>
            <a:pPr indent="0" lvl="0" marL="0" rtl="0" algn="just">
              <a:lnSpc>
                <a:spcPct val="90000"/>
              </a:lnSpc>
              <a:spcBef>
                <a:spcPts val="0"/>
              </a:spcBef>
              <a:spcAft>
                <a:spcPts val="0"/>
              </a:spcAft>
              <a:buClr>
                <a:schemeClr val="dk1"/>
              </a:buClr>
              <a:buSzPts val="1018"/>
              <a:buFont typeface="Arial"/>
              <a:buNone/>
            </a:pPr>
            <a:r>
              <a:rPr lang="en" sz="1072">
                <a:solidFill>
                  <a:schemeClr val="dk1"/>
                </a:solidFill>
              </a:rPr>
              <a:t>x</a:t>
            </a:r>
            <a:r>
              <a:rPr baseline="-25000" lang="en" sz="1072">
                <a:solidFill>
                  <a:schemeClr val="dk1"/>
                </a:solidFill>
              </a:rPr>
              <a:t>i</a:t>
            </a:r>
            <a:r>
              <a:rPr lang="en" sz="1072">
                <a:solidFill>
                  <a:schemeClr val="dk1"/>
                </a:solidFill>
              </a:rPr>
              <a:t> - i</a:t>
            </a:r>
            <a:r>
              <a:rPr baseline="30000" lang="en" sz="1072">
                <a:solidFill>
                  <a:schemeClr val="dk1"/>
                </a:solidFill>
              </a:rPr>
              <a:t>th</a:t>
            </a:r>
            <a:r>
              <a:rPr lang="en" sz="1072">
                <a:solidFill>
                  <a:schemeClr val="dk1"/>
                </a:solidFill>
              </a:rPr>
              <a:t> piece of N dimensional measured data; </a:t>
            </a:r>
            <a:endParaRPr sz="1072">
              <a:solidFill>
                <a:schemeClr val="dk1"/>
              </a:solidFill>
            </a:endParaRPr>
          </a:p>
          <a:p>
            <a:pPr indent="0" lvl="0" marL="0" rtl="0" algn="just">
              <a:lnSpc>
                <a:spcPct val="90000"/>
              </a:lnSpc>
              <a:spcBef>
                <a:spcPts val="0"/>
              </a:spcBef>
              <a:spcAft>
                <a:spcPts val="0"/>
              </a:spcAft>
              <a:buClr>
                <a:schemeClr val="dk1"/>
              </a:buClr>
              <a:buSzPts val="1018"/>
              <a:buFont typeface="Arial"/>
              <a:buNone/>
            </a:pPr>
            <a:r>
              <a:rPr lang="en" sz="1072">
                <a:solidFill>
                  <a:schemeClr val="dk1"/>
                </a:solidFill>
              </a:rPr>
              <a:t>c</a:t>
            </a:r>
            <a:r>
              <a:rPr baseline="-25000" lang="en" sz="1072">
                <a:solidFill>
                  <a:schemeClr val="dk1"/>
                </a:solidFill>
              </a:rPr>
              <a:t>j</a:t>
            </a:r>
            <a:r>
              <a:rPr lang="en" sz="1072">
                <a:solidFill>
                  <a:schemeClr val="dk1"/>
                </a:solidFill>
              </a:rPr>
              <a:t>- N dimensional center of the cluster; </a:t>
            </a:r>
            <a:endParaRPr sz="1072">
              <a:solidFill>
                <a:schemeClr val="dk1"/>
              </a:solidFill>
            </a:endParaRPr>
          </a:p>
          <a:p>
            <a:pPr indent="0" lvl="0" marL="0" rtl="0" algn="just">
              <a:lnSpc>
                <a:spcPct val="90000"/>
              </a:lnSpc>
              <a:spcBef>
                <a:spcPts val="0"/>
              </a:spcBef>
              <a:spcAft>
                <a:spcPts val="0"/>
              </a:spcAft>
              <a:buClr>
                <a:schemeClr val="dk1"/>
              </a:buClr>
              <a:buSzPts val="1018"/>
              <a:buFont typeface="Arial"/>
              <a:buNone/>
            </a:pPr>
            <a:r>
              <a:rPr lang="en" sz="1072">
                <a:solidFill>
                  <a:schemeClr val="dk1"/>
                </a:solidFill>
              </a:rPr>
              <a:t>||.|| any norm expressing similarity between a piece of measuring data and the center. </a:t>
            </a:r>
            <a:endParaRPr sz="1072">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61e9cb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61e9cb2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Parameter for RBFNN w/PSO</a:t>
            </a:r>
            <a:endParaRPr/>
          </a:p>
          <a:p>
            <a:pPr indent="0" lvl="0" marL="0" rtl="0" algn="l">
              <a:spcBef>
                <a:spcPts val="0"/>
              </a:spcBef>
              <a:spcAft>
                <a:spcPts val="0"/>
              </a:spcAft>
              <a:buNone/>
            </a:pPr>
            <a:r>
              <a:rPr lang="en"/>
              <a:t>PSO:</a:t>
            </a:r>
            <a:endParaRPr/>
          </a:p>
          <a:p>
            <a:pPr indent="0" lvl="0" marL="0" rtl="0" algn="just">
              <a:spcBef>
                <a:spcPts val="0"/>
              </a:spcBef>
              <a:spcAft>
                <a:spcPts val="0"/>
              </a:spcAft>
              <a:buClr>
                <a:schemeClr val="dk1"/>
              </a:buClr>
              <a:buSzPts val="1100"/>
              <a:buFont typeface="Arial"/>
              <a:buNone/>
            </a:pPr>
            <a:r>
              <a:rPr lang="en">
                <a:solidFill>
                  <a:schemeClr val="dk1"/>
                </a:solidFill>
              </a:rPr>
              <a:t>Particle move in d dimensional search space. To initialize population search </a:t>
            </a:r>
            <a:endParaRPr>
              <a:solidFill>
                <a:schemeClr val="dk1"/>
              </a:solidFill>
            </a:endParaRPr>
          </a:p>
          <a:p>
            <a:pPr indent="0" lvl="0" marL="0" rtl="0" algn="l">
              <a:spcBef>
                <a:spcPts val="0"/>
              </a:spcBef>
              <a:spcAft>
                <a:spcPts val="0"/>
              </a:spcAft>
              <a:buNone/>
            </a:pPr>
            <a:r>
              <a:rPr lang="en"/>
              <a:t>Set acceleration constants to 2 as per past history, to regulate pull of particle towards best position. </a:t>
            </a:r>
            <a:endParaRPr/>
          </a:p>
          <a:p>
            <a:pPr indent="0" lvl="0" marL="0" rtl="0" algn="just">
              <a:spcBef>
                <a:spcPts val="0"/>
              </a:spcBef>
              <a:spcAft>
                <a:spcPts val="0"/>
              </a:spcAft>
              <a:buClr>
                <a:schemeClr val="dk1"/>
              </a:buClr>
              <a:buSzPts val="1100"/>
              <a:buFont typeface="Arial"/>
              <a:buNone/>
            </a:pPr>
            <a:r>
              <a:rPr lang="en">
                <a:solidFill>
                  <a:schemeClr val="dk1"/>
                </a:solidFill>
              </a:rPr>
              <a:t>where; Velocity function: v</a:t>
            </a:r>
            <a:r>
              <a:rPr baseline="-25000" lang="en">
                <a:solidFill>
                  <a:schemeClr val="dk1"/>
                </a:solidFill>
              </a:rPr>
              <a:t>id </a:t>
            </a:r>
            <a:r>
              <a:rPr lang="en">
                <a:solidFill>
                  <a:schemeClr val="dk1"/>
                </a:solidFill>
              </a:rPr>
              <a:t>, -Vector to determine speed and direction of particle, here the velocity is updated by velocity function equation</a:t>
            </a:r>
            <a:endParaRPr>
              <a:solidFill>
                <a:schemeClr val="dk1"/>
              </a:solidFill>
            </a:endParaRPr>
          </a:p>
          <a:p>
            <a:pPr indent="0" lvl="0" marL="0" rtl="0" algn="just">
              <a:spcBef>
                <a:spcPts val="0"/>
              </a:spcBef>
              <a:spcAft>
                <a:spcPts val="0"/>
              </a:spcAft>
              <a:buClr>
                <a:schemeClr val="dk1"/>
              </a:buClr>
              <a:buSzPts val="1100"/>
              <a:buFont typeface="Arial"/>
              <a:buNone/>
            </a:pPr>
            <a:r>
              <a:rPr lang="en">
                <a:solidFill>
                  <a:schemeClr val="dk1"/>
                </a:solidFill>
              </a:rPr>
              <a:t>Position function; x</a:t>
            </a:r>
            <a:r>
              <a:rPr baseline="-25000" lang="en">
                <a:solidFill>
                  <a:schemeClr val="dk1"/>
                </a:solidFill>
              </a:rPr>
              <a:t>id</a:t>
            </a:r>
            <a:r>
              <a:rPr lang="en">
                <a:solidFill>
                  <a:schemeClr val="dk1"/>
                </a:solidFill>
              </a:rPr>
              <a:t>=x</a:t>
            </a:r>
            <a:r>
              <a:rPr baseline="-25000" lang="en">
                <a:solidFill>
                  <a:schemeClr val="dk1"/>
                </a:solidFill>
              </a:rPr>
              <a:t>id</a:t>
            </a:r>
            <a:r>
              <a:rPr lang="en">
                <a:solidFill>
                  <a:schemeClr val="dk1"/>
                </a:solidFill>
              </a:rPr>
              <a:t>+v</a:t>
            </a:r>
            <a:r>
              <a:rPr baseline="-25000" lang="en">
                <a:solidFill>
                  <a:schemeClr val="dk1"/>
                </a:solidFill>
              </a:rPr>
              <a:t>id </a:t>
            </a:r>
            <a:r>
              <a:rPr lang="en">
                <a:solidFill>
                  <a:schemeClr val="dk1"/>
                </a:solidFill>
              </a:rPr>
              <a:t>-Since all the particles try to move towards the best position for optimal fitness, each particle in PSO updates their position to find global optima and position is updated by position function update equation </a:t>
            </a:r>
            <a:endParaRPr>
              <a:solidFill>
                <a:schemeClr val="dk1"/>
              </a:solidFill>
            </a:endParaRPr>
          </a:p>
          <a:p>
            <a:pPr indent="0" lvl="0" marL="0" rtl="0" algn="just">
              <a:spcBef>
                <a:spcPts val="0"/>
              </a:spcBef>
              <a:spcAft>
                <a:spcPts val="0"/>
              </a:spcAft>
              <a:buNone/>
            </a:pPr>
            <a:r>
              <a:rPr lang="en">
                <a:solidFill>
                  <a:schemeClr val="dk1"/>
                </a:solidFill>
              </a:rPr>
              <a:t>i= 1,2,…m and d=1,2,...d</a:t>
            </a:r>
            <a:endParaRPr>
              <a:solidFill>
                <a:schemeClr val="dk1"/>
              </a:solidFill>
            </a:endParaRPr>
          </a:p>
          <a:p>
            <a:pPr indent="0" lvl="0" marL="0" rtl="0" algn="just">
              <a:spcBef>
                <a:spcPts val="0"/>
              </a:spcBef>
              <a:spcAft>
                <a:spcPts val="0"/>
              </a:spcAft>
              <a:buNone/>
            </a:pPr>
            <a:r>
              <a:rPr lang="en">
                <a:solidFill>
                  <a:schemeClr val="dk1"/>
                </a:solidFill>
              </a:rPr>
              <a:t>w=inertia weight, N =No. Of particles</a:t>
            </a:r>
            <a:endParaRPr>
              <a:solidFill>
                <a:schemeClr val="dk1"/>
              </a:solidFill>
            </a:endParaRPr>
          </a:p>
          <a:p>
            <a:pPr indent="0" lvl="0" marL="0" rtl="0" algn="just">
              <a:spcBef>
                <a:spcPts val="0"/>
              </a:spcBef>
              <a:spcAft>
                <a:spcPts val="0"/>
              </a:spcAft>
              <a:buNone/>
            </a:pPr>
            <a:r>
              <a:rPr lang="en">
                <a:solidFill>
                  <a:schemeClr val="dk1"/>
                </a:solidFill>
              </a:rPr>
              <a:t>R1,r2 two uniformly distributed random numbers ranging from 0 and 1. </a:t>
            </a:r>
            <a:endParaRPr>
              <a:solidFill>
                <a:schemeClr val="dk1"/>
              </a:solidFill>
            </a:endParaRPr>
          </a:p>
          <a:p>
            <a:pPr indent="0" lvl="0" marL="0" rtl="0" algn="just">
              <a:spcBef>
                <a:spcPts val="0"/>
              </a:spcBef>
              <a:spcAft>
                <a:spcPts val="0"/>
              </a:spcAft>
              <a:buNone/>
            </a:pPr>
            <a:r>
              <a:rPr lang="en">
                <a:solidFill>
                  <a:schemeClr val="dk1"/>
                </a:solidFill>
              </a:rPr>
              <a:t>Pbest is best position of particle among its all positions visited so far. In this application it is EMG reading recorded for Parkinsons patient </a:t>
            </a:r>
            <a:endParaRPr>
              <a:solidFill>
                <a:schemeClr val="dk1"/>
              </a:solidFill>
            </a:endParaRPr>
          </a:p>
          <a:p>
            <a:pPr indent="0" lvl="0" marL="0" rtl="0" algn="just">
              <a:spcBef>
                <a:spcPts val="0"/>
              </a:spcBef>
              <a:spcAft>
                <a:spcPts val="0"/>
              </a:spcAft>
              <a:buClr>
                <a:schemeClr val="dk1"/>
              </a:buClr>
              <a:buSzPts val="1100"/>
              <a:buFont typeface="Arial"/>
              <a:buNone/>
            </a:pPr>
            <a:r>
              <a:rPr lang="en">
                <a:solidFill>
                  <a:schemeClr val="dk1"/>
                </a:solidFill>
              </a:rPr>
              <a:t>Gbest-Position where the best fitness is achieved among all the particles visited so far. In this application it is calculated using mean squared error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Set Inertia weight </a:t>
            </a:r>
            <a:endParaRPr>
              <a:solidFill>
                <a:schemeClr val="dk1"/>
              </a:solidFill>
            </a:endParaRPr>
          </a:p>
          <a:p>
            <a:pPr indent="0" lvl="0" marL="0" rtl="0" algn="l">
              <a:spcBef>
                <a:spcPts val="0"/>
              </a:spcBef>
              <a:spcAft>
                <a:spcPts val="0"/>
              </a:spcAft>
              <a:buNone/>
            </a:pPr>
            <a:r>
              <a:rPr lang="en">
                <a:solidFill>
                  <a:schemeClr val="dk1"/>
                </a:solidFill>
              </a:rPr>
              <a:t>Fewer iteration and achieve optimal solution. </a:t>
            </a:r>
            <a:endParaRPr>
              <a:solidFill>
                <a:schemeClr val="dk1"/>
              </a:solidFill>
            </a:endParaRPr>
          </a:p>
          <a:p>
            <a:pPr indent="0" lvl="0" marL="0" rtl="0" algn="l">
              <a:spcBef>
                <a:spcPts val="0"/>
              </a:spcBef>
              <a:spcAft>
                <a:spcPts val="0"/>
              </a:spcAft>
              <a:buNone/>
            </a:pPr>
            <a:r>
              <a:rPr lang="en">
                <a:solidFill>
                  <a:schemeClr val="dk1"/>
                </a:solidFill>
              </a:rPr>
              <a:t>iter- current no. of iteration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iter</a:t>
            </a:r>
            <a:r>
              <a:rPr baseline="-25000" lang="en">
                <a:solidFill>
                  <a:schemeClr val="dk1"/>
                </a:solidFill>
              </a:rPr>
              <a:t>max</a:t>
            </a:r>
            <a:r>
              <a:rPr lang="en">
                <a:solidFill>
                  <a:schemeClr val="dk1"/>
                </a:solidFill>
              </a:rPr>
              <a:t>- max. no. of iteration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n">
                <a:solidFill>
                  <a:schemeClr val="dk1"/>
                </a:solidFill>
              </a:rPr>
              <a:t>Network Output Calculation:</a:t>
            </a:r>
            <a:endParaRPr>
              <a:solidFill>
                <a:schemeClr val="dk1"/>
              </a:solidFill>
            </a:endParaRPr>
          </a:p>
          <a:p>
            <a:pPr indent="0" lvl="0" marL="0" rtl="0" algn="l">
              <a:spcBef>
                <a:spcPts val="0"/>
              </a:spcBef>
              <a:spcAft>
                <a:spcPts val="0"/>
              </a:spcAft>
              <a:buNone/>
            </a:pPr>
            <a:r>
              <a:rPr lang="en">
                <a:solidFill>
                  <a:schemeClr val="dk1"/>
                </a:solidFill>
              </a:rPr>
              <a:t>Global best or Mean Squared Error is squared prediction error. Also known as Fitness function used to find Optimal solution. It is square of difference between desired output (y) and predicted output (y^) . </a:t>
            </a:r>
            <a:endParaRPr>
              <a:solidFill>
                <a:schemeClr val="dk1"/>
              </a:solidFill>
            </a:endParaRPr>
          </a:p>
          <a:p>
            <a:pPr indent="0" lvl="0" marL="0" rtl="0" algn="l">
              <a:spcBef>
                <a:spcPts val="0"/>
              </a:spcBef>
              <a:spcAft>
                <a:spcPts val="0"/>
              </a:spcAft>
              <a:buNone/>
            </a:pPr>
            <a:r>
              <a:rPr lang="en">
                <a:solidFill>
                  <a:schemeClr val="dk1"/>
                </a:solidFill>
              </a:rPr>
              <a:t>Where N=20 and iter</a:t>
            </a:r>
            <a:r>
              <a:rPr baseline="-25000" lang="en">
                <a:solidFill>
                  <a:schemeClr val="dk1"/>
                </a:solidFill>
              </a:rPr>
              <a:t>max</a:t>
            </a:r>
            <a:r>
              <a:rPr lang="en">
                <a:solidFill>
                  <a:schemeClr val="dk1"/>
                </a:solidFill>
              </a:rPr>
              <a:t> 100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Prediction method for RBFNN w/PSO is as below:</a:t>
            </a:r>
            <a:endParaRPr>
              <a:solidFill>
                <a:schemeClr val="dk1"/>
              </a:solidFill>
            </a:endParaRPr>
          </a:p>
          <a:p>
            <a:pPr indent="0" lvl="0" marL="0" rtl="0" algn="l">
              <a:spcBef>
                <a:spcPts val="0"/>
              </a:spcBef>
              <a:spcAft>
                <a:spcPts val="0"/>
              </a:spcAft>
              <a:buNone/>
            </a:pPr>
            <a:r>
              <a:rPr lang="en">
                <a:solidFill>
                  <a:schemeClr val="dk1"/>
                </a:solidFill>
              </a:rPr>
              <a:t>Initialize population search randomly </a:t>
            </a:r>
            <a:endParaRPr>
              <a:solidFill>
                <a:schemeClr val="dk1"/>
              </a:solidFill>
            </a:endParaRPr>
          </a:p>
          <a:p>
            <a:pPr indent="0" lvl="0" marL="0" rtl="0" algn="l">
              <a:spcBef>
                <a:spcPts val="0"/>
              </a:spcBef>
              <a:spcAft>
                <a:spcPts val="0"/>
              </a:spcAft>
              <a:buNone/>
            </a:pPr>
            <a:r>
              <a:rPr lang="en">
                <a:solidFill>
                  <a:schemeClr val="dk1"/>
                </a:solidFill>
              </a:rPr>
              <a:t>Set acceleration constants to 2 as per past history</a:t>
            </a:r>
            <a:endParaRPr>
              <a:solidFill>
                <a:schemeClr val="dk1"/>
              </a:solidFill>
            </a:endParaRPr>
          </a:p>
          <a:p>
            <a:pPr indent="0" lvl="0" marL="0" rtl="0" algn="l">
              <a:spcBef>
                <a:spcPts val="0"/>
              </a:spcBef>
              <a:spcAft>
                <a:spcPts val="0"/>
              </a:spcAft>
              <a:buNone/>
            </a:pPr>
            <a:r>
              <a:rPr lang="en">
                <a:solidFill>
                  <a:schemeClr val="dk1"/>
                </a:solidFill>
              </a:rPr>
              <a:t>Calculate Mean Square Error/Fitness Function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Update Particles Velocity and Position, for Optimal Solution or Global best, end search if desired result achieved else continue search and by calculating fitness function using the defined parameters.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5f4196bc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5f4196bc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Parameter for RBFNN w/PSO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slide list the end to end approach to train RBFN network.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Threshold limit is used to identify and validate the </a:t>
            </a:r>
            <a:r>
              <a:rPr lang="en"/>
              <a:t>accuracy</a:t>
            </a:r>
            <a:r>
              <a:rPr lang="en"/>
              <a:t> of network. The Network accuracy is calculated by validating the average network output with a fixed threshold 0 to distinguish tremor or non tremor prediction and considering the </a:t>
            </a:r>
            <a:r>
              <a:rPr lang="en"/>
              <a:t>output</a:t>
            </a:r>
            <a:r>
              <a:rPr lang="en"/>
              <a:t> achieved from FFT technique for each 1 sec </a:t>
            </a:r>
            <a:r>
              <a:rPr lang="en"/>
              <a:t>window the evident tremor recorded by EMG recordings.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5f4196bc2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5f4196bc2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 and Limitation in mapping for RBFNN w/PSO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5f4196bc2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5f4196bc2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FNN w/PSO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485e04c2f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485e04c2f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-RBFNN w/PSO </a:t>
            </a:r>
            <a:endParaRPr/>
          </a:p>
          <a:p>
            <a:pPr indent="0" lvl="0" marL="0" rtl="0" algn="l">
              <a:spcBef>
                <a:spcPts val="0"/>
              </a:spcBef>
              <a:spcAft>
                <a:spcPts val="0"/>
              </a:spcAft>
              <a:buNone/>
            </a:pPr>
            <a:r>
              <a:rPr lang="en"/>
              <a:t>Since here an input vector is processed by RBF layer and assigned a similarity score and then it is distinctly characterised by a set of output nodes where one node is assigned a positive weight and the other a negative weight. Thereby the training target in this application is </a:t>
            </a:r>
            <a:r>
              <a:rPr lang="en">
                <a:solidFill>
                  <a:schemeClr val="dk1"/>
                </a:solidFill>
              </a:rPr>
              <a:t>defined </a:t>
            </a:r>
            <a:r>
              <a:rPr lang="en"/>
              <a:t>-1 and 1 to understand the tremor pattern.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5038758d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5038758d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(1 minute)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502575f6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502575f6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5038758d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5038758d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Parkinson Disease prediction: </a:t>
            </a:r>
            <a:endParaRPr/>
          </a:p>
          <a:p>
            <a:pPr indent="0" lvl="0" marL="0" rtl="0" algn="l">
              <a:spcBef>
                <a:spcPts val="0"/>
              </a:spcBef>
              <a:spcAft>
                <a:spcPts val="0"/>
              </a:spcAft>
              <a:buClr>
                <a:schemeClr val="dk1"/>
              </a:buClr>
              <a:buSzPts val="1100"/>
              <a:buFont typeface="Arial"/>
              <a:buNone/>
            </a:pPr>
            <a:r>
              <a:rPr lang="en"/>
              <a:t>-Goal is to extend the battery life of deep brain stimulator by introducing tremor onset prediction using radical based function neural network.</a:t>
            </a:r>
            <a:endParaRPr/>
          </a:p>
          <a:p>
            <a:pPr indent="0" lvl="0" marL="0" rtl="0" algn="l">
              <a:spcBef>
                <a:spcPts val="0"/>
              </a:spcBef>
              <a:spcAft>
                <a:spcPts val="0"/>
              </a:spcAft>
              <a:buNone/>
            </a:pPr>
            <a:r>
              <a:rPr lang="en"/>
              <a:t>-DBS targets parts of brain that play a role in control of movement.</a:t>
            </a:r>
            <a:endParaRPr/>
          </a:p>
          <a:p>
            <a:pPr indent="0" lvl="0" marL="0" rtl="0" algn="l">
              <a:spcBef>
                <a:spcPts val="0"/>
              </a:spcBef>
              <a:spcAft>
                <a:spcPts val="0"/>
              </a:spcAft>
              <a:buClr>
                <a:schemeClr val="dk1"/>
              </a:buClr>
              <a:buSzPts val="1100"/>
              <a:buFont typeface="Arial"/>
              <a:buNone/>
            </a:pPr>
            <a:r>
              <a:rPr lang="en"/>
              <a:t>-To train this network, we study stimulation signals that are used to treat Parkinson disease. In this application we focus on LFP signals from subthalamic nucleus which helps direct movement preparation.</a:t>
            </a:r>
            <a:endParaRPr/>
          </a:p>
          <a:p>
            <a:pPr indent="0" lvl="0" marL="0" rtl="0" algn="l">
              <a:spcBef>
                <a:spcPts val="0"/>
              </a:spcBef>
              <a:spcAft>
                <a:spcPts val="0"/>
              </a:spcAft>
              <a:buClr>
                <a:schemeClr val="dk1"/>
              </a:buClr>
              <a:buSzPts val="1100"/>
              <a:buFont typeface="Arial"/>
              <a:buNone/>
            </a:pPr>
            <a:r>
              <a:rPr lang="en"/>
              <a:t>-These LFP datasets are obtained through deep brain electrode implanted in a Parkinson patient.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Fuzzy Neural Networks: Classification of Iris Species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a set of flowers with various attributes, linguistic quantification is used to obtain fuzzy set membership which is then input to a feed forward neural network. The PSO method is then used train the network by optimizing the parameters of the set membership functions and the neural network weights. Once the fuzzy neural network is trained, the model is used to classify the particular species of Iris for the remaining flowers in the dataset.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503875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503875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Fundamentals of Metaheuristics and Parameters (1 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https://latexeditor.lagrida.com/</a:t>
            </a:r>
            <a:endParaRPr/>
          </a:p>
          <a:p>
            <a:pPr indent="0" lvl="0" marL="0" rtl="0" algn="l">
              <a:spcBef>
                <a:spcPts val="0"/>
              </a:spcBef>
              <a:spcAft>
                <a:spcPts val="0"/>
              </a:spcAft>
              <a:buNone/>
            </a:pPr>
            <a:r>
              <a:rPr lang="en"/>
              <a:t>\overline{x}^i = (x_1^i, x_2^i, \dots, x_D^i)</a:t>
            </a:r>
            <a:endParaRPr/>
          </a:p>
          <a:p>
            <a:pPr indent="0" lvl="0" marL="0" rtl="0" algn="l">
              <a:spcBef>
                <a:spcPts val="0"/>
              </a:spcBef>
              <a:spcAft>
                <a:spcPts val="0"/>
              </a:spcAft>
              <a:buNone/>
            </a:pPr>
            <a:r>
              <a:rPr lang="en"/>
              <a:t>\overline{v}^i = (v_1^i, v_2^i, \dots, v_D^i)</a:t>
            </a:r>
            <a:endParaRPr/>
          </a:p>
          <a:p>
            <a:pPr indent="0" lvl="0" marL="0" rtl="0" algn="l">
              <a:spcBef>
                <a:spcPts val="0"/>
              </a:spcBef>
              <a:spcAft>
                <a:spcPts val="0"/>
              </a:spcAft>
              <a:buNone/>
            </a:pPr>
            <a:r>
              <a:rPr lang="en"/>
              <a:t>\overline{x}^i(t+1) = \overline{x}^i(t) + \overline{v}^i(t+1)</a:t>
            </a:r>
            <a:endParaRPr/>
          </a:p>
          <a:p>
            <a:pPr indent="0" lvl="0" marL="0" rtl="0" algn="l">
              <a:spcBef>
                <a:spcPts val="0"/>
              </a:spcBef>
              <a:spcAft>
                <a:spcPts val="0"/>
              </a:spcAft>
              <a:buNone/>
            </a:pPr>
            <a:r>
              <a:rPr lang="en"/>
              <a:t>\overline{v}^i(t+1) = w\,\overline{v}^i(t) + c_1r_1\left(\overline{p}^{*i} - \overline{x}^i(t)\right) + c_2r_2\left(\overline{g}^* - \overline{x}^i(t)\right) </a:t>
            </a:r>
            <a:endParaRPr/>
          </a:p>
          <a:p>
            <a:pPr indent="0" lvl="0" marL="0" rtl="0" algn="l">
              <a:spcBef>
                <a:spcPts val="0"/>
              </a:spcBef>
              <a:spcAft>
                <a:spcPts val="0"/>
              </a:spcAft>
              <a:buClr>
                <a:schemeClr val="dk1"/>
              </a:buClr>
              <a:buSzPts val="1100"/>
              <a:buFont typeface="Arial"/>
              <a:buNone/>
            </a:pPr>
            <a:r>
              <a:rPr lang="en"/>
              <a:t>f:\mathbb{R}^D\to \mathbb{R}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502575f6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502575f6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Fundamentals of Metaheuristics and Parameters (1 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PSO -&gt; Inspired by the movement of flocks of birds and schools of fish.</a:t>
            </a:r>
            <a:endParaRPr/>
          </a:p>
          <a:p>
            <a:pPr indent="0" lvl="0" marL="0" rtl="0" algn="l">
              <a:spcBef>
                <a:spcPts val="0"/>
              </a:spcBef>
              <a:spcAft>
                <a:spcPts val="0"/>
              </a:spcAft>
              <a:buNone/>
            </a:pPr>
            <a:r>
              <a:rPr lang="en"/>
              <a:t>Each animal is considered as a point particle in D dimensional space.</a:t>
            </a:r>
            <a:endParaRPr/>
          </a:p>
          <a:p>
            <a:pPr indent="0" lvl="0" marL="0" rtl="0" algn="l">
              <a:spcBef>
                <a:spcPts val="0"/>
              </a:spcBef>
              <a:spcAft>
                <a:spcPts val="0"/>
              </a:spcAft>
              <a:buNone/>
            </a:pPr>
            <a:r>
              <a:rPr lang="en"/>
              <a:t>It is important to note that any time there is a superscript of “i”, we are referencing the i^th particle.</a:t>
            </a:r>
            <a:endParaRPr/>
          </a:p>
          <a:p>
            <a:pPr indent="0" lvl="0" marL="0" rtl="0" algn="l">
              <a:spcBef>
                <a:spcPts val="0"/>
              </a:spcBef>
              <a:spcAft>
                <a:spcPts val="0"/>
              </a:spcAft>
              <a:buNone/>
            </a:pPr>
            <a:r>
              <a:rPr lang="en"/>
              <a:t>The number of particles determines the amount of parallelism in computing the objective function.</a:t>
            </a:r>
            <a:endParaRPr/>
          </a:p>
          <a:p>
            <a:pPr indent="0" lvl="0" marL="0" rtl="0" algn="l">
              <a:spcBef>
                <a:spcPts val="0"/>
              </a:spcBef>
              <a:spcAft>
                <a:spcPts val="0"/>
              </a:spcAft>
              <a:buNone/>
            </a:pPr>
            <a:r>
              <a:rPr lang="en"/>
              <a:t>Also note that all vector quantities are denoted with a bar on top.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objective function maps the D dimensional real valued space to a single real number or possibly a real valued vector with D’ dimensions.</a:t>
            </a:r>
            <a:endParaRPr/>
          </a:p>
          <a:p>
            <a:pPr indent="0" lvl="0" marL="0" rtl="0" algn="l">
              <a:spcBef>
                <a:spcPts val="0"/>
              </a:spcBef>
              <a:spcAft>
                <a:spcPts val="0"/>
              </a:spcAft>
              <a:buNone/>
            </a:pPr>
            <a:r>
              <a:rPr lang="en"/>
              <a:t>Since we view the particles as moving in space, we will consider a position vector x and </a:t>
            </a:r>
            <a:r>
              <a:rPr lang="en"/>
              <a:t>velocity vector v – for each particle.</a:t>
            </a:r>
            <a:endParaRPr/>
          </a:p>
          <a:p>
            <a:pPr indent="0" lvl="0" marL="0" rtl="0" algn="l">
              <a:spcBef>
                <a:spcPts val="0"/>
              </a:spcBef>
              <a:spcAft>
                <a:spcPts val="0"/>
              </a:spcAft>
              <a:buNone/>
            </a:pPr>
            <a:r>
              <a:rPr lang="en"/>
              <a:t>Time is considered in integer increments. The position at time t+1 is x(t) + v(t+1).</a:t>
            </a:r>
            <a:endParaRPr/>
          </a:p>
          <a:p>
            <a:pPr indent="0" lvl="0" marL="0" rtl="0" algn="l">
              <a:spcBef>
                <a:spcPts val="0"/>
              </a:spcBef>
              <a:spcAft>
                <a:spcPts val="0"/>
              </a:spcAft>
              <a:buNone/>
            </a:pPr>
            <a:r>
              <a:rPr lang="en"/>
              <a:t>The velocity vector is where things get interesting. To calculate v(t+1), there are three terms.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ADVANCE ANIMATION</a:t>
            </a:r>
            <a:endParaRPr/>
          </a:p>
          <a:p>
            <a:pPr indent="0" lvl="0" marL="0" rtl="0" algn="l">
              <a:spcBef>
                <a:spcPts val="0"/>
              </a:spcBef>
              <a:spcAft>
                <a:spcPts val="0"/>
              </a:spcAft>
              <a:buNone/>
            </a:pPr>
            <a:r>
              <a:rPr lang="en"/>
              <a:t>The first term is the velocity at time “t” and can be thought of as the inertia of the particle. The constant “w” controls the influence of inertia on the partile.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t>The vector p*i is the position of the ith particle which has the optimal value that particle has found so far. The second term is found by taking the difference of p*i and the particle’s current position. The constant c1 combined with the random value r1 controls the influence of the “cognitive” term, </a:t>
            </a:r>
            <a:r>
              <a:rPr lang="en">
                <a:solidFill>
                  <a:schemeClr val="dk1"/>
                </a:solidFill>
              </a:rPr>
              <a:t>which is thought of as the particle’s tendency to return to a position which was desirable.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solidFill>
                  <a:schemeClr val="dk1"/>
                </a:solidFill>
              </a:rPr>
              <a:t>The vector g* is the best of p* positions from all particles so far. This is thought of as the social influence on a particle from other particles. Again, we take the difference of g* and the ith particle’s current position, scaled by a constant c2 and random value r2, thus controlling the influence of the social term on the movement of the particle.</a:t>
            </a:r>
            <a:endParaRPr>
              <a:solidFill>
                <a:schemeClr val="dk1"/>
              </a:solidFill>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Particle Swarm Optimization (PSO) is an evolutionary computation technique developed by Eberhart and Kennedy.19. It simulates the food searching activities of a swarm of birds (particles). In the multidimensional space in which each particle represents a point at the intersection of all search dimensions, each particle in the swarm is moved toward the optimal point by adding a velocity to its position. The velocity of a particle is updated by three components, which are called inertial, cognitive, and social. 1. The inertial component is the simulation of the inertial behavior of the bird to continue flying in the same direction. i.e. Inertia weight 2. Meanwhile the memory of the bird about its previous best position is modeled by the cognitive component model, i.e. Cognitive Coefficient 3. And; the memory of the bird about the best position among the particles (interaction inside the swarm) is modeled by the social component i.e. Social Coefficient The particles move around the multidimensional search space until they find the food (optimal solution) and in our application it is defined as g best i.e. global optima position.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https://latexeditor.lagrida.com/</a:t>
            </a:r>
            <a:endParaRPr/>
          </a:p>
          <a:p>
            <a:pPr indent="0" lvl="0" marL="0" rtl="0" algn="l">
              <a:spcBef>
                <a:spcPts val="0"/>
              </a:spcBef>
              <a:spcAft>
                <a:spcPts val="0"/>
              </a:spcAft>
              <a:buNone/>
            </a:pPr>
            <a:r>
              <a:rPr lang="en"/>
              <a:t>\overline{x}^i = (x_1^i, x_2^i, \dots, x_D^i)</a:t>
            </a:r>
            <a:endParaRPr/>
          </a:p>
          <a:p>
            <a:pPr indent="0" lvl="0" marL="0" rtl="0" algn="l">
              <a:spcBef>
                <a:spcPts val="0"/>
              </a:spcBef>
              <a:spcAft>
                <a:spcPts val="0"/>
              </a:spcAft>
              <a:buNone/>
            </a:pPr>
            <a:r>
              <a:rPr lang="en"/>
              <a:t>\overline{v}^i = (v_1^i, v_2^i, \dots, v_D^i)</a:t>
            </a:r>
            <a:endParaRPr/>
          </a:p>
          <a:p>
            <a:pPr indent="0" lvl="0" marL="0" rtl="0" algn="l">
              <a:spcBef>
                <a:spcPts val="0"/>
              </a:spcBef>
              <a:spcAft>
                <a:spcPts val="0"/>
              </a:spcAft>
              <a:buNone/>
            </a:pPr>
            <a:r>
              <a:rPr lang="en"/>
              <a:t>\overline{x}^i(t+1) = \overline{x}^i(t) + \overline{v}^i(t+1)</a:t>
            </a:r>
            <a:endParaRPr/>
          </a:p>
          <a:p>
            <a:pPr indent="0" lvl="0" marL="0" rtl="0" algn="l">
              <a:spcBef>
                <a:spcPts val="0"/>
              </a:spcBef>
              <a:spcAft>
                <a:spcPts val="0"/>
              </a:spcAft>
              <a:buNone/>
            </a:pPr>
            <a:r>
              <a:rPr lang="en"/>
              <a:t>\overline{v}^i(t+1) = w\,\overline{v}^i(t) + c_1r_1\left(\overline{p}^{*i} - \overline{x}^i(t)\right) + c_2r_2\left(\overline{g}^* - \overline{x}^i(t)\right) </a:t>
            </a:r>
            <a:endParaRPr/>
          </a:p>
          <a:p>
            <a:pPr indent="0" lvl="0" marL="0" rtl="0" algn="l">
              <a:spcBef>
                <a:spcPts val="0"/>
              </a:spcBef>
              <a:spcAft>
                <a:spcPts val="0"/>
              </a:spcAft>
              <a:buNone/>
            </a:pPr>
            <a:r>
              <a:rPr lang="en"/>
              <a:t>f:\mathbb{R}^D\to \mathbb{R}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485e04c2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485e04c2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Metaheuristics Variations Description for Application 1 (2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Turning now to the application of PSO to iris species classification, we will first detail changes made to the PSO algorithm to suit the problem domain.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solidFill>
                  <a:schemeClr val="dk1"/>
                </a:solidFill>
              </a:rPr>
              <a:t>Classifying iris species has metaheuristic motivations which contrast to a certain extent with those of vanilla PSO. Rather than viewing the particles moving through the search space as a flock of birds, it is viewed as neurons in the brain working together to think of a solution. Therefore, the inertia term is dropped, but not without experimental evidence to do so. It was found by Zhenya, et al that PSO without the inertia term was more performant on certain test functions.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solidFill>
                  <a:schemeClr val="dk1"/>
                </a:solidFill>
              </a:rPr>
              <a:t>The cognitive and social terms have c1 = c2, and the constant, therefore, simply acts to scale the change in position. The scale of the cognitive and social terms are slightly randomized independently.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solidFill>
                  <a:schemeClr val="dk1"/>
                </a:solidFill>
              </a:rPr>
              <a:t>The social term has been limited to only take into account the p* from the ith particle’s neighbors. In this work, it was considered that ith-1 and ith+1 particles are the extent of the neighborhood, thus forming an equivalence with the "circle" communication pattern.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solidFill>
                  <a:schemeClr val="dk1"/>
                </a:solidFill>
              </a:rPr>
              <a:t>Lastly, the change in position is globally limited by v_max in order to prevent computational overflow.</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\overline{v}^i(t+1) = c\,r_1\left(\overline{p}^{*i} - \overline{x}^i(t)\right) + c\,r_2\left(\overline{n}^{*i} - \overline{x}^i(t)\right) </a:t>
            </a:r>
            <a:endParaRPr/>
          </a:p>
          <a:p>
            <a:pPr indent="0" lvl="0" marL="0" rtl="0" algn="l">
              <a:spcBef>
                <a:spcPts val="0"/>
              </a:spcBef>
              <a:spcAft>
                <a:spcPts val="0"/>
              </a:spcAft>
              <a:buNone/>
            </a:pPr>
            <a:r>
              <a:rPr lang="en"/>
              <a:t>\left|\overline{v}^i(t)\right| = \min(\left|\overline{v}^i(t)\right|, v^{max})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5038758d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5038758d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turn our attention to a discussion of the architecture of the fuzzy neural network. First, let us consider the essentials of a feed forward neural network. In the graph pictured below, we see four sets of nodes which are vertically </a:t>
            </a:r>
            <a:r>
              <a:rPr lang="en"/>
              <a:t>aligned</a:t>
            </a:r>
            <a:r>
              <a:rPr lang="en"/>
              <a:t>. These correspond to layers in the neural network, with the first layer the input layer, the last layer the output layer, and the intervening layers considered as hidden layers since they operate as a black box inside the network. The edges of the network are considered as weights or </a:t>
            </a:r>
            <a:r>
              <a:rPr lang="en"/>
              <a:t>parameters and each node computes a value. The value from a neuron is combined with the weights from outgoing connections and ingested via incoming connections to the neurons in the next layer. In this way, a series of calculations occurs starting from the input layer to the output layer. The network in and of itself can be considered as a mathematical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iris species classification, we have a set of flowers U, each with attributes specified by a vector u. This vector is the input to the network. Each of the attributes is a component of the vector u and can be specified in a linguistic manner. For example: The sepal length is “quite long” or “very short”. Each linguistic unit is assigned a value, essentially arbitrarily. The input layer of the network is composed of membership functions which have parameters to be trained. Each component is fed into two membership functions. Thus, the vector u, which has four components is fed into an input layer of eight membership functions or neurons which test the attribute for full or partial membership in a set by assigning a real value from 0 to 1. The output layer consists of three neurons corresponding to the three iris species in consideration and will output a value from 0 to 1, with higher numbers indicating higher confidence of the flower being classified as the species associated with that output neuron. The membership function parameters and all of the edge weights are considered as a vector x in capital X, i.e., a particle in R D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those preliminaries out of the way, we now proceed to mathematically describe the network which is a function FNN which maps the set of flower characteristics U and the set of parameters X to an output space Y. In particular, FNN takes a vector u of flower characteristics and a vector x of membership parameters and edge weights and outputs a vector y detailing the flower’s predicted classification into iris species’.</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 Specification of Application</a:t>
            </a:r>
            <a:r>
              <a:rPr lang="en"/>
              <a:t> 1 (1 minute)</a:t>
            </a:r>
            <a:endParaRPr/>
          </a:p>
          <a:p>
            <a:pPr indent="0" lvl="0" marL="0" rtl="0" algn="l">
              <a:spcBef>
                <a:spcPts val="0"/>
              </a:spcBef>
              <a:spcAft>
                <a:spcPts val="0"/>
              </a:spcAft>
              <a:buNone/>
            </a:pPr>
            <a:r>
              <a:rPr lang="en"/>
              <a:t>W_1,\,W_2\,,W_3</a:t>
            </a:r>
            <a:endParaRPr/>
          </a:p>
          <a:p>
            <a:pPr indent="0" lvl="0" marL="0" rtl="0" algn="l">
              <a:spcBef>
                <a:spcPts val="0"/>
              </a:spcBef>
              <a:spcAft>
                <a:spcPts val="0"/>
              </a:spcAft>
              <a:buNone/>
            </a:pPr>
            <a:r>
              <a:rPr lang="en"/>
              <a:t>\begin{bmatrix}</a:t>
            </a:r>
            <a:endParaRPr/>
          </a:p>
          <a:p>
            <a:pPr indent="0" lvl="0" marL="0" rtl="0" algn="l">
              <a:spcBef>
                <a:spcPts val="0"/>
              </a:spcBef>
              <a:spcAft>
                <a:spcPts val="0"/>
              </a:spcAft>
              <a:buNone/>
            </a:pPr>
            <a:r>
              <a:rPr lang="en"/>
              <a:t>u_{1} \\</a:t>
            </a:r>
            <a:endParaRPr/>
          </a:p>
          <a:p>
            <a:pPr indent="0" lvl="0" marL="0" rtl="0" algn="l">
              <a:spcBef>
                <a:spcPts val="0"/>
              </a:spcBef>
              <a:spcAft>
                <a:spcPts val="0"/>
              </a:spcAft>
              <a:buNone/>
            </a:pPr>
            <a:r>
              <a:rPr lang="en"/>
              <a:t>u_{2} \\</a:t>
            </a:r>
            <a:endParaRPr/>
          </a:p>
          <a:p>
            <a:pPr indent="0" lvl="0" marL="0" rtl="0" algn="l">
              <a:spcBef>
                <a:spcPts val="0"/>
              </a:spcBef>
              <a:spcAft>
                <a:spcPts val="0"/>
              </a:spcAft>
              <a:buNone/>
            </a:pPr>
            <a:r>
              <a:rPr lang="en"/>
              <a:t>u_{3} \\</a:t>
            </a:r>
            <a:endParaRPr/>
          </a:p>
          <a:p>
            <a:pPr indent="0" lvl="0" marL="0" rtl="0" algn="l">
              <a:spcBef>
                <a:spcPts val="0"/>
              </a:spcBef>
              <a:spcAft>
                <a:spcPts val="0"/>
              </a:spcAft>
              <a:buNone/>
            </a:pPr>
            <a:r>
              <a:rPr lang="en"/>
              <a:t>u_{4}</a:t>
            </a:r>
            <a:endParaRPr/>
          </a:p>
          <a:p>
            <a:pPr indent="0" lvl="0" marL="0" rtl="0" algn="l">
              <a:spcBef>
                <a:spcPts val="0"/>
              </a:spcBef>
              <a:spcAft>
                <a:spcPts val="0"/>
              </a:spcAft>
              <a:buNone/>
            </a:pPr>
            <a:r>
              <a:rPr lang="en"/>
              <a:t>\end{bmatrix} = \overline{u}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\overline{u} \in 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\begin{bmatrix}</a:t>
            </a:r>
            <a:endParaRPr/>
          </a:p>
          <a:p>
            <a:pPr indent="0" lvl="0" marL="0" rtl="0" algn="l">
              <a:spcBef>
                <a:spcPts val="0"/>
              </a:spcBef>
              <a:spcAft>
                <a:spcPts val="0"/>
              </a:spcAft>
              <a:buNone/>
            </a:pPr>
            <a:r>
              <a:rPr lang="en"/>
              <a:t>y_{1} \\</a:t>
            </a:r>
            <a:endParaRPr/>
          </a:p>
          <a:p>
            <a:pPr indent="0" lvl="0" marL="0" rtl="0" algn="l">
              <a:spcBef>
                <a:spcPts val="0"/>
              </a:spcBef>
              <a:spcAft>
                <a:spcPts val="0"/>
              </a:spcAft>
              <a:buNone/>
            </a:pPr>
            <a:r>
              <a:rPr lang="en"/>
              <a:t>y_{2} \\</a:t>
            </a:r>
            <a:endParaRPr/>
          </a:p>
          <a:p>
            <a:pPr indent="0" lvl="0" marL="0" rtl="0" algn="l">
              <a:spcBef>
                <a:spcPts val="0"/>
              </a:spcBef>
              <a:spcAft>
                <a:spcPts val="0"/>
              </a:spcAft>
              <a:buNone/>
            </a:pPr>
            <a:r>
              <a:rPr lang="en"/>
              <a:t>y_{3}</a:t>
            </a:r>
            <a:endParaRPr/>
          </a:p>
          <a:p>
            <a:pPr indent="0" lvl="0" marL="0" rtl="0" algn="l">
              <a:spcBef>
                <a:spcPts val="0"/>
              </a:spcBef>
              <a:spcAft>
                <a:spcPts val="0"/>
              </a:spcAft>
              <a:buNone/>
            </a:pPr>
            <a:r>
              <a:rPr lang="en"/>
              <a:t>\end{bmatrix}^i = \overline{y}^i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A_j^i(u) = \frac{1}{1+ \left(\left(\frac{u-\gamma_j^i}{\alpha_j^i}\right)^2\right)^{\beta_j^i}}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\eta \in H</a:t>
            </a:r>
            <a:endParaRPr/>
          </a:p>
          <a:p>
            <a:pPr indent="0" lvl="0" marL="0" rtl="0" algn="l">
              <a:spcBef>
                <a:spcPts val="0"/>
              </a:spcBef>
              <a:spcAft>
                <a:spcPts val="0"/>
              </a:spcAft>
              <a:buNone/>
            </a:pPr>
            <a:r>
              <a:rPr lang="en"/>
              <a:t>FNN(\overline{u},\overline{x}^i) = \overline{y}^i</a:t>
            </a:r>
            <a:endParaRPr/>
          </a:p>
          <a:p>
            <a:pPr indent="0" lvl="0" marL="0" rtl="0" algn="l">
              <a:spcBef>
                <a:spcPts val="0"/>
              </a:spcBef>
              <a:spcAft>
                <a:spcPts val="0"/>
              </a:spcAft>
              <a:buNone/>
            </a:pPr>
            <a:r>
              <a:rPr lang="en"/>
              <a:t>FNN: U \cup X \rightarrow 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038758d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5038758d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and Parameters in Application</a:t>
            </a:r>
            <a:r>
              <a:rPr lang="en"/>
              <a:t> 1 (2 minutes)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Below, we see the form of the membership function which takes one feature of the flower as input and outputs a number from 0 to 1. There are three parameters for each of the eight membership functions which all need to be optimized. Additionally, there are three weight matrices, corresponding to edges between layers. In all, this gives 128 parameters–which is to say our particles will be flying in 128 dimensional space.</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\alpha_{1:8}^i,\,\beta_{1:8}^i,\gamma_{1:8}^i,\, W_1^{i,8\cross2},\, W_2^{i,8\cross8},\, \text{and }\, W_3^{i,8\cross3}</a:t>
            </a:r>
            <a:endParaRPr/>
          </a:p>
          <a:p>
            <a:pPr indent="0" lvl="0" marL="0" rtl="0" algn="l">
              <a:spcBef>
                <a:spcPts val="0"/>
              </a:spcBef>
              <a:spcAft>
                <a:spcPts val="0"/>
              </a:spcAft>
              <a:buNone/>
            </a:pPr>
            <a:r>
              <a:rPr lang="en"/>
              <a:t>\alpha_{1:8}^i,\,\beta_{1:8}^i,\gamma_{1:8}^i</a:t>
            </a:r>
            <a:endParaRPr/>
          </a:p>
          <a:p>
            <a:pPr indent="0" lvl="0" marL="0" rtl="0" algn="l">
              <a:spcBef>
                <a:spcPts val="0"/>
              </a:spcBef>
              <a:spcAft>
                <a:spcPts val="0"/>
              </a:spcAft>
              <a:buNone/>
            </a:pPr>
            <a:r>
              <a:rPr lang="en"/>
              <a:t>\alpha_{k}^i,\,\beta_{k}^i,\gamma_{k}^i</a:t>
            </a:r>
            <a:endParaRPr/>
          </a:p>
          <a:p>
            <a:pPr indent="0" lvl="0" marL="0" rtl="0" algn="l">
              <a:spcBef>
                <a:spcPts val="0"/>
              </a:spcBef>
              <a:spcAft>
                <a:spcPts val="0"/>
              </a:spcAft>
              <a:buNone/>
            </a:pPr>
            <a:r>
              <a:rPr lang="en"/>
              <a:t>\alpha_{k+1}^i,\,\beta_{k+1}^i,\gamma_{k+1}^i</a:t>
            </a:r>
            <a:endParaRPr/>
          </a:p>
          <a:p>
            <a:pPr indent="0" lvl="0" marL="0" rtl="0" algn="l">
              <a:spcBef>
                <a:spcPts val="0"/>
              </a:spcBef>
              <a:spcAft>
                <a:spcPts val="0"/>
              </a:spcAft>
              <a:buNone/>
            </a:pPr>
            <a:r>
              <a:rPr lang="en"/>
              <a:t>A_{k+1}^i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038758d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038758d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parameters in Application</a:t>
            </a:r>
            <a:r>
              <a:rPr lang="en"/>
              <a:t> 1 (2 minutes)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process of optimizing those 128 parameters is called "training". In this type of machine learning, we require that the training be supervised. That is, we must have a dataset which contains flowers of known species. Once the network is trained, then we may use data where the species is not known. However, if we want to verify the accuracy of the trained network, we will again need data with known species.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solidFill>
                  <a:schemeClr val="dk1"/>
                </a:solidFill>
              </a:rPr>
              <a:t>From the set of flowers U, take say 10% of them to use for training. For each flower, we will initialize all 128 parameters with random values. In other words, we are randomly selecting a starting point for a particle. Note that, if we have i particles, we need i sets of parameters initialized. For example, with 10 particles, there will be 10 sets of 128 parameters to initialize.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solidFill>
                  <a:schemeClr val="dk1"/>
                </a:solidFill>
              </a:rPr>
              <a:t>Computer FNN of u and x once for each particle. Our loss function, i.e., the absolute value of the difference between the known species and the output of FNN, will also be computed for each particle. Recall that each particle keeps track of it's best value of the loss function. As we go, assign n*i, which is the best in the neighborhood of the ith particle.Additionally, we must compute g* at the end of each round in order to check our stopping condition.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solidFill>
                  <a:schemeClr val="dk1"/>
                </a:solidFill>
              </a:rPr>
              <a:t>If FNN(u, g*) (i.e., the current global best) is below some threshold, we can stop now. Otherwise, continue.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ADVANCE ANIMATION</a:t>
            </a:r>
            <a:endParaRPr>
              <a:solidFill>
                <a:schemeClr val="dk1"/>
              </a:solidFill>
            </a:endParaRPr>
          </a:p>
          <a:p>
            <a:pPr indent="0" lvl="0" marL="0" rtl="0" algn="l">
              <a:spcBef>
                <a:spcPts val="0"/>
              </a:spcBef>
              <a:spcAft>
                <a:spcPts val="0"/>
              </a:spcAft>
              <a:buNone/>
            </a:pPr>
            <a:r>
              <a:rPr lang="en">
                <a:solidFill>
                  <a:schemeClr val="dk1"/>
                </a:solidFill>
              </a:rPr>
              <a:t>Compute the new velocity and new position for each particle. Then repeat the process of computing FNN(u, x^i) and the associated value of the loss function until reaching a maximum number of iterations or g* is below some threshold.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we have only done this for one flower. Now do it all again starting from step 2 and using the next flower. Keep going until we have exhausted our training 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FNN^{\eta,i}(\overline{u}^{\eta},\overline{W}^i)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485e04c2f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485e04c2f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parameters in Application 1 (2 minutes)</a:t>
            </a:r>
            <a:endParaRPr/>
          </a:p>
          <a:p>
            <a:pPr indent="0" lvl="0" marL="0" rtl="0" algn="l">
              <a:spcBef>
                <a:spcPts val="0"/>
              </a:spcBef>
              <a:spcAft>
                <a:spcPts val="0"/>
              </a:spcAft>
              <a:buNone/>
            </a:pPr>
            <a:r>
              <a:rPr lang="en"/>
              <a:t>At this point, we are done with computing PSO. We are now ready to begin predicting the iris species for flowers. The parameters will be </a:t>
            </a:r>
            <a:r>
              <a:rPr lang="en"/>
              <a:t>specified by the value of g* that we obtained in the previous slide. Recall that g* is a vector of membership function parameters and edge weights for the particle which gives the best results in training. Now compute FNN(u, g*) to predict the species of iris that the flower 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5038758d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5038758d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and Limitations in Mapping for Application 1 (1 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issues and limitations of the approach in this work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Depending on how many particles are used and the stopping condition assigned, training may be time consuming. Additionally, we require data which has flowers with known species.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stopping conditions must be carefully chosen. Stopping too soon results in a poorly trained model that </a:t>
            </a:r>
            <a:r>
              <a:rPr lang="en"/>
              <a:t>yields</a:t>
            </a:r>
            <a:r>
              <a:rPr lang="en"/>
              <a:t> inaccurate predictions. Over training the model will cause the model to work very well for predicting species of flowers used in training, but the species for flowers not in the training set may be poorly predicted.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parameter c needs to be adjusted such that the resulting </a:t>
            </a:r>
            <a:r>
              <a:rPr lang="en"/>
              <a:t>velocity</a:t>
            </a:r>
            <a:r>
              <a:rPr lang="en"/>
              <a:t> are not too small, which leads to </a:t>
            </a:r>
            <a:r>
              <a:rPr lang="en"/>
              <a:t>particles</a:t>
            </a:r>
            <a:r>
              <a:rPr lang="en"/>
              <a:t> being stuck in local minima. On the other hand, picking c too large would cause v_max to be imposed often, having the effect making every change in the particle’s position have the same length. In this case, if a particle does approach an optima point, it will not converge and at best assume an orbit about the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definition of the particle neighborhood as being the immediate predecessor and successor of a particle lends itself to easy computation but suffers from being subjectively chosen. Indeed, regions of the brain have many connections and not just two.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in order to measure the effectiveness of the trained model, we require data where the species of the flower is known.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now I turn it over to Priyanka to discuss the application of PSO in predicting tremors caused by Parkinson’s disease.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4.png"/><Relationship Id="rId4" Type="http://schemas.openxmlformats.org/officeDocument/2006/relationships/image" Target="../media/image43.png"/><Relationship Id="rId5" Type="http://schemas.openxmlformats.org/officeDocument/2006/relationships/image" Target="../media/image52.png"/><Relationship Id="rId6"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6.png"/><Relationship Id="rId4" Type="http://schemas.openxmlformats.org/officeDocument/2006/relationships/image" Target="../media/image45.png"/><Relationship Id="rId5"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7.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0.png"/><Relationship Id="rId4" Type="http://schemas.openxmlformats.org/officeDocument/2006/relationships/image" Target="../media/image48.png"/><Relationship Id="rId10" Type="http://schemas.openxmlformats.org/officeDocument/2006/relationships/image" Target="../media/image61.png"/><Relationship Id="rId9" Type="http://schemas.openxmlformats.org/officeDocument/2006/relationships/image" Target="../media/image59.png"/><Relationship Id="rId5" Type="http://schemas.openxmlformats.org/officeDocument/2006/relationships/image" Target="../media/image55.png"/><Relationship Id="rId6" Type="http://schemas.openxmlformats.org/officeDocument/2006/relationships/image" Target="../media/image60.png"/><Relationship Id="rId7" Type="http://schemas.openxmlformats.org/officeDocument/2006/relationships/image" Target="../media/image57.png"/><Relationship Id="rId8"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6.png"/><Relationship Id="rId11" Type="http://schemas.openxmlformats.org/officeDocument/2006/relationships/image" Target="../media/image8.png"/><Relationship Id="rId10" Type="http://schemas.openxmlformats.org/officeDocument/2006/relationships/image" Target="../media/image10.png"/><Relationship Id="rId12"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23.png"/><Relationship Id="rId7" Type="http://schemas.openxmlformats.org/officeDocument/2006/relationships/image" Target="../media/image11.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11" Type="http://schemas.openxmlformats.org/officeDocument/2006/relationships/image" Target="../media/image23.png"/><Relationship Id="rId10" Type="http://schemas.openxmlformats.org/officeDocument/2006/relationships/image" Target="../media/image14.png"/><Relationship Id="rId12" Type="http://schemas.openxmlformats.org/officeDocument/2006/relationships/image" Target="../media/image6.png"/><Relationship Id="rId9"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2.png"/><Relationship Id="rId9"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25.png"/><Relationship Id="rId7" Type="http://schemas.openxmlformats.org/officeDocument/2006/relationships/image" Target="../media/image18.png"/><Relationship Id="rId8"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8.png"/><Relationship Id="rId4" Type="http://schemas.openxmlformats.org/officeDocument/2006/relationships/image" Target="../media/image35.png"/><Relationship Id="rId11" Type="http://schemas.openxmlformats.org/officeDocument/2006/relationships/image" Target="../media/image26.png"/><Relationship Id="rId10" Type="http://schemas.openxmlformats.org/officeDocument/2006/relationships/image" Target="../media/image36.png"/><Relationship Id="rId9" Type="http://schemas.openxmlformats.org/officeDocument/2006/relationships/image" Target="../media/image27.png"/><Relationship Id="rId5" Type="http://schemas.openxmlformats.org/officeDocument/2006/relationships/image" Target="../media/image19.png"/><Relationship Id="rId6" Type="http://schemas.openxmlformats.org/officeDocument/2006/relationships/image" Target="../media/image28.png"/><Relationship Id="rId7" Type="http://schemas.openxmlformats.org/officeDocument/2006/relationships/image" Target="../media/image31.png"/><Relationship Id="rId8"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7.png"/><Relationship Id="rId6" Type="http://schemas.openxmlformats.org/officeDocument/2006/relationships/image" Target="../media/image41.png"/><Relationship Id="rId7" Type="http://schemas.openxmlformats.org/officeDocument/2006/relationships/image" Target="../media/image34.png"/><Relationship Id="rId8"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0.png"/><Relationship Id="rId4" Type="http://schemas.openxmlformats.org/officeDocument/2006/relationships/image" Target="../media/image27.png"/><Relationship Id="rId5"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9.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95408" y="2614375"/>
            <a:ext cx="8153199" cy="85695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Particle Swarm Optimization</a:t>
            </a:r>
            <a:endParaRPr/>
          </a:p>
        </p:txBody>
      </p:sp>
      <p:sp>
        <p:nvSpPr>
          <p:cNvPr id="56" name="Google Shape;56;p13"/>
          <p:cNvSpPr txBox="1"/>
          <p:nvPr/>
        </p:nvSpPr>
        <p:spPr>
          <a:xfrm>
            <a:off x="168900" y="314750"/>
            <a:ext cx="204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57" name="Google Shape;57;p13"/>
          <p:cNvSpPr txBox="1"/>
          <p:nvPr/>
        </p:nvSpPr>
        <p:spPr>
          <a:xfrm>
            <a:off x="1267375" y="3337000"/>
            <a:ext cx="215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 Priyanka Vyas </a:t>
            </a:r>
            <a:r>
              <a:rPr lang="en" sz="17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58" name="Google Shape;58;p13"/>
          <p:cNvSpPr txBox="1"/>
          <p:nvPr/>
        </p:nvSpPr>
        <p:spPr>
          <a:xfrm>
            <a:off x="5875164" y="3337000"/>
            <a:ext cx="215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 Wayne Fincher </a:t>
            </a:r>
            <a:r>
              <a:rPr lang="en" sz="17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pic>
        <p:nvPicPr>
          <p:cNvPr id="59" name="Google Shape;59;p13"/>
          <p:cNvPicPr preferRelativeResize="0"/>
          <p:nvPr/>
        </p:nvPicPr>
        <p:blipFill>
          <a:blip r:embed="rId4">
            <a:alphaModFix amt="47000"/>
          </a:blip>
          <a:stretch>
            <a:fillRect/>
          </a:stretch>
        </p:blipFill>
        <p:spPr>
          <a:xfrm>
            <a:off x="3190063" y="155350"/>
            <a:ext cx="2775413" cy="811300"/>
          </a:xfrm>
          <a:prstGeom prst="rect">
            <a:avLst/>
          </a:prstGeom>
          <a:noFill/>
          <a:ln>
            <a:noFill/>
          </a:ln>
        </p:spPr>
      </p:pic>
      <p:pic>
        <p:nvPicPr>
          <p:cNvPr id="60" name="Google Shape;60;p13"/>
          <p:cNvPicPr preferRelativeResize="0"/>
          <p:nvPr/>
        </p:nvPicPr>
        <p:blipFill>
          <a:blip r:embed="rId5">
            <a:alphaModFix/>
          </a:blip>
          <a:stretch>
            <a:fillRect/>
          </a:stretch>
        </p:blipFill>
        <p:spPr>
          <a:xfrm>
            <a:off x="3701600" y="3514361"/>
            <a:ext cx="1752350" cy="781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2"/>
          <p:cNvSpPr txBox="1"/>
          <p:nvPr>
            <p:ph type="title"/>
          </p:nvPr>
        </p:nvSpPr>
        <p:spPr>
          <a:xfrm>
            <a:off x="183000" y="636450"/>
            <a:ext cx="8661600" cy="582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t>Parkinson’s Disease Tremor Onset Prediction using RBFNN w/o PSO </a:t>
            </a:r>
            <a:r>
              <a:rPr lang="en" sz="2120"/>
              <a:t> </a:t>
            </a:r>
            <a:endParaRPr sz="2120"/>
          </a:p>
        </p:txBody>
      </p:sp>
      <p:sp>
        <p:nvSpPr>
          <p:cNvPr id="186" name="Google Shape;186;p22"/>
          <p:cNvSpPr txBox="1"/>
          <p:nvPr>
            <p:ph idx="1" type="body"/>
          </p:nvPr>
        </p:nvSpPr>
        <p:spPr>
          <a:xfrm>
            <a:off x="337200" y="1474425"/>
            <a:ext cx="7226100" cy="3295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u="sng">
                <a:solidFill>
                  <a:schemeClr val="dk1"/>
                </a:solidFill>
              </a:rPr>
              <a:t>Problem Specification:</a:t>
            </a:r>
            <a:endParaRPr u="sng">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Need for regular battery replacement. </a:t>
            </a:r>
            <a:endParaRPr>
              <a:solidFill>
                <a:schemeClr val="dk1"/>
              </a:solidFill>
            </a:endParaRPr>
          </a:p>
          <a:p>
            <a:pPr indent="0" lvl="0" marL="457200" rtl="0" algn="just">
              <a:lnSpc>
                <a:spcPct val="100000"/>
              </a:lnSpc>
              <a:spcBef>
                <a:spcPts val="0"/>
              </a:spcBef>
              <a:spcAft>
                <a:spcPts val="0"/>
              </a:spcAft>
              <a:buNone/>
            </a:pPr>
            <a:r>
              <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Huge Cost Implication for  Parkinson’s Patients</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None/>
            </a:pPr>
            <a:r>
              <a:rPr lang="en" u="sng">
                <a:solidFill>
                  <a:schemeClr val="dk1"/>
                </a:solidFill>
              </a:rPr>
              <a:t>Proposed solution:</a:t>
            </a:r>
            <a:endParaRPr u="sng">
              <a:solidFill>
                <a:schemeClr val="dk1"/>
              </a:solidFill>
            </a:endParaRPr>
          </a:p>
          <a:p>
            <a:pPr indent="0" lvl="0" marL="0" rtl="0" algn="just">
              <a:lnSpc>
                <a:spcPct val="100000"/>
              </a:lnSpc>
              <a:spcBef>
                <a:spcPts val="0"/>
              </a:spcBef>
              <a:spcAft>
                <a:spcPts val="0"/>
              </a:spcAft>
              <a:buNone/>
            </a:pPr>
            <a:r>
              <a:t/>
            </a:r>
            <a:endParaRPr u="sng">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An intelligent stimulator that can predict tremor,&amp;</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Extend the battery's life for longer duration.</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700">
              <a:solidFill>
                <a:schemeClr val="dk1"/>
              </a:solidFill>
            </a:endParaRPr>
          </a:p>
        </p:txBody>
      </p:sp>
      <p:sp>
        <p:nvSpPr>
          <p:cNvPr id="187" name="Google Shape;187;p22"/>
          <p:cNvSpPr/>
          <p:nvPr/>
        </p:nvSpPr>
        <p:spPr>
          <a:xfrm>
            <a:off x="7238100" y="260275"/>
            <a:ext cx="1606500" cy="3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RBFNN w/PSO</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630175"/>
            <a:ext cx="8661600" cy="52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t>Training Approach and </a:t>
            </a:r>
            <a:r>
              <a:rPr b="1" lang="en" sz="2120"/>
              <a:t>Parameters </a:t>
            </a:r>
            <a:r>
              <a:rPr b="1" lang="en" sz="2120"/>
              <a:t>for RBFNN w/PSO</a:t>
            </a:r>
            <a:r>
              <a:rPr b="1" lang="en" sz="2120"/>
              <a:t> </a:t>
            </a:r>
            <a:endParaRPr sz="2120"/>
          </a:p>
        </p:txBody>
      </p:sp>
      <p:sp>
        <p:nvSpPr>
          <p:cNvPr id="193" name="Google Shape;193;p23"/>
          <p:cNvSpPr txBox="1"/>
          <p:nvPr>
            <p:ph idx="1" type="body"/>
          </p:nvPr>
        </p:nvSpPr>
        <p:spPr>
          <a:xfrm>
            <a:off x="241200" y="1039425"/>
            <a:ext cx="8661600" cy="2975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t/>
            </a:r>
            <a:endParaRPr sz="1700">
              <a:solidFill>
                <a:schemeClr val="dk1"/>
              </a:solidFill>
            </a:endParaRPr>
          </a:p>
          <a:p>
            <a:pPr indent="0" lvl="0" marL="0" rtl="0" algn="just">
              <a:lnSpc>
                <a:spcPct val="100000"/>
              </a:lnSpc>
              <a:spcBef>
                <a:spcPts val="0"/>
              </a:spcBef>
              <a:spcAft>
                <a:spcPts val="0"/>
              </a:spcAft>
              <a:buNone/>
            </a:pPr>
            <a:r>
              <a:t/>
            </a:r>
            <a:endParaRPr sz="1700">
              <a:solidFill>
                <a:schemeClr val="dk1"/>
              </a:solidFill>
            </a:endParaRPr>
          </a:p>
        </p:txBody>
      </p:sp>
      <p:sp>
        <p:nvSpPr>
          <p:cNvPr id="194" name="Google Shape;194;p23"/>
          <p:cNvSpPr/>
          <p:nvPr/>
        </p:nvSpPr>
        <p:spPr>
          <a:xfrm>
            <a:off x="7225700" y="223100"/>
            <a:ext cx="1606500" cy="40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RBFNN w/PSO</a:t>
            </a:r>
            <a:endParaRPr b="1"/>
          </a:p>
        </p:txBody>
      </p:sp>
      <p:sp>
        <p:nvSpPr>
          <p:cNvPr id="195" name="Google Shape;195;p23"/>
          <p:cNvSpPr/>
          <p:nvPr/>
        </p:nvSpPr>
        <p:spPr>
          <a:xfrm>
            <a:off x="4832150" y="1198450"/>
            <a:ext cx="1183800" cy="303000"/>
          </a:xfrm>
          <a:prstGeom prst="roundRect">
            <a:avLst>
              <a:gd fmla="val 16667" name="adj"/>
            </a:avLst>
          </a:prstGeom>
          <a:solidFill>
            <a:schemeClr val="lt2"/>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Signal Analysis</a:t>
            </a:r>
            <a:endParaRPr b="1" sz="1100"/>
          </a:p>
        </p:txBody>
      </p:sp>
      <p:sp>
        <p:nvSpPr>
          <p:cNvPr id="196" name="Google Shape;196;p23"/>
          <p:cNvSpPr txBox="1"/>
          <p:nvPr>
            <p:ph idx="1" type="body"/>
          </p:nvPr>
        </p:nvSpPr>
        <p:spPr>
          <a:xfrm>
            <a:off x="348000" y="4111375"/>
            <a:ext cx="6705600" cy="894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200">
                <a:solidFill>
                  <a:schemeClr val="dk1"/>
                </a:solidFill>
              </a:rPr>
              <a:t>Issues: </a:t>
            </a:r>
            <a:endParaRPr b="1" sz="1200">
              <a:solidFill>
                <a:schemeClr val="dk1"/>
              </a:solidFill>
            </a:endParaRPr>
          </a:p>
          <a:p>
            <a:pPr indent="-304800" lvl="0" marL="457200" rtl="0" algn="just">
              <a:lnSpc>
                <a:spcPct val="100000"/>
              </a:lnSpc>
              <a:spcBef>
                <a:spcPts val="0"/>
              </a:spcBef>
              <a:spcAft>
                <a:spcPts val="0"/>
              </a:spcAft>
              <a:buClr>
                <a:schemeClr val="dk1"/>
              </a:buClr>
              <a:buSzPts val="1200"/>
              <a:buChar char="●"/>
            </a:pPr>
            <a:r>
              <a:rPr lang="en" sz="1200">
                <a:solidFill>
                  <a:schemeClr val="dk1"/>
                </a:solidFill>
              </a:rPr>
              <a:t>Complexity of </a:t>
            </a:r>
            <a:r>
              <a:rPr lang="en" sz="1200">
                <a:solidFill>
                  <a:schemeClr val="dk1"/>
                </a:solidFill>
              </a:rPr>
              <a:t>Local Field potential signals</a:t>
            </a:r>
            <a:endParaRPr sz="1200">
              <a:solidFill>
                <a:schemeClr val="dk1"/>
              </a:solidFill>
            </a:endParaRPr>
          </a:p>
          <a:p>
            <a:pPr indent="-304800" lvl="0" marL="457200" rtl="0" algn="just">
              <a:lnSpc>
                <a:spcPct val="100000"/>
              </a:lnSpc>
              <a:spcBef>
                <a:spcPts val="0"/>
              </a:spcBef>
              <a:spcAft>
                <a:spcPts val="0"/>
              </a:spcAft>
              <a:buClr>
                <a:schemeClr val="dk1"/>
              </a:buClr>
              <a:buSzPts val="1200"/>
              <a:buChar char="●"/>
            </a:pPr>
            <a:r>
              <a:rPr lang="en" sz="1200">
                <a:solidFill>
                  <a:schemeClr val="dk1"/>
                </a:solidFill>
              </a:rPr>
              <a:t>Neuron center positions selection as LFP signal has numerous hidden neurons.</a:t>
            </a:r>
            <a:endParaRPr sz="1200">
              <a:solidFill>
                <a:schemeClr val="dk1"/>
              </a:solidFill>
            </a:endParaRPr>
          </a:p>
          <a:p>
            <a:pPr indent="-304800" lvl="0" marL="457200" rtl="0" algn="just">
              <a:lnSpc>
                <a:spcPct val="100000"/>
              </a:lnSpc>
              <a:spcBef>
                <a:spcPts val="0"/>
              </a:spcBef>
              <a:spcAft>
                <a:spcPts val="0"/>
              </a:spcAft>
              <a:buClr>
                <a:schemeClr val="dk1"/>
              </a:buClr>
              <a:buSzPts val="1200"/>
              <a:buChar char="●"/>
            </a:pPr>
            <a:r>
              <a:rPr lang="en" sz="1200">
                <a:solidFill>
                  <a:schemeClr val="dk1"/>
                </a:solidFill>
              </a:rPr>
              <a:t>Training process and adaptability of the network.</a:t>
            </a:r>
            <a:endParaRPr sz="1200">
              <a:solidFill>
                <a:schemeClr val="dk1"/>
              </a:solidFill>
            </a:endParaRPr>
          </a:p>
        </p:txBody>
      </p:sp>
      <p:sp>
        <p:nvSpPr>
          <p:cNvPr id="197" name="Google Shape;197;p23"/>
          <p:cNvSpPr/>
          <p:nvPr/>
        </p:nvSpPr>
        <p:spPr>
          <a:xfrm>
            <a:off x="4787075" y="2218650"/>
            <a:ext cx="1521600" cy="408900"/>
          </a:xfrm>
          <a:prstGeom prst="roundRect">
            <a:avLst>
              <a:gd fmla="val 16667" name="adj"/>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Principal Component Analysis</a:t>
            </a:r>
            <a:endParaRPr b="1" sz="800"/>
          </a:p>
        </p:txBody>
      </p:sp>
      <p:sp>
        <p:nvSpPr>
          <p:cNvPr id="198" name="Google Shape;198;p23"/>
          <p:cNvSpPr/>
          <p:nvPr/>
        </p:nvSpPr>
        <p:spPr>
          <a:xfrm>
            <a:off x="6441313" y="2218650"/>
            <a:ext cx="1085400" cy="408900"/>
          </a:xfrm>
          <a:prstGeom prst="roundRect">
            <a:avLst>
              <a:gd fmla="val 16667" name="adj"/>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rPr>
              <a:t>To </a:t>
            </a:r>
            <a:r>
              <a:rPr lang="en" sz="900">
                <a:solidFill>
                  <a:schemeClr val="dk1"/>
                </a:solidFill>
              </a:rPr>
              <a:t>Reduce Dimensionality </a:t>
            </a:r>
            <a:r>
              <a:rPr lang="en" sz="1000">
                <a:solidFill>
                  <a:schemeClr val="dk1"/>
                </a:solidFill>
              </a:rPr>
              <a:t> </a:t>
            </a:r>
            <a:endParaRPr b="1" sz="1000"/>
          </a:p>
        </p:txBody>
      </p:sp>
      <p:sp>
        <p:nvSpPr>
          <p:cNvPr id="199" name="Google Shape;199;p23"/>
          <p:cNvSpPr/>
          <p:nvPr/>
        </p:nvSpPr>
        <p:spPr>
          <a:xfrm>
            <a:off x="4832150" y="1662575"/>
            <a:ext cx="1227900" cy="408900"/>
          </a:xfrm>
          <a:prstGeom prst="roundRect">
            <a:avLst>
              <a:gd fmla="val 16667" name="adj"/>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Fast Fourier Transform </a:t>
            </a:r>
            <a:endParaRPr b="1" sz="800"/>
          </a:p>
        </p:txBody>
      </p:sp>
      <p:sp>
        <p:nvSpPr>
          <p:cNvPr id="200" name="Google Shape;200;p23"/>
          <p:cNvSpPr/>
          <p:nvPr/>
        </p:nvSpPr>
        <p:spPr>
          <a:xfrm>
            <a:off x="7808750" y="1698775"/>
            <a:ext cx="1173300" cy="334500"/>
          </a:xfrm>
          <a:prstGeom prst="roundRect">
            <a:avLst>
              <a:gd fmla="val 16667" name="adj"/>
            </a:avLst>
          </a:prstGeom>
          <a:solidFill>
            <a:schemeClr val="lt2"/>
          </a:solid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t>Pre-tremor (0-1) sec</a:t>
            </a:r>
            <a:endParaRPr b="1" sz="600"/>
          </a:p>
          <a:p>
            <a:pPr indent="0" lvl="0" marL="0" rtl="0" algn="l">
              <a:spcBef>
                <a:spcPts val="0"/>
              </a:spcBef>
              <a:spcAft>
                <a:spcPts val="0"/>
              </a:spcAft>
              <a:buNone/>
            </a:pPr>
            <a:r>
              <a:rPr b="1" lang="en" sz="600"/>
              <a:t>Tremor onset (20-21)sec</a:t>
            </a:r>
            <a:endParaRPr b="1" sz="600"/>
          </a:p>
        </p:txBody>
      </p:sp>
      <p:sp>
        <p:nvSpPr>
          <p:cNvPr id="201" name="Google Shape;201;p23"/>
          <p:cNvSpPr/>
          <p:nvPr/>
        </p:nvSpPr>
        <p:spPr>
          <a:xfrm>
            <a:off x="6227900" y="1662575"/>
            <a:ext cx="1413000" cy="408900"/>
          </a:xfrm>
          <a:prstGeom prst="roundRect">
            <a:avLst>
              <a:gd fmla="val 16667" name="adj"/>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Frequency</a:t>
            </a:r>
            <a:r>
              <a:rPr lang="en" sz="900">
                <a:solidFill>
                  <a:schemeClr val="dk1"/>
                </a:solidFill>
              </a:rPr>
              <a:t> </a:t>
            </a:r>
            <a:r>
              <a:rPr lang="en" sz="900">
                <a:solidFill>
                  <a:schemeClr val="dk1"/>
                </a:solidFill>
              </a:rPr>
              <a:t>distribution of LFP signal (1-10)Hz</a:t>
            </a:r>
            <a:endParaRPr b="1" sz="900"/>
          </a:p>
        </p:txBody>
      </p:sp>
      <p:sp>
        <p:nvSpPr>
          <p:cNvPr id="202" name="Google Shape;202;p23"/>
          <p:cNvSpPr/>
          <p:nvPr/>
        </p:nvSpPr>
        <p:spPr>
          <a:xfrm>
            <a:off x="4867625" y="2831175"/>
            <a:ext cx="1266900" cy="52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Fuzzy c means clustering </a:t>
            </a:r>
            <a:endParaRPr sz="1100">
              <a:solidFill>
                <a:schemeClr val="dk1"/>
              </a:solidFill>
            </a:endParaRPr>
          </a:p>
        </p:txBody>
      </p:sp>
      <p:sp>
        <p:nvSpPr>
          <p:cNvPr id="203" name="Google Shape;203;p23"/>
          <p:cNvSpPr/>
          <p:nvPr/>
        </p:nvSpPr>
        <p:spPr>
          <a:xfrm>
            <a:off x="6308675" y="2856950"/>
            <a:ext cx="1413000" cy="408900"/>
          </a:xfrm>
          <a:prstGeom prst="roundRect">
            <a:avLst>
              <a:gd fmla="val 16667" name="adj"/>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rPr>
              <a:t>To </a:t>
            </a:r>
            <a:r>
              <a:rPr lang="en" sz="900">
                <a:solidFill>
                  <a:schemeClr val="dk1"/>
                </a:solidFill>
              </a:rPr>
              <a:t>Reduce no. of neuron in hidden laye</a:t>
            </a:r>
            <a:r>
              <a:rPr lang="en" sz="1000">
                <a:solidFill>
                  <a:schemeClr val="dk1"/>
                </a:solidFill>
              </a:rPr>
              <a:t>r</a:t>
            </a:r>
            <a:endParaRPr b="1" sz="1000"/>
          </a:p>
        </p:txBody>
      </p:sp>
      <p:pic>
        <p:nvPicPr>
          <p:cNvPr id="204" name="Google Shape;204;p23"/>
          <p:cNvPicPr preferRelativeResize="0"/>
          <p:nvPr/>
        </p:nvPicPr>
        <p:blipFill>
          <a:blip r:embed="rId3">
            <a:alphaModFix/>
          </a:blip>
          <a:stretch>
            <a:fillRect/>
          </a:stretch>
        </p:blipFill>
        <p:spPr>
          <a:xfrm>
            <a:off x="851950" y="1525525"/>
            <a:ext cx="2584450" cy="2103175"/>
          </a:xfrm>
          <a:prstGeom prst="rect">
            <a:avLst/>
          </a:prstGeom>
          <a:noFill/>
          <a:ln>
            <a:noFill/>
          </a:ln>
        </p:spPr>
      </p:pic>
      <p:sp>
        <p:nvSpPr>
          <p:cNvPr id="205" name="Google Shape;205;p23"/>
          <p:cNvSpPr/>
          <p:nvPr/>
        </p:nvSpPr>
        <p:spPr>
          <a:xfrm>
            <a:off x="1038075" y="1187650"/>
            <a:ext cx="1227900" cy="249900"/>
          </a:xfrm>
          <a:prstGeom prst="roundRect">
            <a:avLst>
              <a:gd fmla="val 16667" name="adj"/>
            </a:avLst>
          </a:prstGeom>
          <a:solidFill>
            <a:schemeClr val="lt2"/>
          </a:solidFill>
          <a:ln cap="flat" cmpd="sng" w="1905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RBFNN</a:t>
            </a:r>
            <a:endParaRPr b="1" sz="1000"/>
          </a:p>
        </p:txBody>
      </p:sp>
      <p:sp>
        <p:nvSpPr>
          <p:cNvPr id="206" name="Google Shape;206;p23"/>
          <p:cNvSpPr/>
          <p:nvPr/>
        </p:nvSpPr>
        <p:spPr>
          <a:xfrm>
            <a:off x="3409100" y="1213150"/>
            <a:ext cx="1227900" cy="249900"/>
          </a:xfrm>
          <a:prstGeom prst="roundRect">
            <a:avLst>
              <a:gd fmla="val 16667" name="adj"/>
            </a:avLst>
          </a:prstGeom>
          <a:solidFill>
            <a:schemeClr val="lt2"/>
          </a:solidFill>
          <a:ln cap="flat" cmpd="sng" w="1905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Stage  1</a:t>
            </a:r>
            <a:endParaRPr b="1" sz="1000"/>
          </a:p>
        </p:txBody>
      </p:sp>
      <p:sp>
        <p:nvSpPr>
          <p:cNvPr id="207" name="Google Shape;207;p23"/>
          <p:cNvSpPr/>
          <p:nvPr/>
        </p:nvSpPr>
        <p:spPr>
          <a:xfrm>
            <a:off x="3436400" y="1741075"/>
            <a:ext cx="1227900" cy="249900"/>
          </a:xfrm>
          <a:prstGeom prst="roundRect">
            <a:avLst>
              <a:gd fmla="val 16667" name="adj"/>
            </a:avLst>
          </a:prstGeom>
          <a:solidFill>
            <a:schemeClr val="lt2"/>
          </a:solidFill>
          <a:ln cap="flat" cmpd="sng" w="1905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Stage 2</a:t>
            </a:r>
            <a:endParaRPr b="1" sz="1000"/>
          </a:p>
        </p:txBody>
      </p:sp>
      <p:sp>
        <p:nvSpPr>
          <p:cNvPr id="208" name="Google Shape;208;p23"/>
          <p:cNvSpPr/>
          <p:nvPr/>
        </p:nvSpPr>
        <p:spPr>
          <a:xfrm>
            <a:off x="3463700" y="2294503"/>
            <a:ext cx="1173300" cy="303000"/>
          </a:xfrm>
          <a:prstGeom prst="roundRect">
            <a:avLst>
              <a:gd fmla="val 16667" name="adj"/>
            </a:avLst>
          </a:prstGeom>
          <a:solidFill>
            <a:schemeClr val="lt2"/>
          </a:solidFill>
          <a:ln cap="flat" cmpd="sng" w="1905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Stage  3</a:t>
            </a:r>
            <a:endParaRPr b="1" sz="1000"/>
          </a:p>
        </p:txBody>
      </p:sp>
      <p:sp>
        <p:nvSpPr>
          <p:cNvPr id="209" name="Google Shape;209;p23"/>
          <p:cNvSpPr/>
          <p:nvPr/>
        </p:nvSpPr>
        <p:spPr>
          <a:xfrm>
            <a:off x="3463700" y="2947078"/>
            <a:ext cx="1173300" cy="303000"/>
          </a:xfrm>
          <a:prstGeom prst="roundRect">
            <a:avLst>
              <a:gd fmla="val 16667" name="adj"/>
            </a:avLst>
          </a:prstGeom>
          <a:solidFill>
            <a:schemeClr val="lt2"/>
          </a:solidFill>
          <a:ln cap="flat" cmpd="sng" w="1905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Stage  4</a:t>
            </a:r>
            <a:endParaRPr b="1" sz="1000"/>
          </a:p>
        </p:txBody>
      </p:sp>
      <p:sp>
        <p:nvSpPr>
          <p:cNvPr id="210" name="Google Shape;210;p23"/>
          <p:cNvSpPr/>
          <p:nvPr/>
        </p:nvSpPr>
        <p:spPr>
          <a:xfrm>
            <a:off x="3491000" y="3599653"/>
            <a:ext cx="1173300" cy="303000"/>
          </a:xfrm>
          <a:prstGeom prst="roundRect">
            <a:avLst>
              <a:gd fmla="val 16667" name="adj"/>
            </a:avLst>
          </a:prstGeom>
          <a:solidFill>
            <a:schemeClr val="lt2"/>
          </a:solidFill>
          <a:ln cap="flat" cmpd="sng" w="1905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Stage  5</a:t>
            </a:r>
            <a:endParaRPr b="1" sz="1000"/>
          </a:p>
        </p:txBody>
      </p:sp>
      <p:sp>
        <p:nvSpPr>
          <p:cNvPr id="211" name="Google Shape;211;p23"/>
          <p:cNvSpPr/>
          <p:nvPr/>
        </p:nvSpPr>
        <p:spPr>
          <a:xfrm>
            <a:off x="4871000" y="3583900"/>
            <a:ext cx="12279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 PSO</a:t>
            </a:r>
            <a:endParaRPr sz="1100">
              <a:solidFill>
                <a:schemeClr val="dk1"/>
              </a:solidFill>
            </a:endParaRPr>
          </a:p>
        </p:txBody>
      </p:sp>
      <p:sp>
        <p:nvSpPr>
          <p:cNvPr id="212" name="Google Shape;212;p23"/>
          <p:cNvSpPr/>
          <p:nvPr/>
        </p:nvSpPr>
        <p:spPr>
          <a:xfrm>
            <a:off x="6328275" y="1145350"/>
            <a:ext cx="1266900" cy="334500"/>
          </a:xfrm>
          <a:prstGeom prst="roundRect">
            <a:avLst>
              <a:gd fmla="val 16667" name="adj"/>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LFP and EMG signals datasets (37-59)sec</a:t>
            </a:r>
            <a:endParaRPr sz="800"/>
          </a:p>
        </p:txBody>
      </p:sp>
      <p:sp>
        <p:nvSpPr>
          <p:cNvPr id="213" name="Google Shape;213;p23"/>
          <p:cNvSpPr/>
          <p:nvPr/>
        </p:nvSpPr>
        <p:spPr>
          <a:xfrm>
            <a:off x="6308675" y="3546700"/>
            <a:ext cx="1413000" cy="408900"/>
          </a:xfrm>
          <a:prstGeom prst="roundRect">
            <a:avLst>
              <a:gd fmla="val 16667" name="adj"/>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rPr>
              <a:t>Optimize RBF using PSO technique</a:t>
            </a:r>
            <a:endParaRPr b="1"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4"/>
          <p:cNvSpPr txBox="1"/>
          <p:nvPr>
            <p:ph type="title"/>
          </p:nvPr>
        </p:nvSpPr>
        <p:spPr>
          <a:xfrm>
            <a:off x="311700" y="706375"/>
            <a:ext cx="8661600" cy="52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t>Mapping </a:t>
            </a:r>
            <a:r>
              <a:rPr b="1" lang="en" sz="2120"/>
              <a:t>Parameters for</a:t>
            </a:r>
            <a:r>
              <a:rPr b="1" lang="en" sz="2120"/>
              <a:t> RBFNN w/PSO</a:t>
            </a:r>
            <a:r>
              <a:rPr b="1" lang="en" sz="2120"/>
              <a:t>:</a:t>
            </a:r>
            <a:endParaRPr sz="2120"/>
          </a:p>
        </p:txBody>
      </p:sp>
      <p:sp>
        <p:nvSpPr>
          <p:cNvPr id="219" name="Google Shape;219;p24"/>
          <p:cNvSpPr/>
          <p:nvPr/>
        </p:nvSpPr>
        <p:spPr>
          <a:xfrm>
            <a:off x="7225700" y="223100"/>
            <a:ext cx="1606500" cy="40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RBFNN w/PSO</a:t>
            </a:r>
            <a:endParaRPr b="1"/>
          </a:p>
        </p:txBody>
      </p:sp>
      <p:pic>
        <p:nvPicPr>
          <p:cNvPr id="220" name="Google Shape;220;p24"/>
          <p:cNvPicPr preferRelativeResize="0"/>
          <p:nvPr/>
        </p:nvPicPr>
        <p:blipFill>
          <a:blip r:embed="rId3">
            <a:alphaModFix/>
          </a:blip>
          <a:stretch>
            <a:fillRect/>
          </a:stretch>
        </p:blipFill>
        <p:spPr>
          <a:xfrm>
            <a:off x="4269750" y="4134100"/>
            <a:ext cx="2420424" cy="740200"/>
          </a:xfrm>
          <a:prstGeom prst="rect">
            <a:avLst/>
          </a:prstGeom>
          <a:noFill/>
          <a:ln>
            <a:noFill/>
          </a:ln>
        </p:spPr>
      </p:pic>
      <p:sp>
        <p:nvSpPr>
          <p:cNvPr id="221" name="Google Shape;221;p24"/>
          <p:cNvSpPr txBox="1"/>
          <p:nvPr>
            <p:ph idx="1" type="body"/>
          </p:nvPr>
        </p:nvSpPr>
        <p:spPr>
          <a:xfrm>
            <a:off x="311700" y="1319900"/>
            <a:ext cx="5610600" cy="35544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1018"/>
              <a:buFont typeface="Arial"/>
              <a:buNone/>
            </a:pPr>
            <a:r>
              <a:rPr b="1" lang="en" sz="1400">
                <a:solidFill>
                  <a:schemeClr val="dk1"/>
                </a:solidFill>
              </a:rPr>
              <a:t>Fuzzy C means Clustering</a:t>
            </a:r>
            <a:endParaRPr b="1" sz="1400">
              <a:solidFill>
                <a:schemeClr val="dk1"/>
              </a:solidFill>
            </a:endParaRPr>
          </a:p>
          <a:p>
            <a:pPr indent="0" lvl="0" marL="0" rtl="0" algn="just">
              <a:lnSpc>
                <a:spcPct val="90000"/>
              </a:lnSpc>
              <a:spcBef>
                <a:spcPts val="0"/>
              </a:spcBef>
              <a:spcAft>
                <a:spcPts val="0"/>
              </a:spcAft>
              <a:buClr>
                <a:schemeClr val="dk1"/>
              </a:buClr>
              <a:buSzPts val="1018"/>
              <a:buFont typeface="Arial"/>
              <a:buNone/>
            </a:pPr>
            <a:r>
              <a:t/>
            </a:r>
            <a:endParaRPr b="1"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chemeClr val="dk1"/>
                </a:solidFill>
              </a:rPr>
              <a:t>Define a matrix U, start with random walks for cluster centers.</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chemeClr val="dk1"/>
                </a:solidFill>
              </a:rPr>
              <a:t>Assign data points a random membership degree for each cluster</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chemeClr val="dk1"/>
                </a:solidFill>
              </a:rPr>
              <a:t>Iteratively update the cluster centers and membership degree for each data point until the stopping criteria is met that is the difference between the two iterations is no more than the sensitivity threshold</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chemeClr val="dk1"/>
                </a:solidFill>
              </a:rPr>
              <a:t>Else, go to point 2 above</a:t>
            </a:r>
            <a:endParaRPr sz="1400">
              <a:solidFill>
                <a:schemeClr val="dk1"/>
              </a:solidFill>
            </a:endParaRPr>
          </a:p>
          <a:p>
            <a:pPr indent="0" lvl="0" marL="0" rtl="0" algn="just">
              <a:lnSpc>
                <a:spcPct val="150000"/>
              </a:lnSpc>
              <a:spcBef>
                <a:spcPts val="0"/>
              </a:spcBef>
              <a:spcAft>
                <a:spcPts val="0"/>
              </a:spcAft>
              <a:buNone/>
            </a:pPr>
            <a:r>
              <a:rPr lang="en" sz="1400">
                <a:solidFill>
                  <a:schemeClr val="dk1"/>
                </a:solidFill>
              </a:rPr>
              <a:t>Through iterations minimize objective function </a:t>
            </a:r>
            <a:endParaRPr baseline="-25000" sz="1400">
              <a:solidFill>
                <a:schemeClr val="dk1"/>
              </a:solidFill>
            </a:endParaRPr>
          </a:p>
          <a:p>
            <a:pPr indent="0" lvl="0" marL="457200" rtl="0" algn="just">
              <a:lnSpc>
                <a:spcPct val="90000"/>
              </a:lnSpc>
              <a:spcBef>
                <a:spcPts val="0"/>
              </a:spcBef>
              <a:spcAft>
                <a:spcPts val="0"/>
              </a:spcAft>
              <a:buNone/>
            </a:pPr>
            <a:r>
              <a:t/>
            </a:r>
            <a:endParaRPr sz="1400">
              <a:solidFill>
                <a:schemeClr val="dk1"/>
              </a:solidFill>
            </a:endParaRPr>
          </a:p>
          <a:p>
            <a:pPr indent="0" lvl="0" marL="0" rtl="0" algn="just">
              <a:lnSpc>
                <a:spcPct val="90000"/>
              </a:lnSpc>
              <a:spcBef>
                <a:spcPts val="0"/>
              </a:spcBef>
              <a:spcAft>
                <a:spcPts val="0"/>
              </a:spcAft>
              <a:buClr>
                <a:schemeClr val="dk1"/>
              </a:buClr>
              <a:buSzPts val="1018"/>
              <a:buFont typeface="Arial"/>
              <a:buNone/>
            </a:pPr>
            <a:r>
              <a:t/>
            </a:r>
            <a:endParaRPr sz="1400">
              <a:solidFill>
                <a:schemeClr val="dk1"/>
              </a:solidFill>
            </a:endParaRPr>
          </a:p>
          <a:p>
            <a:pPr indent="0" lvl="0" marL="0" rtl="0" algn="just">
              <a:lnSpc>
                <a:spcPct val="90000"/>
              </a:lnSpc>
              <a:spcBef>
                <a:spcPts val="0"/>
              </a:spcBef>
              <a:spcAft>
                <a:spcPts val="0"/>
              </a:spcAft>
              <a:buClr>
                <a:schemeClr val="dk1"/>
              </a:buClr>
              <a:buSzPts val="1018"/>
              <a:buFont typeface="Arial"/>
              <a:buNone/>
            </a:pPr>
            <a:r>
              <a:t/>
            </a:r>
            <a:endParaRPr sz="1400">
              <a:solidFill>
                <a:schemeClr val="dk1"/>
              </a:solidFill>
            </a:endParaRPr>
          </a:p>
        </p:txBody>
      </p:sp>
      <p:pic>
        <p:nvPicPr>
          <p:cNvPr id="222" name="Google Shape;222;p24"/>
          <p:cNvPicPr preferRelativeResize="0"/>
          <p:nvPr/>
        </p:nvPicPr>
        <p:blipFill>
          <a:blip r:embed="rId4">
            <a:alphaModFix/>
          </a:blip>
          <a:stretch>
            <a:fillRect/>
          </a:stretch>
        </p:blipFill>
        <p:spPr>
          <a:xfrm>
            <a:off x="6122900" y="1951800"/>
            <a:ext cx="1663500" cy="679000"/>
          </a:xfrm>
          <a:prstGeom prst="rect">
            <a:avLst/>
          </a:prstGeom>
          <a:noFill/>
          <a:ln>
            <a:noFill/>
          </a:ln>
        </p:spPr>
      </p:pic>
      <p:pic>
        <p:nvPicPr>
          <p:cNvPr id="223" name="Google Shape;223;p24"/>
          <p:cNvPicPr preferRelativeResize="0"/>
          <p:nvPr/>
        </p:nvPicPr>
        <p:blipFill>
          <a:blip r:embed="rId5">
            <a:alphaModFix/>
          </a:blip>
          <a:stretch>
            <a:fillRect/>
          </a:stretch>
        </p:blipFill>
        <p:spPr>
          <a:xfrm>
            <a:off x="6122900" y="2833100"/>
            <a:ext cx="1963075" cy="679000"/>
          </a:xfrm>
          <a:prstGeom prst="rect">
            <a:avLst/>
          </a:prstGeom>
          <a:noFill/>
          <a:ln>
            <a:noFill/>
          </a:ln>
        </p:spPr>
      </p:pic>
      <p:pic>
        <p:nvPicPr>
          <p:cNvPr id="224" name="Google Shape;224;p24"/>
          <p:cNvPicPr preferRelativeResize="0"/>
          <p:nvPr/>
        </p:nvPicPr>
        <p:blipFill>
          <a:blip r:embed="rId6">
            <a:alphaModFix/>
          </a:blip>
          <a:stretch>
            <a:fillRect/>
          </a:stretch>
        </p:blipFill>
        <p:spPr>
          <a:xfrm>
            <a:off x="2528175" y="3710413"/>
            <a:ext cx="153525" cy="17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25"/>
          <p:cNvSpPr txBox="1"/>
          <p:nvPr>
            <p:ph type="title"/>
          </p:nvPr>
        </p:nvSpPr>
        <p:spPr>
          <a:xfrm>
            <a:off x="311700" y="563725"/>
            <a:ext cx="8661600" cy="52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t>Mapping Parameters for RBFNN w/PSO:</a:t>
            </a:r>
            <a:endParaRPr sz="2120"/>
          </a:p>
        </p:txBody>
      </p:sp>
      <p:sp>
        <p:nvSpPr>
          <p:cNvPr id="230" name="Google Shape;230;p25"/>
          <p:cNvSpPr/>
          <p:nvPr/>
        </p:nvSpPr>
        <p:spPr>
          <a:xfrm>
            <a:off x="7225700" y="223100"/>
            <a:ext cx="1606500" cy="40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RBFNN w/PSO</a:t>
            </a:r>
            <a:endParaRPr b="1"/>
          </a:p>
        </p:txBody>
      </p:sp>
      <p:sp>
        <p:nvSpPr>
          <p:cNvPr id="231" name="Google Shape;231;p25"/>
          <p:cNvSpPr txBox="1"/>
          <p:nvPr>
            <p:ph idx="1" type="body"/>
          </p:nvPr>
        </p:nvSpPr>
        <p:spPr>
          <a:xfrm>
            <a:off x="395550" y="1575450"/>
            <a:ext cx="4847700" cy="1121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300">
                <a:solidFill>
                  <a:schemeClr val="dk1"/>
                </a:solidFill>
              </a:rPr>
              <a:t>Particle move in d </a:t>
            </a:r>
            <a:r>
              <a:rPr lang="en" sz="1300">
                <a:solidFill>
                  <a:schemeClr val="dk1"/>
                </a:solidFill>
              </a:rPr>
              <a:t>dimensional</a:t>
            </a:r>
            <a:r>
              <a:rPr lang="en" sz="1300">
                <a:solidFill>
                  <a:schemeClr val="dk1"/>
                </a:solidFill>
              </a:rPr>
              <a:t> search space</a:t>
            </a:r>
            <a:endParaRPr sz="1300">
              <a:solidFill>
                <a:schemeClr val="dk1"/>
              </a:solidFill>
            </a:endParaRPr>
          </a:p>
          <a:p>
            <a:pPr indent="0" lvl="0" marL="0" rtl="0" algn="just">
              <a:lnSpc>
                <a:spcPct val="100000"/>
              </a:lnSpc>
              <a:spcBef>
                <a:spcPts val="0"/>
              </a:spcBef>
              <a:spcAft>
                <a:spcPts val="0"/>
              </a:spcAft>
              <a:buNone/>
            </a:pPr>
            <a:r>
              <a:rPr lang="en" sz="1300">
                <a:solidFill>
                  <a:schemeClr val="dk1"/>
                </a:solidFill>
              </a:rPr>
              <a:t>Initialize population search randomly through V</a:t>
            </a:r>
            <a:r>
              <a:rPr baseline="-25000" lang="en" sz="1300">
                <a:solidFill>
                  <a:schemeClr val="dk1"/>
                </a:solidFill>
              </a:rPr>
              <a:t>id </a:t>
            </a:r>
            <a:r>
              <a:rPr lang="en" sz="1300">
                <a:solidFill>
                  <a:schemeClr val="dk1"/>
                </a:solidFill>
              </a:rPr>
              <a:t>and X</a:t>
            </a:r>
            <a:r>
              <a:rPr baseline="-25000" lang="en" sz="1300">
                <a:solidFill>
                  <a:schemeClr val="dk1"/>
                </a:solidFill>
              </a:rPr>
              <a:t>id</a:t>
            </a:r>
            <a:endParaRPr baseline="-25000" sz="1300">
              <a:solidFill>
                <a:schemeClr val="dk1"/>
              </a:solidFill>
            </a:endParaRPr>
          </a:p>
          <a:p>
            <a:pPr indent="0" lvl="0" marL="0" rtl="0" algn="just">
              <a:lnSpc>
                <a:spcPct val="100000"/>
              </a:lnSpc>
              <a:spcBef>
                <a:spcPts val="0"/>
              </a:spcBef>
              <a:spcAft>
                <a:spcPts val="0"/>
              </a:spcAft>
              <a:buNone/>
            </a:pPr>
            <a:r>
              <a:rPr lang="en" sz="1300">
                <a:solidFill>
                  <a:schemeClr val="dk1"/>
                </a:solidFill>
              </a:rPr>
              <a:t>Set </a:t>
            </a:r>
            <a:r>
              <a:rPr lang="en" sz="1300">
                <a:solidFill>
                  <a:schemeClr val="dk1"/>
                </a:solidFill>
              </a:rPr>
              <a:t>acceleration</a:t>
            </a:r>
            <a:r>
              <a:rPr lang="en" sz="1300">
                <a:solidFill>
                  <a:schemeClr val="dk1"/>
                </a:solidFill>
              </a:rPr>
              <a:t> constants to ‘2’.</a:t>
            </a:r>
            <a:endParaRPr sz="1300">
              <a:solidFill>
                <a:schemeClr val="dk1"/>
              </a:solidFill>
            </a:endParaRPr>
          </a:p>
          <a:p>
            <a:pPr indent="0" lvl="0" marL="0" rtl="0" algn="just">
              <a:lnSpc>
                <a:spcPct val="100000"/>
              </a:lnSpc>
              <a:spcBef>
                <a:spcPts val="0"/>
              </a:spcBef>
              <a:spcAft>
                <a:spcPts val="0"/>
              </a:spcAft>
              <a:buNone/>
            </a:pPr>
            <a:r>
              <a:rPr lang="en" sz="1300">
                <a:solidFill>
                  <a:schemeClr val="dk1"/>
                </a:solidFill>
              </a:rPr>
              <a:t>P</a:t>
            </a:r>
            <a:r>
              <a:rPr baseline="-25000" lang="en" sz="1300">
                <a:solidFill>
                  <a:schemeClr val="dk1"/>
                </a:solidFill>
              </a:rPr>
              <a:t>best </a:t>
            </a:r>
            <a:r>
              <a:rPr lang="en" sz="1300">
                <a:solidFill>
                  <a:schemeClr val="dk1"/>
                </a:solidFill>
              </a:rPr>
              <a:t> - EMG signal analysis i.e. training </a:t>
            </a:r>
            <a:r>
              <a:rPr lang="en" sz="1300">
                <a:solidFill>
                  <a:schemeClr val="dk1"/>
                </a:solidFill>
              </a:rPr>
              <a:t>target</a:t>
            </a:r>
            <a:r>
              <a:rPr lang="en" sz="1300">
                <a:solidFill>
                  <a:schemeClr val="dk1"/>
                </a:solidFill>
              </a:rPr>
              <a:t> -1 and 1. </a:t>
            </a:r>
            <a:endParaRPr sz="1300">
              <a:solidFill>
                <a:schemeClr val="dk1"/>
              </a:solidFill>
            </a:endParaRPr>
          </a:p>
          <a:p>
            <a:pPr indent="0" lvl="0" marL="0" rtl="0" algn="just">
              <a:lnSpc>
                <a:spcPct val="100000"/>
              </a:lnSpc>
              <a:spcBef>
                <a:spcPts val="0"/>
              </a:spcBef>
              <a:spcAft>
                <a:spcPts val="0"/>
              </a:spcAft>
              <a:buNone/>
            </a:pPr>
            <a:r>
              <a:rPr lang="en" sz="1300">
                <a:solidFill>
                  <a:schemeClr val="dk1"/>
                </a:solidFill>
              </a:rPr>
              <a:t>G</a:t>
            </a:r>
            <a:r>
              <a:rPr baseline="-25000" lang="en" sz="1300">
                <a:solidFill>
                  <a:schemeClr val="dk1"/>
                </a:solidFill>
              </a:rPr>
              <a:t>best  </a:t>
            </a:r>
            <a:r>
              <a:rPr lang="en" sz="1300">
                <a:solidFill>
                  <a:schemeClr val="dk1"/>
                </a:solidFill>
              </a:rPr>
              <a:t>- position that minimize squared prediction error. </a:t>
            </a:r>
            <a:endParaRPr sz="1300">
              <a:solidFill>
                <a:schemeClr val="dk1"/>
              </a:solidFill>
            </a:endParaRPr>
          </a:p>
        </p:txBody>
      </p:sp>
      <p:pic>
        <p:nvPicPr>
          <p:cNvPr id="232" name="Google Shape;232;p25"/>
          <p:cNvPicPr preferRelativeResize="0"/>
          <p:nvPr/>
        </p:nvPicPr>
        <p:blipFill>
          <a:blip r:embed="rId3">
            <a:alphaModFix/>
          </a:blip>
          <a:stretch>
            <a:fillRect/>
          </a:stretch>
        </p:blipFill>
        <p:spPr>
          <a:xfrm>
            <a:off x="5447375" y="1711325"/>
            <a:ext cx="2370925" cy="626362"/>
          </a:xfrm>
          <a:prstGeom prst="rect">
            <a:avLst/>
          </a:prstGeom>
          <a:noFill/>
          <a:ln>
            <a:noFill/>
          </a:ln>
        </p:spPr>
      </p:pic>
      <p:pic>
        <p:nvPicPr>
          <p:cNvPr id="233" name="Google Shape;233;p25"/>
          <p:cNvPicPr preferRelativeResize="0"/>
          <p:nvPr/>
        </p:nvPicPr>
        <p:blipFill>
          <a:blip r:embed="rId4">
            <a:alphaModFix/>
          </a:blip>
          <a:stretch>
            <a:fillRect/>
          </a:stretch>
        </p:blipFill>
        <p:spPr>
          <a:xfrm>
            <a:off x="5517425" y="2964775"/>
            <a:ext cx="2087475" cy="775800"/>
          </a:xfrm>
          <a:prstGeom prst="rect">
            <a:avLst/>
          </a:prstGeom>
          <a:noFill/>
          <a:ln>
            <a:noFill/>
          </a:ln>
        </p:spPr>
      </p:pic>
      <p:pic>
        <p:nvPicPr>
          <p:cNvPr id="234" name="Google Shape;234;p25"/>
          <p:cNvPicPr preferRelativeResize="0"/>
          <p:nvPr/>
        </p:nvPicPr>
        <p:blipFill>
          <a:blip r:embed="rId5">
            <a:alphaModFix/>
          </a:blip>
          <a:stretch>
            <a:fillRect/>
          </a:stretch>
        </p:blipFill>
        <p:spPr>
          <a:xfrm>
            <a:off x="5468125" y="4180750"/>
            <a:ext cx="2186075" cy="569700"/>
          </a:xfrm>
          <a:prstGeom prst="rect">
            <a:avLst/>
          </a:prstGeom>
          <a:noFill/>
          <a:ln>
            <a:noFill/>
          </a:ln>
        </p:spPr>
      </p:pic>
      <p:sp>
        <p:nvSpPr>
          <p:cNvPr id="235" name="Google Shape;235;p25"/>
          <p:cNvSpPr/>
          <p:nvPr/>
        </p:nvSpPr>
        <p:spPr>
          <a:xfrm>
            <a:off x="395550" y="3942475"/>
            <a:ext cx="2157600" cy="408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p>
        </p:txBody>
      </p:sp>
      <p:sp>
        <p:nvSpPr>
          <p:cNvPr id="236" name="Google Shape;236;p25"/>
          <p:cNvSpPr txBox="1"/>
          <p:nvPr>
            <p:ph idx="1" type="body"/>
          </p:nvPr>
        </p:nvSpPr>
        <p:spPr>
          <a:xfrm>
            <a:off x="381300" y="1226875"/>
            <a:ext cx="3048600" cy="347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300">
                <a:solidFill>
                  <a:schemeClr val="dk1"/>
                </a:solidFill>
              </a:rPr>
              <a:t>Particle Swarm Optimization:</a:t>
            </a:r>
            <a:endParaRPr sz="1300">
              <a:solidFill>
                <a:schemeClr val="dk1"/>
              </a:solidFill>
            </a:endParaRPr>
          </a:p>
        </p:txBody>
      </p:sp>
      <p:sp>
        <p:nvSpPr>
          <p:cNvPr id="237" name="Google Shape;237;p25"/>
          <p:cNvSpPr txBox="1"/>
          <p:nvPr>
            <p:ph idx="1" type="body"/>
          </p:nvPr>
        </p:nvSpPr>
        <p:spPr>
          <a:xfrm>
            <a:off x="395425" y="2874000"/>
            <a:ext cx="4847700" cy="11217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300">
                <a:solidFill>
                  <a:schemeClr val="dk1"/>
                </a:solidFill>
              </a:rPr>
              <a:t>Set Inertia weight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Fewer iteration and achieve optimal solution.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iter- current no. of iteration</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iter</a:t>
            </a:r>
            <a:r>
              <a:rPr baseline="-25000" lang="en" sz="1300">
                <a:solidFill>
                  <a:schemeClr val="dk1"/>
                </a:solidFill>
              </a:rPr>
              <a:t>max</a:t>
            </a:r>
            <a:r>
              <a:rPr lang="en" sz="1300">
                <a:solidFill>
                  <a:schemeClr val="dk1"/>
                </a:solidFill>
              </a:rPr>
              <a:t>- max. no. of iteration </a:t>
            </a:r>
            <a:endParaRPr sz="13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p:txBody>
      </p:sp>
      <p:sp>
        <p:nvSpPr>
          <p:cNvPr id="238" name="Google Shape;238;p25"/>
          <p:cNvSpPr txBox="1"/>
          <p:nvPr>
            <p:ph idx="1" type="body"/>
          </p:nvPr>
        </p:nvSpPr>
        <p:spPr>
          <a:xfrm>
            <a:off x="395550" y="4033925"/>
            <a:ext cx="4847700" cy="95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Network Output/Fitness Function Calculation:</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Mean Squared Error is squared prediction error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Difference between desired output (y) and predicted output (y^)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Where N=20 and iter</a:t>
            </a:r>
            <a:r>
              <a:rPr baseline="-25000" lang="en" sz="1300">
                <a:solidFill>
                  <a:schemeClr val="dk1"/>
                </a:solidFill>
              </a:rPr>
              <a:t>max</a:t>
            </a:r>
            <a:r>
              <a:rPr lang="en" sz="1300">
                <a:solidFill>
                  <a:schemeClr val="dk1"/>
                </a:solidFill>
              </a:rPr>
              <a:t> 100																					</a:t>
            </a:r>
            <a:endParaRPr sz="1300">
              <a:solidFill>
                <a:schemeClr val="dk1"/>
              </a:solidFill>
            </a:endParaRPr>
          </a:p>
          <a:p>
            <a:pPr indent="0" lvl="0" marL="0" rtl="0" algn="just">
              <a:lnSpc>
                <a:spcPct val="100000"/>
              </a:lnSpc>
              <a:spcBef>
                <a:spcPts val="0"/>
              </a:spcBef>
              <a:spcAft>
                <a:spcPts val="0"/>
              </a:spcAft>
              <a:buNone/>
            </a:pPr>
            <a:r>
              <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26"/>
          <p:cNvSpPr txBox="1"/>
          <p:nvPr>
            <p:ph type="title"/>
          </p:nvPr>
        </p:nvSpPr>
        <p:spPr>
          <a:xfrm>
            <a:off x="311700" y="630175"/>
            <a:ext cx="8589000" cy="52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2120"/>
              <a:t>Mapping Parameters </a:t>
            </a:r>
            <a:r>
              <a:rPr b="1" lang="en" sz="2120"/>
              <a:t>for RBFNN w/PSO</a:t>
            </a:r>
            <a:endParaRPr sz="2120"/>
          </a:p>
        </p:txBody>
      </p:sp>
      <p:sp>
        <p:nvSpPr>
          <p:cNvPr id="244" name="Google Shape;244;p26"/>
          <p:cNvSpPr/>
          <p:nvPr/>
        </p:nvSpPr>
        <p:spPr>
          <a:xfrm>
            <a:off x="7225700" y="223100"/>
            <a:ext cx="16065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RBFNN w/PSO</a:t>
            </a:r>
            <a:endParaRPr b="1"/>
          </a:p>
        </p:txBody>
      </p:sp>
      <p:sp>
        <p:nvSpPr>
          <p:cNvPr id="245" name="Google Shape;245;p26"/>
          <p:cNvSpPr txBox="1"/>
          <p:nvPr>
            <p:ph idx="1" type="body"/>
          </p:nvPr>
        </p:nvSpPr>
        <p:spPr>
          <a:xfrm>
            <a:off x="311700" y="1152475"/>
            <a:ext cx="8165100" cy="3416400"/>
          </a:xfrm>
          <a:prstGeom prst="rect">
            <a:avLst/>
          </a:prstGeom>
        </p:spPr>
        <p:txBody>
          <a:bodyPr anchorCtr="0" anchor="t" bIns="91425" lIns="91425" spcFirstLastPara="1" rIns="91425" wrap="square" tIns="91425">
            <a:normAutofit fontScale="85000" lnSpcReduction="10000"/>
          </a:bodyPr>
          <a:lstStyle/>
          <a:p>
            <a:pPr indent="-309562" lvl="0" marL="457200" rtl="0" algn="l">
              <a:lnSpc>
                <a:spcPct val="200000"/>
              </a:lnSpc>
              <a:spcBef>
                <a:spcPts val="0"/>
              </a:spcBef>
              <a:spcAft>
                <a:spcPts val="0"/>
              </a:spcAft>
              <a:buClr>
                <a:schemeClr val="dk1"/>
              </a:buClr>
              <a:buSzPct val="100000"/>
              <a:buChar char="●"/>
            </a:pPr>
            <a:r>
              <a:rPr lang="en" sz="1500">
                <a:solidFill>
                  <a:schemeClr val="dk1"/>
                </a:solidFill>
              </a:rPr>
              <a:t>LFP data: Tremor </a:t>
            </a:r>
            <a:r>
              <a:rPr lang="en" sz="1500">
                <a:solidFill>
                  <a:schemeClr val="dk1"/>
                </a:solidFill>
              </a:rPr>
              <a:t>occurring</a:t>
            </a:r>
            <a:r>
              <a:rPr lang="en" sz="1500">
                <a:solidFill>
                  <a:schemeClr val="dk1"/>
                </a:solidFill>
              </a:rPr>
              <a:t> from LFP signals</a:t>
            </a:r>
            <a:endParaRPr sz="1500">
              <a:solidFill>
                <a:schemeClr val="dk1"/>
              </a:solidFill>
            </a:endParaRPr>
          </a:p>
          <a:p>
            <a:pPr indent="-309562" lvl="0" marL="457200" rtl="0" algn="l">
              <a:lnSpc>
                <a:spcPct val="200000"/>
              </a:lnSpc>
              <a:spcBef>
                <a:spcPts val="0"/>
              </a:spcBef>
              <a:spcAft>
                <a:spcPts val="0"/>
              </a:spcAft>
              <a:buClr>
                <a:schemeClr val="dk1"/>
              </a:buClr>
              <a:buSzPct val="100000"/>
              <a:buChar char="●"/>
            </a:pPr>
            <a:r>
              <a:rPr lang="en" sz="1500">
                <a:solidFill>
                  <a:schemeClr val="dk1"/>
                </a:solidFill>
              </a:rPr>
              <a:t>Basis for input vector recorded using FFT technique i.e each 1 sec window for 10 msec interval and arrived to a frequency range (1-10) Hz </a:t>
            </a:r>
            <a:endParaRPr sz="1500">
              <a:solidFill>
                <a:schemeClr val="dk1"/>
              </a:solidFill>
            </a:endParaRPr>
          </a:p>
          <a:p>
            <a:pPr indent="-309562" lvl="0" marL="457200" rtl="0" algn="l">
              <a:lnSpc>
                <a:spcPct val="200000"/>
              </a:lnSpc>
              <a:spcBef>
                <a:spcPts val="0"/>
              </a:spcBef>
              <a:spcAft>
                <a:spcPts val="0"/>
              </a:spcAft>
              <a:buClr>
                <a:schemeClr val="dk1"/>
              </a:buClr>
              <a:buSzPct val="100000"/>
              <a:buChar char="●"/>
            </a:pPr>
            <a:r>
              <a:rPr lang="en" sz="1500">
                <a:solidFill>
                  <a:schemeClr val="dk1"/>
                </a:solidFill>
              </a:rPr>
              <a:t>PCA to transform input data into lower dimensionality as 10 </a:t>
            </a:r>
            <a:r>
              <a:rPr lang="en" sz="1500">
                <a:solidFill>
                  <a:schemeClr val="dk1"/>
                </a:solidFill>
              </a:rPr>
              <a:t>dimensional</a:t>
            </a:r>
            <a:r>
              <a:rPr lang="en" sz="1500">
                <a:solidFill>
                  <a:schemeClr val="dk1"/>
                </a:solidFill>
              </a:rPr>
              <a:t> input vector would be computationally expensive.</a:t>
            </a:r>
            <a:endParaRPr sz="1500">
              <a:solidFill>
                <a:schemeClr val="dk1"/>
              </a:solidFill>
            </a:endParaRPr>
          </a:p>
          <a:p>
            <a:pPr indent="-309562" lvl="0" marL="457200" rtl="0" algn="l">
              <a:lnSpc>
                <a:spcPct val="200000"/>
              </a:lnSpc>
              <a:spcBef>
                <a:spcPts val="0"/>
              </a:spcBef>
              <a:spcAft>
                <a:spcPts val="0"/>
              </a:spcAft>
              <a:buClr>
                <a:schemeClr val="dk1"/>
              </a:buClr>
              <a:buSzPct val="100000"/>
              <a:buChar char="●"/>
            </a:pPr>
            <a:r>
              <a:rPr lang="en" sz="1500">
                <a:solidFill>
                  <a:schemeClr val="dk1"/>
                </a:solidFill>
              </a:rPr>
              <a:t>FCM Clustering to determine initial centers and pattern recognition.</a:t>
            </a:r>
            <a:endParaRPr sz="1500">
              <a:solidFill>
                <a:schemeClr val="dk1"/>
              </a:solidFill>
            </a:endParaRPr>
          </a:p>
          <a:p>
            <a:pPr indent="-309562" lvl="0" marL="457200" rtl="0" algn="l">
              <a:lnSpc>
                <a:spcPct val="200000"/>
              </a:lnSpc>
              <a:spcBef>
                <a:spcPts val="0"/>
              </a:spcBef>
              <a:spcAft>
                <a:spcPts val="0"/>
              </a:spcAft>
              <a:buClr>
                <a:schemeClr val="dk1"/>
              </a:buClr>
              <a:buSzPct val="100000"/>
              <a:buChar char="●"/>
            </a:pPr>
            <a:r>
              <a:rPr lang="en" sz="1500">
                <a:solidFill>
                  <a:schemeClr val="dk1"/>
                </a:solidFill>
              </a:rPr>
              <a:t>RBFNN </a:t>
            </a:r>
            <a:r>
              <a:rPr lang="en" sz="1500">
                <a:solidFill>
                  <a:schemeClr val="dk1"/>
                </a:solidFill>
              </a:rPr>
              <a:t>optimization</a:t>
            </a:r>
            <a:r>
              <a:rPr lang="en" sz="1500">
                <a:solidFill>
                  <a:schemeClr val="dk1"/>
                </a:solidFill>
              </a:rPr>
              <a:t> using PSO for local search. </a:t>
            </a:r>
            <a:endParaRPr sz="1500">
              <a:solidFill>
                <a:schemeClr val="dk1"/>
              </a:solidFill>
            </a:endParaRPr>
          </a:p>
          <a:p>
            <a:pPr indent="-309562" lvl="0" marL="457200" rtl="0" algn="l">
              <a:lnSpc>
                <a:spcPct val="200000"/>
              </a:lnSpc>
              <a:spcBef>
                <a:spcPts val="0"/>
              </a:spcBef>
              <a:spcAft>
                <a:spcPts val="0"/>
              </a:spcAft>
              <a:buClr>
                <a:schemeClr val="dk1"/>
              </a:buClr>
              <a:buSzPct val="100000"/>
              <a:buChar char="●"/>
            </a:pPr>
            <a:r>
              <a:rPr lang="en" sz="1500">
                <a:solidFill>
                  <a:schemeClr val="dk1"/>
                </a:solidFill>
              </a:rPr>
              <a:t>Evaluate network output/MSE for best position.</a:t>
            </a:r>
            <a:endParaRPr sz="1500">
              <a:solidFill>
                <a:schemeClr val="dk1"/>
              </a:solidFill>
            </a:endParaRPr>
          </a:p>
          <a:p>
            <a:pPr indent="-309562" lvl="0" marL="457200" rtl="0" algn="l">
              <a:lnSpc>
                <a:spcPct val="200000"/>
              </a:lnSpc>
              <a:spcBef>
                <a:spcPts val="0"/>
              </a:spcBef>
              <a:spcAft>
                <a:spcPts val="0"/>
              </a:spcAft>
              <a:buClr>
                <a:schemeClr val="dk1"/>
              </a:buClr>
              <a:buSzPct val="100000"/>
              <a:buChar char="●"/>
            </a:pPr>
            <a:r>
              <a:rPr lang="en" sz="1500">
                <a:solidFill>
                  <a:schemeClr val="dk1"/>
                </a:solidFill>
              </a:rPr>
              <a:t>Set Threshold to determine Tremor Status</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27"/>
          <p:cNvSpPr txBox="1"/>
          <p:nvPr>
            <p:ph type="title"/>
          </p:nvPr>
        </p:nvSpPr>
        <p:spPr>
          <a:xfrm>
            <a:off x="367550" y="642900"/>
            <a:ext cx="7871400" cy="52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t>Issues and Limitation in Mapping </a:t>
            </a:r>
            <a:r>
              <a:rPr b="1" lang="en" sz="2120"/>
              <a:t>for RBFNN w/PSO</a:t>
            </a:r>
            <a:endParaRPr sz="2120"/>
          </a:p>
        </p:txBody>
      </p:sp>
      <p:sp>
        <p:nvSpPr>
          <p:cNvPr id="251" name="Google Shape;251;p27"/>
          <p:cNvSpPr/>
          <p:nvPr/>
        </p:nvSpPr>
        <p:spPr>
          <a:xfrm>
            <a:off x="7225700" y="223100"/>
            <a:ext cx="16065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RBFNN w/PSO</a:t>
            </a:r>
            <a:endParaRPr b="1"/>
          </a:p>
        </p:txBody>
      </p:sp>
      <p:sp>
        <p:nvSpPr>
          <p:cNvPr id="252" name="Google Shape;252;p27"/>
          <p:cNvSpPr txBox="1"/>
          <p:nvPr>
            <p:ph idx="1" type="body"/>
          </p:nvPr>
        </p:nvSpPr>
        <p:spPr>
          <a:xfrm>
            <a:off x="311700" y="1000075"/>
            <a:ext cx="85890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t/>
            </a:r>
            <a:endParaRPr sz="500">
              <a:solidFill>
                <a:schemeClr val="dk1"/>
              </a:solidFill>
            </a:endParaRPr>
          </a:p>
          <a:p>
            <a:pPr indent="-323850" lvl="0" marL="457200" rtl="0" algn="l">
              <a:lnSpc>
                <a:spcPct val="200000"/>
              </a:lnSpc>
              <a:spcBef>
                <a:spcPts val="1200"/>
              </a:spcBef>
              <a:spcAft>
                <a:spcPts val="0"/>
              </a:spcAft>
              <a:buClr>
                <a:schemeClr val="dk1"/>
              </a:buClr>
              <a:buSzPts val="1500"/>
              <a:buChar char="●"/>
            </a:pPr>
            <a:r>
              <a:rPr lang="en" sz="1500">
                <a:solidFill>
                  <a:schemeClr val="dk1"/>
                </a:solidFill>
              </a:rPr>
              <a:t>Designed </a:t>
            </a:r>
            <a:r>
              <a:rPr lang="en" sz="1500">
                <a:solidFill>
                  <a:schemeClr val="dk1"/>
                </a:solidFill>
              </a:rPr>
              <a:t>approach</a:t>
            </a:r>
            <a:r>
              <a:rPr lang="en" sz="1500">
                <a:solidFill>
                  <a:schemeClr val="dk1"/>
                </a:solidFill>
              </a:rPr>
              <a:t> </a:t>
            </a:r>
            <a:r>
              <a:rPr lang="en" sz="1500">
                <a:solidFill>
                  <a:schemeClr val="dk1"/>
                </a:solidFill>
              </a:rPr>
              <a:t>uses reduced</a:t>
            </a:r>
            <a:r>
              <a:rPr lang="en" sz="1500">
                <a:solidFill>
                  <a:schemeClr val="dk1"/>
                </a:solidFill>
              </a:rPr>
              <a:t> number of neurons in the hidden layer.</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 sz="1500">
                <a:solidFill>
                  <a:schemeClr val="dk1"/>
                </a:solidFill>
              </a:rPr>
              <a:t>No prediction are possible during no tremor activity periods.</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 sz="1500">
                <a:solidFill>
                  <a:schemeClr val="dk1"/>
                </a:solidFill>
              </a:rPr>
              <a:t>Need to</a:t>
            </a:r>
            <a:r>
              <a:rPr lang="en" sz="1500">
                <a:solidFill>
                  <a:schemeClr val="dk1"/>
                </a:solidFill>
              </a:rPr>
              <a:t> evaluate robustness of technique on different patients.</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 sz="1500">
                <a:solidFill>
                  <a:schemeClr val="dk1"/>
                </a:solidFill>
              </a:rPr>
              <a:t>Explore further scope to i</a:t>
            </a:r>
            <a:r>
              <a:rPr lang="en" sz="1500">
                <a:solidFill>
                  <a:schemeClr val="dk1"/>
                </a:solidFill>
              </a:rPr>
              <a:t>mprove d</a:t>
            </a:r>
            <a:r>
              <a:rPr lang="en" sz="1500">
                <a:solidFill>
                  <a:schemeClr val="dk1"/>
                </a:solidFill>
              </a:rPr>
              <a:t>etection accuracy of designed network.</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 sz="1500">
                <a:solidFill>
                  <a:schemeClr val="dk1"/>
                </a:solidFill>
              </a:rPr>
              <a:t>Possibility</a:t>
            </a:r>
            <a:r>
              <a:rPr lang="en" sz="1500">
                <a:solidFill>
                  <a:schemeClr val="dk1"/>
                </a:solidFill>
              </a:rPr>
              <a:t> of False positive detection leading to DBS device trigger.</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28"/>
          <p:cNvSpPr txBox="1"/>
          <p:nvPr>
            <p:ph type="title"/>
          </p:nvPr>
        </p:nvSpPr>
        <p:spPr>
          <a:xfrm>
            <a:off x="311700" y="630175"/>
            <a:ext cx="8589000" cy="52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t>Conclusion - </a:t>
            </a:r>
            <a:r>
              <a:rPr b="1" lang="en" sz="2120"/>
              <a:t>FNN w/PSO</a:t>
            </a:r>
            <a:endParaRPr sz="2120"/>
          </a:p>
        </p:txBody>
      </p:sp>
      <p:sp>
        <p:nvSpPr>
          <p:cNvPr id="258" name="Google Shape;258;p28"/>
          <p:cNvSpPr txBox="1"/>
          <p:nvPr>
            <p:ph idx="1" type="body"/>
          </p:nvPr>
        </p:nvSpPr>
        <p:spPr>
          <a:xfrm>
            <a:off x="246375" y="1401000"/>
            <a:ext cx="8589000" cy="3155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lang="en" sz="2200">
                <a:solidFill>
                  <a:schemeClr val="dk1"/>
                </a:solidFill>
              </a:rPr>
              <a:t>PSO → inspired by </a:t>
            </a:r>
            <a:r>
              <a:rPr lang="en" sz="2200">
                <a:solidFill>
                  <a:schemeClr val="dk1"/>
                </a:solidFill>
              </a:rPr>
              <a:t>→ </a:t>
            </a:r>
            <a:r>
              <a:rPr lang="en" sz="2200">
                <a:solidFill>
                  <a:schemeClr val="dk1"/>
                </a:solidFill>
              </a:rPr>
              <a:t>flocks of birds &amp;&amp; schools of fish.</a:t>
            </a:r>
            <a:endParaRPr sz="2200">
              <a:solidFill>
                <a:schemeClr val="dk1"/>
              </a:solidFill>
            </a:endParaRPr>
          </a:p>
          <a:p>
            <a:pPr indent="-355600" lvl="1" marL="914400" rtl="0" algn="l">
              <a:lnSpc>
                <a:spcPct val="200000"/>
              </a:lnSpc>
              <a:spcBef>
                <a:spcPts val="0"/>
              </a:spcBef>
              <a:spcAft>
                <a:spcPts val="0"/>
              </a:spcAft>
              <a:buClr>
                <a:schemeClr val="dk1"/>
              </a:buClr>
              <a:buSzPts val="2000"/>
              <a:buChar char="○"/>
            </a:pPr>
            <a:r>
              <a:rPr lang="en" sz="2000">
                <a:solidFill>
                  <a:schemeClr val="dk1"/>
                </a:solidFill>
              </a:rPr>
              <a:t>Each FNN (i.e., particle) </a:t>
            </a:r>
            <a:r>
              <a:rPr lang="en" sz="2000">
                <a:solidFill>
                  <a:schemeClr val="dk1"/>
                </a:solidFill>
              </a:rPr>
              <a:t>→ regions of a brain</a:t>
            </a:r>
            <a:endParaRPr sz="2000">
              <a:solidFill>
                <a:schemeClr val="dk1"/>
              </a:solidFill>
            </a:endParaRPr>
          </a:p>
          <a:p>
            <a:pPr indent="-355600" lvl="1" marL="914400" rtl="0" algn="l">
              <a:lnSpc>
                <a:spcPct val="200000"/>
              </a:lnSpc>
              <a:spcBef>
                <a:spcPts val="0"/>
              </a:spcBef>
              <a:spcAft>
                <a:spcPts val="0"/>
              </a:spcAft>
              <a:buClr>
                <a:schemeClr val="dk1"/>
              </a:buClr>
              <a:buSzPts val="2000"/>
              <a:buChar char="○"/>
            </a:pPr>
            <a:r>
              <a:rPr lang="en" sz="2000">
                <a:solidFill>
                  <a:schemeClr val="dk1"/>
                </a:solidFill>
              </a:rPr>
              <a:t>∑ FNN → linguistic center of a brain</a:t>
            </a:r>
            <a:endParaRPr sz="2000">
              <a:solidFill>
                <a:schemeClr val="dk1"/>
              </a:solidFill>
            </a:endParaRPr>
          </a:p>
          <a:p>
            <a:pPr indent="-368300" lvl="0" marL="457200" rtl="0" algn="l">
              <a:lnSpc>
                <a:spcPct val="200000"/>
              </a:lnSpc>
              <a:spcBef>
                <a:spcPts val="0"/>
              </a:spcBef>
              <a:spcAft>
                <a:spcPts val="0"/>
              </a:spcAft>
              <a:buClr>
                <a:schemeClr val="dk1"/>
              </a:buClr>
              <a:buSzPts val="2200"/>
              <a:buChar char="●"/>
            </a:pPr>
            <a:r>
              <a:rPr lang="en" sz="2200">
                <a:solidFill>
                  <a:schemeClr val="dk1"/>
                </a:solidFill>
              </a:rPr>
              <a:t>Simplistic calculations            gradient descent</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lang="en" sz="2200">
                <a:solidFill>
                  <a:schemeClr val="dk1"/>
                </a:solidFill>
              </a:rPr>
              <a:t>Achieved 97% species identification using a standard dataset </a:t>
            </a:r>
            <a:endParaRPr sz="2200">
              <a:solidFill>
                <a:schemeClr val="dk1"/>
              </a:solidFill>
            </a:endParaRPr>
          </a:p>
        </p:txBody>
      </p:sp>
      <p:pic>
        <p:nvPicPr>
          <p:cNvPr id="259" name="Google Shape;259;p28"/>
          <p:cNvPicPr preferRelativeResize="0"/>
          <p:nvPr/>
        </p:nvPicPr>
        <p:blipFill rotWithShape="1">
          <a:blip r:embed="rId3">
            <a:alphaModFix/>
          </a:blip>
          <a:srcRect b="31914" l="21673" r="21915" t="25167"/>
          <a:stretch/>
        </p:blipFill>
        <p:spPr>
          <a:xfrm>
            <a:off x="3708425" y="3440700"/>
            <a:ext cx="550650" cy="451900"/>
          </a:xfrm>
          <a:prstGeom prst="rect">
            <a:avLst/>
          </a:prstGeom>
          <a:noFill/>
          <a:ln>
            <a:noFill/>
          </a:ln>
        </p:spPr>
      </p:pic>
      <p:sp>
        <p:nvSpPr>
          <p:cNvPr id="260" name="Google Shape;260;p28"/>
          <p:cNvSpPr/>
          <p:nvPr/>
        </p:nvSpPr>
        <p:spPr>
          <a:xfrm>
            <a:off x="6348425" y="223100"/>
            <a:ext cx="24837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Iris Species Classification</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29"/>
          <p:cNvSpPr txBox="1"/>
          <p:nvPr>
            <p:ph type="title"/>
          </p:nvPr>
        </p:nvSpPr>
        <p:spPr>
          <a:xfrm>
            <a:off x="343575" y="470825"/>
            <a:ext cx="8488500" cy="52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t>Conclusion-RB</a:t>
            </a:r>
            <a:r>
              <a:rPr b="1" lang="en" sz="2120"/>
              <a:t>FNN w/PSO</a:t>
            </a:r>
            <a:endParaRPr sz="2120"/>
          </a:p>
        </p:txBody>
      </p:sp>
      <p:sp>
        <p:nvSpPr>
          <p:cNvPr id="266" name="Google Shape;266;p29"/>
          <p:cNvSpPr/>
          <p:nvPr/>
        </p:nvSpPr>
        <p:spPr>
          <a:xfrm>
            <a:off x="7225700" y="223100"/>
            <a:ext cx="16065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a:solidFill>
                  <a:schemeClr val="dk1"/>
                </a:solidFill>
              </a:rPr>
              <a:t>RBFN</a:t>
            </a:r>
            <a:r>
              <a:rPr b="1" lang="en">
                <a:solidFill>
                  <a:schemeClr val="dk1"/>
                </a:solidFill>
              </a:rPr>
              <a:t>N w/PSO</a:t>
            </a:r>
            <a:endParaRPr b="1"/>
          </a:p>
        </p:txBody>
      </p:sp>
      <p:sp>
        <p:nvSpPr>
          <p:cNvPr id="267" name="Google Shape;267;p29"/>
          <p:cNvSpPr txBox="1"/>
          <p:nvPr>
            <p:ph idx="1" type="body"/>
          </p:nvPr>
        </p:nvSpPr>
        <p:spPr>
          <a:xfrm>
            <a:off x="343575" y="1050500"/>
            <a:ext cx="8589000" cy="36327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Char char="●"/>
            </a:pPr>
            <a:r>
              <a:rPr lang="en" sz="1400">
                <a:solidFill>
                  <a:schemeClr val="dk1"/>
                </a:solidFill>
              </a:rPr>
              <a:t>LFP signals are used to train the network. </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Training and validation of average output is achieved by EMG recording </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Performance evaluation of designed network in terms of Detection Accuracy:</a:t>
            </a:r>
            <a:endParaRPr sz="1400">
              <a:solidFill>
                <a:schemeClr val="dk1"/>
              </a:solidFill>
            </a:endParaRPr>
          </a:p>
          <a:p>
            <a:pPr indent="0" lvl="0" marL="0" rtl="0" algn="l">
              <a:lnSpc>
                <a:spcPct val="200000"/>
              </a:lnSpc>
              <a:spcBef>
                <a:spcPts val="1200"/>
              </a:spcBef>
              <a:spcAft>
                <a:spcPts val="0"/>
              </a:spcAft>
              <a:buNone/>
            </a:pPr>
            <a:r>
              <a:t/>
            </a:r>
            <a:endParaRPr sz="1400">
              <a:solidFill>
                <a:schemeClr val="dk1"/>
              </a:solidFill>
            </a:endParaRPr>
          </a:p>
          <a:p>
            <a:pPr indent="0" lvl="0" marL="0" rtl="0" algn="l">
              <a:lnSpc>
                <a:spcPct val="200000"/>
              </a:lnSpc>
              <a:spcBef>
                <a:spcPts val="1200"/>
              </a:spcBef>
              <a:spcAft>
                <a:spcPts val="0"/>
              </a:spcAft>
              <a:buNone/>
            </a:pPr>
            <a:r>
              <a:t/>
            </a:r>
            <a:endParaRPr sz="200">
              <a:solidFill>
                <a:schemeClr val="dk1"/>
              </a:solidFill>
            </a:endParaRPr>
          </a:p>
          <a:p>
            <a:pPr indent="-317500" lvl="0" marL="457200" rtl="0" algn="l">
              <a:lnSpc>
                <a:spcPct val="200000"/>
              </a:lnSpc>
              <a:spcBef>
                <a:spcPts val="1200"/>
              </a:spcBef>
              <a:spcAft>
                <a:spcPts val="0"/>
              </a:spcAft>
              <a:buClr>
                <a:schemeClr val="dk1"/>
              </a:buClr>
              <a:buSzPts val="1400"/>
              <a:buChar char="●"/>
            </a:pPr>
            <a:r>
              <a:rPr lang="en" sz="1400">
                <a:solidFill>
                  <a:schemeClr val="dk1"/>
                </a:solidFill>
              </a:rPr>
              <a:t>Achieved detection accuracies of up to 89%. </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Defined training Target of RBFNN is 1 for tremor onset pattern and -1 for a non-tremor pattern. </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If network output is approaching 1, then it can be interpreted as detection of tremor onset.</a:t>
            </a:r>
            <a:endParaRPr sz="1400">
              <a:solidFill>
                <a:schemeClr val="dk1"/>
              </a:solidFill>
            </a:endParaRPr>
          </a:p>
        </p:txBody>
      </p:sp>
      <p:pic>
        <p:nvPicPr>
          <p:cNvPr id="268" name="Google Shape;268;p29"/>
          <p:cNvPicPr preferRelativeResize="0"/>
          <p:nvPr/>
        </p:nvPicPr>
        <p:blipFill>
          <a:blip r:embed="rId3">
            <a:alphaModFix/>
          </a:blip>
          <a:stretch>
            <a:fillRect/>
          </a:stretch>
        </p:blipFill>
        <p:spPr>
          <a:xfrm>
            <a:off x="851625" y="2313701"/>
            <a:ext cx="2490375" cy="896175"/>
          </a:xfrm>
          <a:prstGeom prst="rect">
            <a:avLst/>
          </a:prstGeom>
          <a:noFill/>
          <a:ln cap="flat" cmpd="sng" w="9525">
            <a:solidFill>
              <a:schemeClr val="dk2"/>
            </a:solidFill>
            <a:prstDash val="solid"/>
            <a:round/>
            <a:headEnd len="sm" w="sm" type="none"/>
            <a:tailEnd len="sm" w="sm" type="none"/>
          </a:ln>
        </p:spPr>
      </p:pic>
      <p:pic>
        <p:nvPicPr>
          <p:cNvPr id="269" name="Google Shape;269;p29"/>
          <p:cNvPicPr preferRelativeResize="0"/>
          <p:nvPr/>
        </p:nvPicPr>
        <p:blipFill>
          <a:blip r:embed="rId4">
            <a:alphaModFix/>
          </a:blip>
          <a:stretch>
            <a:fillRect/>
          </a:stretch>
        </p:blipFill>
        <p:spPr>
          <a:xfrm>
            <a:off x="3503625" y="2313688"/>
            <a:ext cx="2726200" cy="896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0"/>
          <p:cNvSpPr txBox="1"/>
          <p:nvPr>
            <p:ph type="title"/>
          </p:nvPr>
        </p:nvSpPr>
        <p:spPr>
          <a:xfrm>
            <a:off x="311700" y="1382025"/>
            <a:ext cx="8520600" cy="160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900"/>
              <a:t>Thank you for your attention!</a:t>
            </a:r>
            <a:endParaRPr sz="3900"/>
          </a:p>
        </p:txBody>
      </p:sp>
      <p:sp>
        <p:nvSpPr>
          <p:cNvPr id="275" name="Google Shape;275;p30"/>
          <p:cNvSpPr txBox="1"/>
          <p:nvPr/>
        </p:nvSpPr>
        <p:spPr>
          <a:xfrm>
            <a:off x="352800" y="3382425"/>
            <a:ext cx="8438400" cy="1477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600">
                <a:solidFill>
                  <a:srgbClr val="333333"/>
                </a:solidFill>
                <a:highlight>
                  <a:srgbClr val="FFFFFF"/>
                </a:highlight>
              </a:rPr>
              <a:t>References</a:t>
            </a:r>
            <a:endParaRPr sz="1600">
              <a:solidFill>
                <a:srgbClr val="333333"/>
              </a:solidFill>
              <a:highlight>
                <a:srgbClr val="FFFFFF"/>
              </a:highlight>
            </a:endParaRPr>
          </a:p>
          <a:p>
            <a:pPr indent="0" lvl="0" marL="0" rtl="0" algn="l">
              <a:spcBef>
                <a:spcPts val="0"/>
              </a:spcBef>
              <a:spcAft>
                <a:spcPts val="0"/>
              </a:spcAft>
              <a:buNone/>
            </a:pPr>
            <a:r>
              <a:t/>
            </a:r>
            <a:endParaRPr sz="400">
              <a:solidFill>
                <a:srgbClr val="333333"/>
              </a:solidFill>
              <a:highlight>
                <a:srgbClr val="FFFFFF"/>
              </a:highlight>
            </a:endParaRPr>
          </a:p>
          <a:p>
            <a:pPr indent="0" lvl="0" marL="0" rtl="0" algn="l">
              <a:lnSpc>
                <a:spcPct val="80000"/>
              </a:lnSpc>
              <a:spcBef>
                <a:spcPts val="0"/>
              </a:spcBef>
              <a:spcAft>
                <a:spcPts val="0"/>
              </a:spcAft>
              <a:buNone/>
            </a:pPr>
            <a:r>
              <a:rPr lang="en" sz="800">
                <a:solidFill>
                  <a:srgbClr val="333333"/>
                </a:solidFill>
                <a:highlight>
                  <a:srgbClr val="FFFFFF"/>
                </a:highlight>
              </a:rPr>
              <a:t>He Zhenya </a:t>
            </a:r>
            <a:r>
              <a:rPr i="1" lang="en" sz="800">
                <a:solidFill>
                  <a:srgbClr val="333333"/>
                </a:solidFill>
                <a:highlight>
                  <a:srgbClr val="FFFFFF"/>
                </a:highlight>
              </a:rPr>
              <a:t>et al</a:t>
            </a:r>
            <a:r>
              <a:rPr lang="en" sz="800">
                <a:solidFill>
                  <a:srgbClr val="333333"/>
                </a:solidFill>
                <a:highlight>
                  <a:srgbClr val="FFFFFF"/>
                </a:highlight>
              </a:rPr>
              <a:t>., "Extracting rules from fuzzy neural network by particle swarm optimisation," </a:t>
            </a:r>
            <a:r>
              <a:rPr i="1" lang="en" sz="800">
                <a:solidFill>
                  <a:srgbClr val="333333"/>
                </a:solidFill>
                <a:highlight>
                  <a:srgbClr val="FFFFFF"/>
                </a:highlight>
              </a:rPr>
              <a:t>1998 IEEE International Conference on Evolutionary Computation Proceedings. IEEE World Congress on Computational Intelligence (Cat. No.98TH8360)</a:t>
            </a:r>
            <a:r>
              <a:rPr lang="en" sz="800">
                <a:solidFill>
                  <a:srgbClr val="333333"/>
                </a:solidFill>
                <a:highlight>
                  <a:srgbClr val="FFFFFF"/>
                </a:highlight>
              </a:rPr>
              <a:t>, 1998, pp. 74-77, doi: 10.1109/ICEC.1998.699325.</a:t>
            </a:r>
            <a:endParaRPr sz="800">
              <a:solidFill>
                <a:srgbClr val="333333"/>
              </a:solidFill>
              <a:highlight>
                <a:srgbClr val="FFFFFF"/>
              </a:highlight>
            </a:endParaRPr>
          </a:p>
          <a:p>
            <a:pPr indent="0" lvl="0" marL="0" rtl="0" algn="l">
              <a:lnSpc>
                <a:spcPct val="80000"/>
              </a:lnSpc>
              <a:spcBef>
                <a:spcPts val="0"/>
              </a:spcBef>
              <a:spcAft>
                <a:spcPts val="0"/>
              </a:spcAft>
              <a:buNone/>
            </a:pPr>
            <a:r>
              <a:t/>
            </a:r>
            <a:endParaRPr sz="800">
              <a:solidFill>
                <a:srgbClr val="333333"/>
              </a:solidFill>
              <a:highlight>
                <a:srgbClr val="FFFFFF"/>
              </a:highlight>
            </a:endParaRPr>
          </a:p>
          <a:p>
            <a:pPr indent="0" lvl="0" marL="0" rtl="0" algn="l">
              <a:lnSpc>
                <a:spcPct val="80000"/>
              </a:lnSpc>
              <a:spcBef>
                <a:spcPts val="0"/>
              </a:spcBef>
              <a:spcAft>
                <a:spcPts val="0"/>
              </a:spcAft>
              <a:buNone/>
            </a:pPr>
            <a:r>
              <a:rPr lang="en" sz="800">
                <a:solidFill>
                  <a:srgbClr val="333333"/>
                </a:solidFill>
                <a:highlight>
                  <a:srgbClr val="FFFFFF"/>
                </a:highlight>
              </a:rPr>
              <a:t>J. Kennedy, "The particle swarm: social adaptation of knowledge," </a:t>
            </a:r>
            <a:r>
              <a:rPr i="1" lang="en" sz="800">
                <a:solidFill>
                  <a:srgbClr val="333333"/>
                </a:solidFill>
                <a:highlight>
                  <a:srgbClr val="FFFFFF"/>
                </a:highlight>
              </a:rPr>
              <a:t>Proceedings of 1997 IEEE International Conference on Evolutionary Computation (ICEC '97)</a:t>
            </a:r>
            <a:r>
              <a:rPr lang="en" sz="800">
                <a:solidFill>
                  <a:srgbClr val="333333"/>
                </a:solidFill>
                <a:highlight>
                  <a:srgbClr val="FFFFFF"/>
                </a:highlight>
              </a:rPr>
              <a:t>, 1997, pp. 303-308, doi: 10.1109/ICEC.1997.592326.</a:t>
            </a:r>
            <a:endParaRPr sz="800">
              <a:solidFill>
                <a:srgbClr val="333333"/>
              </a:solidFill>
              <a:highlight>
                <a:srgbClr val="FFFFFF"/>
              </a:highlight>
            </a:endParaRPr>
          </a:p>
          <a:p>
            <a:pPr indent="0" lvl="0" marL="0" rtl="0" algn="l">
              <a:lnSpc>
                <a:spcPct val="80000"/>
              </a:lnSpc>
              <a:spcBef>
                <a:spcPts val="0"/>
              </a:spcBef>
              <a:spcAft>
                <a:spcPts val="0"/>
              </a:spcAft>
              <a:buNone/>
            </a:pPr>
            <a:r>
              <a:t/>
            </a:r>
            <a:endParaRPr sz="800">
              <a:solidFill>
                <a:srgbClr val="333333"/>
              </a:solidFill>
              <a:highlight>
                <a:srgbClr val="FFFFFF"/>
              </a:highlight>
            </a:endParaRPr>
          </a:p>
          <a:p>
            <a:pPr indent="0" lvl="0" marL="0" rtl="0" algn="l">
              <a:lnSpc>
                <a:spcPct val="80000"/>
              </a:lnSpc>
              <a:spcBef>
                <a:spcPts val="0"/>
              </a:spcBef>
              <a:spcAft>
                <a:spcPts val="0"/>
              </a:spcAft>
              <a:buNone/>
            </a:pPr>
            <a:r>
              <a:rPr lang="en" sz="800">
                <a:solidFill>
                  <a:srgbClr val="222222"/>
                </a:solidFill>
                <a:highlight>
                  <a:srgbClr val="FFFFFF"/>
                </a:highlight>
              </a:rPr>
              <a:t>Dohnal, M., 1983. Linguistics and fuzzy models. </a:t>
            </a:r>
            <a:r>
              <a:rPr i="1" lang="en" sz="800">
                <a:solidFill>
                  <a:srgbClr val="222222"/>
                </a:solidFill>
                <a:highlight>
                  <a:srgbClr val="FFFFFF"/>
                </a:highlight>
              </a:rPr>
              <a:t>Computers in industry</a:t>
            </a:r>
            <a:r>
              <a:rPr lang="en" sz="800">
                <a:solidFill>
                  <a:srgbClr val="222222"/>
                </a:solidFill>
                <a:highlight>
                  <a:srgbClr val="FFFFFF"/>
                </a:highlight>
              </a:rPr>
              <a:t>, </a:t>
            </a:r>
            <a:r>
              <a:rPr i="1" lang="en" sz="800">
                <a:solidFill>
                  <a:srgbClr val="222222"/>
                </a:solidFill>
                <a:highlight>
                  <a:srgbClr val="FFFFFF"/>
                </a:highlight>
              </a:rPr>
              <a:t>4</a:t>
            </a:r>
            <a:r>
              <a:rPr lang="en" sz="800">
                <a:solidFill>
                  <a:srgbClr val="222222"/>
                </a:solidFill>
                <a:highlight>
                  <a:srgbClr val="FFFFFF"/>
                </a:highlight>
              </a:rPr>
              <a:t>(4), pp.341-345.</a:t>
            </a:r>
            <a:endParaRPr sz="800">
              <a:solidFill>
                <a:srgbClr val="333333"/>
              </a:solidFill>
              <a:highlight>
                <a:srgbClr val="FFFFFF"/>
              </a:highlight>
            </a:endParaRPr>
          </a:p>
          <a:p>
            <a:pPr indent="0" lvl="0" marL="0" rtl="0" algn="l">
              <a:lnSpc>
                <a:spcPct val="80000"/>
              </a:lnSpc>
              <a:spcBef>
                <a:spcPts val="0"/>
              </a:spcBef>
              <a:spcAft>
                <a:spcPts val="0"/>
              </a:spcAft>
              <a:buNone/>
            </a:pPr>
            <a:r>
              <a:t/>
            </a:r>
            <a:endParaRPr sz="800">
              <a:solidFill>
                <a:srgbClr val="333333"/>
              </a:solidFill>
              <a:highlight>
                <a:srgbClr val="FFFFFF"/>
              </a:highlight>
            </a:endParaRPr>
          </a:p>
          <a:p>
            <a:pPr indent="0" lvl="0" marL="0" rtl="0" algn="l">
              <a:lnSpc>
                <a:spcPct val="80000"/>
              </a:lnSpc>
              <a:spcBef>
                <a:spcPts val="0"/>
              </a:spcBef>
              <a:spcAft>
                <a:spcPts val="0"/>
              </a:spcAft>
              <a:buNone/>
            </a:pPr>
            <a:r>
              <a:rPr lang="en" sz="800">
                <a:solidFill>
                  <a:srgbClr val="333333"/>
                </a:solidFill>
                <a:highlight>
                  <a:srgbClr val="FFFFFF"/>
                </a:highlight>
              </a:rPr>
              <a:t>Wu, Defeng &amp; Warwick, Kevin &amp; Ma, Zi &amp; Gasson, Mark &amp; Burgess, Jonathan &amp; Pan, Song &amp; Aziz, Tipu. (2010). Prediction of Parkinson's disease tremor onset using radial basis function neural network based on particle swarm optimization. International journal of neural systems. 20. 109-16. 10.1142/S0129065710002292. </a:t>
            </a:r>
            <a:endParaRPr sz="800">
              <a:solidFill>
                <a:srgbClr val="333333"/>
              </a:solidFill>
              <a:highlight>
                <a:srgbClr val="FFFFFF"/>
              </a:highlight>
            </a:endParaRPr>
          </a:p>
        </p:txBody>
      </p:sp>
      <p:pic>
        <p:nvPicPr>
          <p:cNvPr id="276" name="Google Shape;276;p30"/>
          <p:cNvPicPr preferRelativeResize="0"/>
          <p:nvPr/>
        </p:nvPicPr>
        <p:blipFill>
          <a:blip r:embed="rId3">
            <a:alphaModFix/>
          </a:blip>
          <a:stretch>
            <a:fillRect/>
          </a:stretch>
        </p:blipFill>
        <p:spPr>
          <a:xfrm>
            <a:off x="1968525" y="2503925"/>
            <a:ext cx="5206974" cy="547275"/>
          </a:xfrm>
          <a:prstGeom prst="rect">
            <a:avLst/>
          </a:prstGeom>
          <a:noFill/>
          <a:ln>
            <a:noFill/>
          </a:ln>
        </p:spPr>
      </p:pic>
      <p:pic>
        <p:nvPicPr>
          <p:cNvPr id="277" name="Google Shape;277;p30"/>
          <p:cNvPicPr preferRelativeResize="0"/>
          <p:nvPr/>
        </p:nvPicPr>
        <p:blipFill>
          <a:blip r:embed="rId4">
            <a:alphaModFix amt="47000"/>
          </a:blip>
          <a:stretch>
            <a:fillRect/>
          </a:stretch>
        </p:blipFill>
        <p:spPr>
          <a:xfrm>
            <a:off x="3190063" y="155350"/>
            <a:ext cx="2775413" cy="81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83" name="Google Shape;283;p31"/>
          <p:cNvPicPr preferRelativeResize="0"/>
          <p:nvPr/>
        </p:nvPicPr>
        <p:blipFill>
          <a:blip r:embed="rId3">
            <a:alphaModFix/>
          </a:blip>
          <a:stretch>
            <a:fillRect/>
          </a:stretch>
        </p:blipFill>
        <p:spPr>
          <a:xfrm>
            <a:off x="7124625" y="4312075"/>
            <a:ext cx="190500" cy="219075"/>
          </a:xfrm>
          <a:prstGeom prst="rect">
            <a:avLst/>
          </a:prstGeom>
          <a:noFill/>
          <a:ln>
            <a:noFill/>
          </a:ln>
        </p:spPr>
      </p:pic>
      <p:pic>
        <p:nvPicPr>
          <p:cNvPr id="284" name="Google Shape;284;p31"/>
          <p:cNvPicPr preferRelativeResize="0"/>
          <p:nvPr/>
        </p:nvPicPr>
        <p:blipFill>
          <a:blip r:embed="rId4">
            <a:alphaModFix/>
          </a:blip>
          <a:stretch>
            <a:fillRect/>
          </a:stretch>
        </p:blipFill>
        <p:spPr>
          <a:xfrm>
            <a:off x="7524675" y="4369225"/>
            <a:ext cx="190500" cy="219075"/>
          </a:xfrm>
          <a:prstGeom prst="rect">
            <a:avLst/>
          </a:prstGeom>
          <a:noFill/>
          <a:ln>
            <a:noFill/>
          </a:ln>
        </p:spPr>
      </p:pic>
      <p:pic>
        <p:nvPicPr>
          <p:cNvPr id="285" name="Google Shape;285;p31"/>
          <p:cNvPicPr preferRelativeResize="0"/>
          <p:nvPr/>
        </p:nvPicPr>
        <p:blipFill>
          <a:blip r:embed="rId5">
            <a:alphaModFix/>
          </a:blip>
          <a:stretch>
            <a:fillRect/>
          </a:stretch>
        </p:blipFill>
        <p:spPr>
          <a:xfrm>
            <a:off x="7129388" y="4763225"/>
            <a:ext cx="180975" cy="219075"/>
          </a:xfrm>
          <a:prstGeom prst="rect">
            <a:avLst/>
          </a:prstGeom>
          <a:noFill/>
          <a:ln>
            <a:noFill/>
          </a:ln>
        </p:spPr>
      </p:pic>
      <p:pic>
        <p:nvPicPr>
          <p:cNvPr id="286" name="Google Shape;286;p31"/>
          <p:cNvPicPr preferRelativeResize="0"/>
          <p:nvPr/>
        </p:nvPicPr>
        <p:blipFill>
          <a:blip r:embed="rId6">
            <a:alphaModFix/>
          </a:blip>
          <a:stretch>
            <a:fillRect/>
          </a:stretch>
        </p:blipFill>
        <p:spPr>
          <a:xfrm>
            <a:off x="7527063" y="4763225"/>
            <a:ext cx="180975" cy="219075"/>
          </a:xfrm>
          <a:prstGeom prst="rect">
            <a:avLst/>
          </a:prstGeom>
          <a:noFill/>
          <a:ln>
            <a:noFill/>
          </a:ln>
        </p:spPr>
      </p:pic>
      <p:pic>
        <p:nvPicPr>
          <p:cNvPr id="287" name="Google Shape;287;p31"/>
          <p:cNvPicPr preferRelativeResize="0"/>
          <p:nvPr/>
        </p:nvPicPr>
        <p:blipFill>
          <a:blip r:embed="rId7">
            <a:alphaModFix/>
          </a:blip>
          <a:stretch>
            <a:fillRect/>
          </a:stretch>
        </p:blipFill>
        <p:spPr>
          <a:xfrm>
            <a:off x="8962950" y="4369225"/>
            <a:ext cx="152400" cy="219075"/>
          </a:xfrm>
          <a:prstGeom prst="rect">
            <a:avLst/>
          </a:prstGeom>
          <a:noFill/>
          <a:ln>
            <a:noFill/>
          </a:ln>
        </p:spPr>
      </p:pic>
      <p:pic>
        <p:nvPicPr>
          <p:cNvPr id="288" name="Google Shape;288;p31"/>
          <p:cNvPicPr preferRelativeResize="0"/>
          <p:nvPr/>
        </p:nvPicPr>
        <p:blipFill>
          <a:blip r:embed="rId8">
            <a:alphaModFix/>
          </a:blip>
          <a:stretch>
            <a:fillRect/>
          </a:stretch>
        </p:blipFill>
        <p:spPr>
          <a:xfrm>
            <a:off x="8848650" y="4807375"/>
            <a:ext cx="76200" cy="219075"/>
          </a:xfrm>
          <a:prstGeom prst="rect">
            <a:avLst/>
          </a:prstGeom>
          <a:noFill/>
          <a:ln>
            <a:noFill/>
          </a:ln>
        </p:spPr>
      </p:pic>
      <p:pic>
        <p:nvPicPr>
          <p:cNvPr id="289" name="Google Shape;289;p31"/>
          <p:cNvPicPr preferRelativeResize="0"/>
          <p:nvPr/>
        </p:nvPicPr>
        <p:blipFill>
          <a:blip r:embed="rId9">
            <a:alphaModFix/>
          </a:blip>
          <a:stretch>
            <a:fillRect/>
          </a:stretch>
        </p:blipFill>
        <p:spPr>
          <a:xfrm>
            <a:off x="7924725" y="4857738"/>
            <a:ext cx="409575" cy="219075"/>
          </a:xfrm>
          <a:prstGeom prst="rect">
            <a:avLst/>
          </a:prstGeom>
          <a:noFill/>
          <a:ln>
            <a:noFill/>
          </a:ln>
        </p:spPr>
      </p:pic>
      <p:pic>
        <p:nvPicPr>
          <p:cNvPr id="290" name="Google Shape;290;p31"/>
          <p:cNvPicPr preferRelativeResize="0"/>
          <p:nvPr/>
        </p:nvPicPr>
        <p:blipFill>
          <a:blip r:embed="rId10">
            <a:alphaModFix/>
          </a:blip>
          <a:stretch>
            <a:fillRect/>
          </a:stretch>
        </p:blipFill>
        <p:spPr>
          <a:xfrm>
            <a:off x="5321261" y="4468060"/>
            <a:ext cx="1136800" cy="21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PSO </a:t>
            </a:r>
            <a:r>
              <a:rPr b="1" lang="en" sz="2120"/>
              <a:t>Application Areas Studied</a:t>
            </a:r>
            <a:endParaRPr b="1" sz="2120"/>
          </a:p>
        </p:txBody>
      </p:sp>
      <p:sp>
        <p:nvSpPr>
          <p:cNvPr id="66" name="Google Shape;66;p14"/>
          <p:cNvSpPr txBox="1"/>
          <p:nvPr/>
        </p:nvSpPr>
        <p:spPr>
          <a:xfrm>
            <a:off x="254850" y="1308478"/>
            <a:ext cx="4317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t>Parkinson’s Disease Prediction </a:t>
            </a:r>
            <a:endParaRPr sz="2200"/>
          </a:p>
        </p:txBody>
      </p:sp>
      <p:sp>
        <p:nvSpPr>
          <p:cNvPr id="67" name="Google Shape;67;p14"/>
          <p:cNvSpPr txBox="1"/>
          <p:nvPr/>
        </p:nvSpPr>
        <p:spPr>
          <a:xfrm>
            <a:off x="4572150" y="985431"/>
            <a:ext cx="4440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t>Fuzzy Neural Networks</a:t>
            </a:r>
            <a:endParaRPr sz="2200"/>
          </a:p>
          <a:p>
            <a:pPr indent="0" lvl="0" marL="0" rtl="0" algn="ctr">
              <a:spcBef>
                <a:spcPts val="0"/>
              </a:spcBef>
              <a:spcAft>
                <a:spcPts val="0"/>
              </a:spcAft>
              <a:buNone/>
            </a:pPr>
            <a:r>
              <a:rPr lang="en" sz="2200"/>
              <a:t>Classification of Iris Species</a:t>
            </a:r>
            <a:endParaRPr sz="2200"/>
          </a:p>
        </p:txBody>
      </p:sp>
      <p:cxnSp>
        <p:nvCxnSpPr>
          <p:cNvPr id="68" name="Google Shape;68;p14"/>
          <p:cNvCxnSpPr/>
          <p:nvPr/>
        </p:nvCxnSpPr>
        <p:spPr>
          <a:xfrm>
            <a:off x="254850" y="1724275"/>
            <a:ext cx="8673000" cy="0"/>
          </a:xfrm>
          <a:prstGeom prst="straightConnector1">
            <a:avLst/>
          </a:prstGeom>
          <a:noFill/>
          <a:ln cap="flat" cmpd="sng" w="9525">
            <a:solidFill>
              <a:schemeClr val="dk2"/>
            </a:solidFill>
            <a:prstDash val="solid"/>
            <a:round/>
            <a:headEnd len="med" w="med" type="none"/>
            <a:tailEnd len="med" w="med" type="none"/>
          </a:ln>
        </p:spPr>
      </p:cxnSp>
      <p:pic>
        <p:nvPicPr>
          <p:cNvPr id="69" name="Google Shape;69;p14"/>
          <p:cNvPicPr preferRelativeResize="0"/>
          <p:nvPr/>
        </p:nvPicPr>
        <p:blipFill>
          <a:blip r:embed="rId3">
            <a:alphaModFix/>
          </a:blip>
          <a:stretch>
            <a:fillRect/>
          </a:stretch>
        </p:blipFill>
        <p:spPr>
          <a:xfrm>
            <a:off x="4811350" y="1836525"/>
            <a:ext cx="1807350" cy="1807350"/>
          </a:xfrm>
          <a:prstGeom prst="rect">
            <a:avLst/>
          </a:prstGeom>
          <a:noFill/>
          <a:ln>
            <a:noFill/>
          </a:ln>
        </p:spPr>
      </p:pic>
      <p:pic>
        <p:nvPicPr>
          <p:cNvPr id="70" name="Google Shape;70;p14"/>
          <p:cNvPicPr preferRelativeResize="0"/>
          <p:nvPr/>
        </p:nvPicPr>
        <p:blipFill>
          <a:blip r:embed="rId4">
            <a:alphaModFix/>
          </a:blip>
          <a:stretch>
            <a:fillRect/>
          </a:stretch>
        </p:blipFill>
        <p:spPr>
          <a:xfrm>
            <a:off x="6670575" y="1836525"/>
            <a:ext cx="2257275" cy="1807350"/>
          </a:xfrm>
          <a:prstGeom prst="rect">
            <a:avLst/>
          </a:prstGeom>
          <a:noFill/>
          <a:ln>
            <a:noFill/>
          </a:ln>
        </p:spPr>
      </p:pic>
      <p:pic>
        <p:nvPicPr>
          <p:cNvPr id="71" name="Google Shape;71;p14"/>
          <p:cNvPicPr preferRelativeResize="0"/>
          <p:nvPr/>
        </p:nvPicPr>
        <p:blipFill>
          <a:blip r:embed="rId5">
            <a:alphaModFix/>
          </a:blip>
          <a:stretch>
            <a:fillRect/>
          </a:stretch>
        </p:blipFill>
        <p:spPr>
          <a:xfrm>
            <a:off x="5658875" y="3756125"/>
            <a:ext cx="2728524" cy="1232925"/>
          </a:xfrm>
          <a:prstGeom prst="rect">
            <a:avLst/>
          </a:prstGeom>
          <a:noFill/>
          <a:ln>
            <a:noFill/>
          </a:ln>
        </p:spPr>
      </p:pic>
      <p:pic>
        <p:nvPicPr>
          <p:cNvPr id="72" name="Google Shape;72;p14"/>
          <p:cNvPicPr preferRelativeResize="0"/>
          <p:nvPr/>
        </p:nvPicPr>
        <p:blipFill>
          <a:blip r:embed="rId6">
            <a:alphaModFix/>
          </a:blip>
          <a:stretch>
            <a:fillRect/>
          </a:stretch>
        </p:blipFill>
        <p:spPr>
          <a:xfrm>
            <a:off x="543700" y="1836525"/>
            <a:ext cx="3679225" cy="2881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294" name="Shape 294"/>
        <p:cNvGrpSpPr/>
        <p:nvPr/>
      </p:nvGrpSpPr>
      <p:grpSpPr>
        <a:xfrm>
          <a:off x="0" y="0"/>
          <a:ext cx="0" cy="0"/>
          <a:chOff x="0" y="0"/>
          <a:chExt cx="0" cy="0"/>
        </a:xfrm>
      </p:grpSpPr>
      <p:sp>
        <p:nvSpPr>
          <p:cNvPr id="295" name="Google Shape;2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Fundamentals of Metaheuristics and Parameters</a:t>
            </a:r>
            <a:endParaRPr/>
          </a:p>
        </p:txBody>
      </p:sp>
      <p:sp>
        <p:nvSpPr>
          <p:cNvPr id="296" name="Google Shape;296;p32"/>
          <p:cNvSpPr txBox="1"/>
          <p:nvPr>
            <p:ph idx="1" type="body"/>
          </p:nvPr>
        </p:nvSpPr>
        <p:spPr>
          <a:xfrm>
            <a:off x="311700" y="1143325"/>
            <a:ext cx="21873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Objective function</a:t>
            </a:r>
            <a:r>
              <a:rPr b="1" lang="en">
                <a:solidFill>
                  <a:schemeClr val="dk1"/>
                </a:solidFill>
                <a:highlight>
                  <a:srgbClr val="F9ECDE"/>
                </a:highlight>
              </a:rPr>
              <a:t>:</a:t>
            </a:r>
            <a:endParaRPr b="1">
              <a:solidFill>
                <a:schemeClr val="dk1"/>
              </a:solidFill>
              <a:highlight>
                <a:srgbClr val="F9ECDE"/>
              </a:highlight>
            </a:endParaRPr>
          </a:p>
        </p:txBody>
      </p:sp>
      <p:sp>
        <p:nvSpPr>
          <p:cNvPr id="297" name="Google Shape;297;p32"/>
          <p:cNvSpPr txBox="1"/>
          <p:nvPr>
            <p:ph idx="1" type="body"/>
          </p:nvPr>
        </p:nvSpPr>
        <p:spPr>
          <a:xfrm>
            <a:off x="3994349" y="1169025"/>
            <a:ext cx="19017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Particle position</a:t>
            </a:r>
            <a:r>
              <a:rPr b="1" lang="en">
                <a:solidFill>
                  <a:schemeClr val="dk1"/>
                </a:solidFill>
                <a:highlight>
                  <a:srgbClr val="F9ECDE"/>
                </a:highlight>
              </a:rPr>
              <a:t>:</a:t>
            </a:r>
            <a:endParaRPr b="1">
              <a:solidFill>
                <a:schemeClr val="dk1"/>
              </a:solidFill>
              <a:highlight>
                <a:srgbClr val="F9ECDE"/>
              </a:highlight>
            </a:endParaRPr>
          </a:p>
        </p:txBody>
      </p:sp>
      <p:sp>
        <p:nvSpPr>
          <p:cNvPr id="298" name="Google Shape;298;p32"/>
          <p:cNvSpPr txBox="1"/>
          <p:nvPr>
            <p:ph idx="1" type="body"/>
          </p:nvPr>
        </p:nvSpPr>
        <p:spPr>
          <a:xfrm>
            <a:off x="311700" y="1590625"/>
            <a:ext cx="19647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Particle velocity</a:t>
            </a:r>
            <a:r>
              <a:rPr b="1" lang="en">
                <a:solidFill>
                  <a:schemeClr val="dk1"/>
                </a:solidFill>
                <a:highlight>
                  <a:srgbClr val="F9ECDE"/>
                </a:highlight>
              </a:rPr>
              <a:t>:</a:t>
            </a:r>
            <a:endParaRPr b="1">
              <a:solidFill>
                <a:schemeClr val="dk1"/>
              </a:solidFill>
              <a:highlight>
                <a:srgbClr val="F9ECDE"/>
              </a:highlight>
            </a:endParaRPr>
          </a:p>
        </p:txBody>
      </p:sp>
      <p:sp>
        <p:nvSpPr>
          <p:cNvPr id="299" name="Google Shape;299;p32"/>
          <p:cNvSpPr txBox="1"/>
          <p:nvPr>
            <p:ph idx="1" type="body"/>
          </p:nvPr>
        </p:nvSpPr>
        <p:spPr>
          <a:xfrm>
            <a:off x="3994350" y="1616325"/>
            <a:ext cx="21873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Position </a:t>
            </a:r>
            <a:r>
              <a:rPr lang="en">
                <a:solidFill>
                  <a:schemeClr val="dk1"/>
                </a:solidFill>
                <a:highlight>
                  <a:srgbClr val="F9ECDE"/>
                </a:highlight>
              </a:rPr>
              <a:t>increment</a:t>
            </a:r>
            <a:r>
              <a:rPr b="1" lang="en">
                <a:solidFill>
                  <a:schemeClr val="dk1"/>
                </a:solidFill>
                <a:highlight>
                  <a:srgbClr val="F9ECDE"/>
                </a:highlight>
              </a:rPr>
              <a:t>:</a:t>
            </a:r>
            <a:endParaRPr b="1">
              <a:solidFill>
                <a:schemeClr val="dk1"/>
              </a:solidFill>
              <a:highlight>
                <a:srgbClr val="F9ECDE"/>
              </a:highlight>
            </a:endParaRPr>
          </a:p>
        </p:txBody>
      </p:sp>
      <p:sp>
        <p:nvSpPr>
          <p:cNvPr id="300" name="Google Shape;300;p32"/>
          <p:cNvSpPr txBox="1"/>
          <p:nvPr>
            <p:ph idx="1" type="body"/>
          </p:nvPr>
        </p:nvSpPr>
        <p:spPr>
          <a:xfrm>
            <a:off x="316575" y="2062350"/>
            <a:ext cx="21408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Velocity </a:t>
            </a:r>
            <a:r>
              <a:rPr lang="en">
                <a:solidFill>
                  <a:schemeClr val="dk1"/>
                </a:solidFill>
                <a:highlight>
                  <a:srgbClr val="F9ECDE"/>
                </a:highlight>
              </a:rPr>
              <a:t>increment</a:t>
            </a:r>
            <a:r>
              <a:rPr b="1" lang="en">
                <a:solidFill>
                  <a:schemeClr val="dk1"/>
                </a:solidFill>
                <a:highlight>
                  <a:srgbClr val="F9ECDE"/>
                </a:highlight>
              </a:rPr>
              <a:t>:</a:t>
            </a:r>
            <a:endParaRPr b="1">
              <a:solidFill>
                <a:schemeClr val="dk1"/>
              </a:solidFill>
              <a:highlight>
                <a:srgbClr val="F9ECDE"/>
              </a:highlight>
            </a:endParaRPr>
          </a:p>
        </p:txBody>
      </p:sp>
      <p:sp>
        <p:nvSpPr>
          <p:cNvPr id="301" name="Google Shape;301;p32"/>
          <p:cNvSpPr txBox="1"/>
          <p:nvPr>
            <p:ph idx="1" type="body"/>
          </p:nvPr>
        </p:nvSpPr>
        <p:spPr>
          <a:xfrm>
            <a:off x="316575" y="2524450"/>
            <a:ext cx="25029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Local optima position</a:t>
            </a:r>
            <a:r>
              <a:rPr b="1" lang="en">
                <a:solidFill>
                  <a:schemeClr val="dk1"/>
                </a:solidFill>
                <a:highlight>
                  <a:srgbClr val="F9ECDE"/>
                </a:highlight>
              </a:rPr>
              <a:t>:</a:t>
            </a:r>
            <a:endParaRPr b="1">
              <a:solidFill>
                <a:schemeClr val="dk1"/>
              </a:solidFill>
              <a:highlight>
                <a:srgbClr val="F9ECDE"/>
              </a:highlight>
            </a:endParaRPr>
          </a:p>
        </p:txBody>
      </p:sp>
      <p:sp>
        <p:nvSpPr>
          <p:cNvPr id="302" name="Google Shape;302;p32"/>
          <p:cNvSpPr txBox="1"/>
          <p:nvPr>
            <p:ph idx="1" type="body"/>
          </p:nvPr>
        </p:nvSpPr>
        <p:spPr>
          <a:xfrm>
            <a:off x="3993225" y="2971750"/>
            <a:ext cx="23313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Cognitive coefficient</a:t>
            </a:r>
            <a:r>
              <a:rPr b="1" lang="en">
                <a:solidFill>
                  <a:schemeClr val="dk1"/>
                </a:solidFill>
                <a:highlight>
                  <a:srgbClr val="F9ECDE"/>
                </a:highlight>
              </a:rPr>
              <a:t>:</a:t>
            </a:r>
            <a:endParaRPr b="1">
              <a:solidFill>
                <a:schemeClr val="dk1"/>
              </a:solidFill>
              <a:highlight>
                <a:srgbClr val="F9ECDE"/>
              </a:highlight>
            </a:endParaRPr>
          </a:p>
        </p:txBody>
      </p:sp>
      <p:sp>
        <p:nvSpPr>
          <p:cNvPr id="303" name="Google Shape;303;p32"/>
          <p:cNvSpPr txBox="1"/>
          <p:nvPr>
            <p:ph idx="1" type="body"/>
          </p:nvPr>
        </p:nvSpPr>
        <p:spPr>
          <a:xfrm>
            <a:off x="316575" y="3448650"/>
            <a:ext cx="20172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Social </a:t>
            </a:r>
            <a:r>
              <a:rPr lang="en">
                <a:solidFill>
                  <a:schemeClr val="dk1"/>
                </a:solidFill>
                <a:highlight>
                  <a:srgbClr val="F9ECDE"/>
                </a:highlight>
              </a:rPr>
              <a:t>coefficient</a:t>
            </a:r>
            <a:r>
              <a:rPr b="1" lang="en">
                <a:solidFill>
                  <a:schemeClr val="dk1"/>
                </a:solidFill>
                <a:highlight>
                  <a:srgbClr val="F9ECDE"/>
                </a:highlight>
              </a:rPr>
              <a:t>:</a:t>
            </a:r>
            <a:endParaRPr b="1">
              <a:solidFill>
                <a:schemeClr val="dk1"/>
              </a:solidFill>
              <a:highlight>
                <a:srgbClr val="F9ECDE"/>
              </a:highlight>
            </a:endParaRPr>
          </a:p>
        </p:txBody>
      </p:sp>
      <p:pic>
        <p:nvPicPr>
          <p:cNvPr id="304" name="Google Shape;304;p32"/>
          <p:cNvPicPr preferRelativeResize="0"/>
          <p:nvPr/>
        </p:nvPicPr>
        <p:blipFill>
          <a:blip r:embed="rId3">
            <a:alphaModFix/>
          </a:blip>
          <a:stretch>
            <a:fillRect/>
          </a:stretch>
        </p:blipFill>
        <p:spPr>
          <a:xfrm>
            <a:off x="2425751" y="2095488"/>
            <a:ext cx="5324475" cy="381000"/>
          </a:xfrm>
          <a:prstGeom prst="rect">
            <a:avLst/>
          </a:prstGeom>
          <a:noFill/>
          <a:ln>
            <a:noFill/>
          </a:ln>
        </p:spPr>
      </p:pic>
      <p:pic>
        <p:nvPicPr>
          <p:cNvPr id="305" name="Google Shape;305;p32"/>
          <p:cNvPicPr preferRelativeResize="0"/>
          <p:nvPr/>
        </p:nvPicPr>
        <p:blipFill>
          <a:blip r:embed="rId4">
            <a:alphaModFix/>
          </a:blip>
          <a:stretch>
            <a:fillRect/>
          </a:stretch>
        </p:blipFill>
        <p:spPr>
          <a:xfrm>
            <a:off x="5848339" y="1264075"/>
            <a:ext cx="1895475" cy="257175"/>
          </a:xfrm>
          <a:prstGeom prst="rect">
            <a:avLst/>
          </a:prstGeom>
          <a:noFill/>
          <a:ln>
            <a:noFill/>
          </a:ln>
        </p:spPr>
      </p:pic>
      <p:pic>
        <p:nvPicPr>
          <p:cNvPr id="306" name="Google Shape;306;p32"/>
          <p:cNvPicPr preferRelativeResize="0"/>
          <p:nvPr/>
        </p:nvPicPr>
        <p:blipFill>
          <a:blip r:embed="rId5">
            <a:alphaModFix/>
          </a:blip>
          <a:stretch>
            <a:fillRect/>
          </a:stretch>
        </p:blipFill>
        <p:spPr>
          <a:xfrm>
            <a:off x="2143114" y="1714463"/>
            <a:ext cx="1819275" cy="257175"/>
          </a:xfrm>
          <a:prstGeom prst="rect">
            <a:avLst/>
          </a:prstGeom>
          <a:noFill/>
          <a:ln>
            <a:noFill/>
          </a:ln>
        </p:spPr>
      </p:pic>
      <p:pic>
        <p:nvPicPr>
          <p:cNvPr id="307" name="Google Shape;307;p32"/>
          <p:cNvPicPr preferRelativeResize="0"/>
          <p:nvPr/>
        </p:nvPicPr>
        <p:blipFill>
          <a:blip r:embed="rId6">
            <a:alphaModFix/>
          </a:blip>
          <a:stretch>
            <a:fillRect/>
          </a:stretch>
        </p:blipFill>
        <p:spPr>
          <a:xfrm>
            <a:off x="6129525" y="1714463"/>
            <a:ext cx="2543175" cy="257175"/>
          </a:xfrm>
          <a:prstGeom prst="rect">
            <a:avLst/>
          </a:prstGeom>
          <a:noFill/>
          <a:ln>
            <a:noFill/>
          </a:ln>
        </p:spPr>
      </p:pic>
      <p:pic>
        <p:nvPicPr>
          <p:cNvPr id="308" name="Google Shape;308;p32"/>
          <p:cNvPicPr preferRelativeResize="0"/>
          <p:nvPr/>
        </p:nvPicPr>
        <p:blipFill>
          <a:blip r:embed="rId7">
            <a:alphaModFix/>
          </a:blip>
          <a:stretch>
            <a:fillRect/>
          </a:stretch>
        </p:blipFill>
        <p:spPr>
          <a:xfrm>
            <a:off x="2731263" y="2612100"/>
            <a:ext cx="257175" cy="257175"/>
          </a:xfrm>
          <a:prstGeom prst="rect">
            <a:avLst/>
          </a:prstGeom>
          <a:noFill/>
          <a:ln>
            <a:noFill/>
          </a:ln>
        </p:spPr>
      </p:pic>
      <p:pic>
        <p:nvPicPr>
          <p:cNvPr id="309" name="Google Shape;309;p32"/>
          <p:cNvPicPr preferRelativeResize="0"/>
          <p:nvPr/>
        </p:nvPicPr>
        <p:blipFill>
          <a:blip r:embed="rId8">
            <a:alphaModFix/>
          </a:blip>
          <a:stretch>
            <a:fillRect/>
          </a:stretch>
        </p:blipFill>
        <p:spPr>
          <a:xfrm>
            <a:off x="6524650" y="2626850"/>
            <a:ext cx="200025" cy="228600"/>
          </a:xfrm>
          <a:prstGeom prst="rect">
            <a:avLst/>
          </a:prstGeom>
          <a:noFill/>
          <a:ln>
            <a:noFill/>
          </a:ln>
        </p:spPr>
      </p:pic>
      <p:sp>
        <p:nvSpPr>
          <p:cNvPr id="310" name="Google Shape;310;p32"/>
          <p:cNvSpPr txBox="1"/>
          <p:nvPr>
            <p:ph idx="1" type="body"/>
          </p:nvPr>
        </p:nvSpPr>
        <p:spPr>
          <a:xfrm>
            <a:off x="3994350" y="2524450"/>
            <a:ext cx="25431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Global optima position</a:t>
            </a:r>
            <a:r>
              <a:rPr b="1" lang="en">
                <a:solidFill>
                  <a:schemeClr val="dk1"/>
                </a:solidFill>
                <a:highlight>
                  <a:srgbClr val="F9ECDE"/>
                </a:highlight>
              </a:rPr>
              <a:t>:</a:t>
            </a:r>
            <a:endParaRPr b="1">
              <a:solidFill>
                <a:schemeClr val="dk1"/>
              </a:solidFill>
              <a:highlight>
                <a:srgbClr val="F9ECDE"/>
              </a:highlight>
            </a:endParaRPr>
          </a:p>
        </p:txBody>
      </p:sp>
      <p:pic>
        <p:nvPicPr>
          <p:cNvPr id="311" name="Google Shape;311;p32"/>
          <p:cNvPicPr preferRelativeResize="0"/>
          <p:nvPr/>
        </p:nvPicPr>
        <p:blipFill>
          <a:blip r:embed="rId9">
            <a:alphaModFix/>
          </a:blip>
          <a:stretch>
            <a:fillRect/>
          </a:stretch>
        </p:blipFill>
        <p:spPr>
          <a:xfrm>
            <a:off x="2383601" y="1247038"/>
            <a:ext cx="1066800" cy="238125"/>
          </a:xfrm>
          <a:prstGeom prst="rect">
            <a:avLst/>
          </a:prstGeom>
          <a:noFill/>
          <a:ln>
            <a:noFill/>
          </a:ln>
        </p:spPr>
      </p:pic>
      <p:pic>
        <p:nvPicPr>
          <p:cNvPr id="312" name="Google Shape;312;p32"/>
          <p:cNvPicPr preferRelativeResize="0"/>
          <p:nvPr/>
        </p:nvPicPr>
        <p:blipFill>
          <a:blip r:embed="rId10">
            <a:alphaModFix/>
          </a:blip>
          <a:stretch>
            <a:fillRect/>
          </a:stretch>
        </p:blipFill>
        <p:spPr>
          <a:xfrm>
            <a:off x="6324525" y="3076550"/>
            <a:ext cx="800100" cy="238125"/>
          </a:xfrm>
          <a:prstGeom prst="rect">
            <a:avLst/>
          </a:prstGeom>
          <a:noFill/>
          <a:ln>
            <a:noFill/>
          </a:ln>
        </p:spPr>
      </p:pic>
      <p:pic>
        <p:nvPicPr>
          <p:cNvPr id="313" name="Google Shape;313;p32"/>
          <p:cNvPicPr preferRelativeResize="0"/>
          <p:nvPr/>
        </p:nvPicPr>
        <p:blipFill>
          <a:blip r:embed="rId11">
            <a:alphaModFix/>
          </a:blip>
          <a:stretch>
            <a:fillRect/>
          </a:stretch>
        </p:blipFill>
        <p:spPr>
          <a:xfrm>
            <a:off x="2314500" y="3551125"/>
            <a:ext cx="800100" cy="238125"/>
          </a:xfrm>
          <a:prstGeom prst="rect">
            <a:avLst/>
          </a:prstGeom>
          <a:noFill/>
          <a:ln>
            <a:noFill/>
          </a:ln>
        </p:spPr>
      </p:pic>
      <p:pic>
        <p:nvPicPr>
          <p:cNvPr id="314" name="Google Shape;314;p32"/>
          <p:cNvPicPr preferRelativeResize="0"/>
          <p:nvPr/>
        </p:nvPicPr>
        <p:blipFill>
          <a:blip r:embed="rId12">
            <a:alphaModFix/>
          </a:blip>
          <a:stretch>
            <a:fillRect/>
          </a:stretch>
        </p:blipFill>
        <p:spPr>
          <a:xfrm>
            <a:off x="2895600" y="3086825"/>
            <a:ext cx="847725" cy="219075"/>
          </a:xfrm>
          <a:prstGeom prst="rect">
            <a:avLst/>
          </a:prstGeom>
          <a:noFill/>
          <a:ln>
            <a:noFill/>
          </a:ln>
        </p:spPr>
      </p:pic>
      <p:sp>
        <p:nvSpPr>
          <p:cNvPr id="315" name="Google Shape;315;p32"/>
          <p:cNvSpPr txBox="1"/>
          <p:nvPr>
            <p:ph idx="1" type="body"/>
          </p:nvPr>
        </p:nvSpPr>
        <p:spPr>
          <a:xfrm>
            <a:off x="316575" y="2986550"/>
            <a:ext cx="26172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Inertia weight constant</a:t>
            </a:r>
            <a:r>
              <a:rPr b="1" lang="en">
                <a:solidFill>
                  <a:schemeClr val="dk1"/>
                </a:solidFill>
                <a:highlight>
                  <a:srgbClr val="F9ECDE"/>
                </a:highlight>
              </a:rPr>
              <a:t>:</a:t>
            </a:r>
            <a:endParaRPr b="1">
              <a:solidFill>
                <a:schemeClr val="dk1"/>
              </a:solidFill>
              <a:highlight>
                <a:srgbClr val="F9ECDE"/>
              </a:highlight>
            </a:endParaRPr>
          </a:p>
        </p:txBody>
      </p:sp>
      <p:sp>
        <p:nvSpPr>
          <p:cNvPr id="316" name="Google Shape;316;p32"/>
          <p:cNvSpPr txBox="1"/>
          <p:nvPr>
            <p:ph idx="1" type="body"/>
          </p:nvPr>
        </p:nvSpPr>
        <p:spPr>
          <a:xfrm>
            <a:off x="3994350" y="2500475"/>
            <a:ext cx="2543100" cy="4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highlight>
                  <a:srgbClr val="F9ECDE"/>
                </a:highlight>
              </a:rPr>
              <a:t>Global optima position</a:t>
            </a:r>
            <a:r>
              <a:rPr b="1" lang="en">
                <a:solidFill>
                  <a:schemeClr val="dk1"/>
                </a:solidFill>
                <a:highlight>
                  <a:srgbClr val="F9ECDE"/>
                </a:highlight>
              </a:rPr>
              <a:t>:</a:t>
            </a:r>
            <a:endParaRPr b="1">
              <a:solidFill>
                <a:schemeClr val="dk1"/>
              </a:solidFill>
              <a:highlight>
                <a:srgbClr val="F9ECDE"/>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5"/>
          <p:cNvSpPr/>
          <p:nvPr/>
        </p:nvSpPr>
        <p:spPr>
          <a:xfrm>
            <a:off x="3558375" y="4017350"/>
            <a:ext cx="4146000" cy="1078200"/>
          </a:xfrm>
          <a:prstGeom prst="wedgeRectCallout">
            <a:avLst>
              <a:gd fmla="val -11260" name="adj1"/>
              <a:gd fmla="val -745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182875">
            <a:noAutofit/>
          </a:bodyPr>
          <a:lstStyle/>
          <a:p>
            <a:pPr indent="0" lvl="0" marL="0" rtl="0" algn="l">
              <a:lnSpc>
                <a:spcPct val="115000"/>
              </a:lnSpc>
              <a:spcBef>
                <a:spcPts val="0"/>
              </a:spcBef>
              <a:spcAft>
                <a:spcPts val="0"/>
              </a:spcAft>
              <a:buNone/>
            </a:pPr>
            <a:r>
              <a:rPr lang="en" sz="2200">
                <a:solidFill>
                  <a:schemeClr val="dk1"/>
                </a:solidFill>
              </a:rPr>
              <a:t>Cognitive coefficient</a:t>
            </a:r>
            <a:r>
              <a:rPr b="1" lang="en" sz="2200">
                <a:solidFill>
                  <a:schemeClr val="dk1"/>
                </a:solidFill>
              </a:rPr>
              <a:t>:</a:t>
            </a:r>
            <a:endParaRPr b="1" sz="2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2200">
                <a:solidFill>
                  <a:schemeClr val="dk1"/>
                </a:solidFill>
              </a:rPr>
              <a:t>Local optima position</a:t>
            </a:r>
            <a:r>
              <a:rPr b="1" lang="en" sz="2200">
                <a:solidFill>
                  <a:schemeClr val="dk1"/>
                </a:solidFill>
              </a:rPr>
              <a:t>:</a:t>
            </a:r>
            <a:endParaRPr b="1" sz="2200">
              <a:solidFill>
                <a:schemeClr val="dk1"/>
              </a:solidFill>
            </a:endParaRPr>
          </a:p>
        </p:txBody>
      </p:sp>
      <p:pic>
        <p:nvPicPr>
          <p:cNvPr id="78" name="Google Shape;78;p15"/>
          <p:cNvPicPr preferRelativeResize="0"/>
          <p:nvPr/>
        </p:nvPicPr>
        <p:blipFill>
          <a:blip r:embed="rId3">
            <a:alphaModFix/>
          </a:blip>
          <a:stretch>
            <a:fillRect/>
          </a:stretch>
        </p:blipFill>
        <p:spPr>
          <a:xfrm>
            <a:off x="6499350" y="4094758"/>
            <a:ext cx="1042425" cy="285346"/>
          </a:xfrm>
          <a:prstGeom prst="rect">
            <a:avLst/>
          </a:prstGeom>
          <a:noFill/>
          <a:ln>
            <a:noFill/>
          </a:ln>
        </p:spPr>
      </p:pic>
      <p:pic>
        <p:nvPicPr>
          <p:cNvPr id="79" name="Google Shape;79;p15"/>
          <p:cNvPicPr preferRelativeResize="0"/>
          <p:nvPr/>
        </p:nvPicPr>
        <p:blipFill>
          <a:blip r:embed="rId4">
            <a:alphaModFix/>
          </a:blip>
          <a:stretch>
            <a:fillRect/>
          </a:stretch>
        </p:blipFill>
        <p:spPr>
          <a:xfrm>
            <a:off x="6607993" y="4638608"/>
            <a:ext cx="335065" cy="308174"/>
          </a:xfrm>
          <a:prstGeom prst="rect">
            <a:avLst/>
          </a:prstGeom>
          <a:noFill/>
          <a:ln>
            <a:noFill/>
          </a:ln>
        </p:spPr>
      </p:pic>
      <p:sp>
        <p:nvSpPr>
          <p:cNvPr id="80" name="Google Shape;80;p15"/>
          <p:cNvSpPr/>
          <p:nvPr/>
        </p:nvSpPr>
        <p:spPr>
          <a:xfrm>
            <a:off x="2206700" y="3952925"/>
            <a:ext cx="4340100" cy="535200"/>
          </a:xfrm>
          <a:prstGeom prst="wedgeRectCallout">
            <a:avLst>
              <a:gd fmla="val -10852" name="adj1"/>
              <a:gd fmla="val -9504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182875">
            <a:noAutofit/>
          </a:bodyPr>
          <a:lstStyle/>
          <a:p>
            <a:pPr indent="0" lvl="0" marL="0" rtl="0" algn="l">
              <a:lnSpc>
                <a:spcPct val="115000"/>
              </a:lnSpc>
              <a:spcBef>
                <a:spcPts val="0"/>
              </a:spcBef>
              <a:spcAft>
                <a:spcPts val="1200"/>
              </a:spcAft>
              <a:buClr>
                <a:schemeClr val="dk1"/>
              </a:buClr>
              <a:buSzPts val="1100"/>
              <a:buFont typeface="Arial"/>
              <a:buNone/>
            </a:pPr>
            <a:r>
              <a:rPr lang="en" sz="2200">
                <a:solidFill>
                  <a:schemeClr val="dk1"/>
                </a:solidFill>
              </a:rPr>
              <a:t>Inertia weight constant</a:t>
            </a:r>
            <a:r>
              <a:rPr b="1" lang="en" sz="2200">
                <a:solidFill>
                  <a:schemeClr val="dk1"/>
                </a:solidFill>
              </a:rPr>
              <a:t>:</a:t>
            </a:r>
            <a:endParaRPr b="1" sz="2200">
              <a:solidFill>
                <a:schemeClr val="dk1"/>
              </a:solidFill>
            </a:endParaRPr>
          </a:p>
        </p:txBody>
      </p:sp>
      <p:pic>
        <p:nvPicPr>
          <p:cNvPr id="81" name="Google Shape;81;p15"/>
          <p:cNvPicPr preferRelativeResize="0"/>
          <p:nvPr/>
        </p:nvPicPr>
        <p:blipFill>
          <a:blip r:embed="rId5">
            <a:alphaModFix/>
          </a:blip>
          <a:stretch>
            <a:fillRect/>
          </a:stretch>
        </p:blipFill>
        <p:spPr>
          <a:xfrm>
            <a:off x="5271225" y="4056961"/>
            <a:ext cx="1139900" cy="294582"/>
          </a:xfrm>
          <a:prstGeom prst="rect">
            <a:avLst/>
          </a:prstGeom>
          <a:noFill/>
          <a:ln>
            <a:noFill/>
          </a:ln>
        </p:spPr>
      </p:pic>
      <p:sp>
        <p:nvSpPr>
          <p:cNvPr id="82" name="Google Shape;82;p15"/>
          <p:cNvSpPr/>
          <p:nvPr/>
        </p:nvSpPr>
        <p:spPr>
          <a:xfrm>
            <a:off x="4900400" y="4017350"/>
            <a:ext cx="3852000" cy="1078200"/>
          </a:xfrm>
          <a:prstGeom prst="wedgeRectCallout">
            <a:avLst>
              <a:gd fmla="val 20130" name="adj1"/>
              <a:gd fmla="val -7296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274300">
            <a:noAutofit/>
          </a:bodyPr>
          <a:lstStyle/>
          <a:p>
            <a:pPr indent="0" lvl="0" marL="0" rtl="0" algn="l">
              <a:lnSpc>
                <a:spcPct val="115000"/>
              </a:lnSpc>
              <a:spcBef>
                <a:spcPts val="0"/>
              </a:spcBef>
              <a:spcAft>
                <a:spcPts val="0"/>
              </a:spcAft>
              <a:buNone/>
            </a:pPr>
            <a:r>
              <a:rPr lang="en" sz="2200">
                <a:solidFill>
                  <a:schemeClr val="dk1"/>
                </a:solidFill>
              </a:rPr>
              <a:t>Global optima position</a:t>
            </a:r>
            <a:r>
              <a:rPr b="1" lang="en" sz="2200">
                <a:solidFill>
                  <a:schemeClr val="dk1"/>
                </a:solidFill>
              </a:rPr>
              <a:t>:</a:t>
            </a:r>
            <a:endParaRPr b="1" sz="2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2200">
                <a:solidFill>
                  <a:schemeClr val="dk1"/>
                </a:solidFill>
              </a:rPr>
              <a:t>Social coefficient</a:t>
            </a:r>
            <a:r>
              <a:rPr b="1" lang="en" sz="2200">
                <a:solidFill>
                  <a:schemeClr val="dk1"/>
                </a:solidFill>
              </a:rPr>
              <a:t>:</a:t>
            </a:r>
            <a:endParaRPr b="1" sz="2200">
              <a:solidFill>
                <a:schemeClr val="dk1"/>
              </a:solidFill>
            </a:endParaRPr>
          </a:p>
        </p:txBody>
      </p:sp>
      <p:pic>
        <p:nvPicPr>
          <p:cNvPr id="83" name="Google Shape;83;p15"/>
          <p:cNvPicPr preferRelativeResize="0"/>
          <p:nvPr/>
        </p:nvPicPr>
        <p:blipFill>
          <a:blip r:embed="rId6">
            <a:alphaModFix/>
          </a:blip>
          <a:stretch>
            <a:fillRect/>
          </a:stretch>
        </p:blipFill>
        <p:spPr>
          <a:xfrm>
            <a:off x="7548225" y="4636675"/>
            <a:ext cx="1042425" cy="291862"/>
          </a:xfrm>
          <a:prstGeom prst="rect">
            <a:avLst/>
          </a:prstGeom>
          <a:noFill/>
          <a:ln>
            <a:noFill/>
          </a:ln>
        </p:spPr>
      </p:pic>
      <p:pic>
        <p:nvPicPr>
          <p:cNvPr id="84" name="Google Shape;84;p15"/>
          <p:cNvPicPr preferRelativeResize="0"/>
          <p:nvPr/>
        </p:nvPicPr>
        <p:blipFill>
          <a:blip r:embed="rId7">
            <a:alphaModFix/>
          </a:blip>
          <a:stretch>
            <a:fillRect/>
          </a:stretch>
        </p:blipFill>
        <p:spPr>
          <a:xfrm>
            <a:off x="8241840" y="4102912"/>
            <a:ext cx="260606" cy="280188"/>
          </a:xfrm>
          <a:prstGeom prst="rect">
            <a:avLst/>
          </a:prstGeom>
          <a:noFill/>
          <a:ln>
            <a:noFill/>
          </a:ln>
        </p:spPr>
      </p:pic>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Fundamentals of Metaheuristics and Parameters of PSO</a:t>
            </a:r>
            <a:endParaRPr b="1" sz="2120"/>
          </a:p>
        </p:txBody>
      </p:sp>
      <p:sp>
        <p:nvSpPr>
          <p:cNvPr id="86" name="Google Shape;86;p15"/>
          <p:cNvSpPr txBox="1"/>
          <p:nvPr>
            <p:ph idx="1" type="body"/>
          </p:nvPr>
        </p:nvSpPr>
        <p:spPr>
          <a:xfrm>
            <a:off x="375450" y="1371925"/>
            <a:ext cx="2648400" cy="447300"/>
          </a:xfrm>
          <a:prstGeom prst="rect">
            <a:avLst/>
          </a:prstGeom>
          <a:effectLst>
            <a:outerShdw blurRad="57150" rotWithShape="0" algn="bl" dir="5400000" dist="19050">
              <a:srgbClr val="3D85C6">
                <a:alpha val="86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chemeClr val="dk1"/>
                </a:solidFill>
              </a:rPr>
              <a:t>Objective function</a:t>
            </a:r>
            <a:r>
              <a:rPr b="1" lang="en" sz="2200">
                <a:solidFill>
                  <a:schemeClr val="dk1"/>
                </a:solidFill>
              </a:rPr>
              <a:t>:</a:t>
            </a:r>
            <a:endParaRPr b="1" sz="2200">
              <a:solidFill>
                <a:schemeClr val="dk1"/>
              </a:solidFill>
            </a:endParaRPr>
          </a:p>
        </p:txBody>
      </p:sp>
      <p:sp>
        <p:nvSpPr>
          <p:cNvPr id="87" name="Google Shape;87;p15"/>
          <p:cNvSpPr txBox="1"/>
          <p:nvPr>
            <p:ph idx="1" type="body"/>
          </p:nvPr>
        </p:nvSpPr>
        <p:spPr>
          <a:xfrm>
            <a:off x="4834348" y="1397625"/>
            <a:ext cx="2202600" cy="447300"/>
          </a:xfrm>
          <a:prstGeom prst="rect">
            <a:avLst/>
          </a:prstGeom>
          <a:effectLst>
            <a:outerShdw blurRad="57150" rotWithShape="0" algn="bl" dir="5400000" dist="19050">
              <a:srgbClr val="3D85C6">
                <a:alpha val="86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chemeClr val="dk1"/>
                </a:solidFill>
              </a:rPr>
              <a:t>P</a:t>
            </a:r>
            <a:r>
              <a:rPr lang="en" sz="2200">
                <a:solidFill>
                  <a:schemeClr val="dk1"/>
                </a:solidFill>
              </a:rPr>
              <a:t>osition vector</a:t>
            </a:r>
            <a:r>
              <a:rPr b="1" lang="en" sz="2200">
                <a:solidFill>
                  <a:schemeClr val="dk1"/>
                </a:solidFill>
              </a:rPr>
              <a:t>:</a:t>
            </a:r>
            <a:endParaRPr b="1" sz="2200">
              <a:solidFill>
                <a:schemeClr val="dk1"/>
              </a:solidFill>
            </a:endParaRPr>
          </a:p>
        </p:txBody>
      </p:sp>
      <p:sp>
        <p:nvSpPr>
          <p:cNvPr id="88" name="Google Shape;88;p15"/>
          <p:cNvSpPr txBox="1"/>
          <p:nvPr>
            <p:ph idx="1" type="body"/>
          </p:nvPr>
        </p:nvSpPr>
        <p:spPr>
          <a:xfrm>
            <a:off x="1027185" y="2225925"/>
            <a:ext cx="2118000" cy="447300"/>
          </a:xfrm>
          <a:prstGeom prst="rect">
            <a:avLst/>
          </a:prstGeom>
          <a:effectLst>
            <a:outerShdw blurRad="57150" rotWithShape="0" algn="bl" dir="5400000" dist="19050">
              <a:srgbClr val="3D85C6">
                <a:alpha val="86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chemeClr val="dk1"/>
                </a:solidFill>
              </a:rPr>
              <a:t>V</a:t>
            </a:r>
            <a:r>
              <a:rPr lang="en" sz="2200">
                <a:solidFill>
                  <a:schemeClr val="dk1"/>
                </a:solidFill>
              </a:rPr>
              <a:t>elocity vector</a:t>
            </a:r>
            <a:r>
              <a:rPr b="1" lang="en" sz="2200">
                <a:solidFill>
                  <a:schemeClr val="dk1"/>
                </a:solidFill>
              </a:rPr>
              <a:t>:</a:t>
            </a:r>
            <a:endParaRPr b="1" sz="2200">
              <a:solidFill>
                <a:schemeClr val="dk1"/>
              </a:solidFill>
            </a:endParaRPr>
          </a:p>
        </p:txBody>
      </p:sp>
      <p:sp>
        <p:nvSpPr>
          <p:cNvPr id="89" name="Google Shape;89;p15"/>
          <p:cNvSpPr txBox="1"/>
          <p:nvPr>
            <p:ph idx="1" type="body"/>
          </p:nvPr>
        </p:nvSpPr>
        <p:spPr>
          <a:xfrm>
            <a:off x="5480181" y="2225925"/>
            <a:ext cx="2442600" cy="447300"/>
          </a:xfrm>
          <a:prstGeom prst="rect">
            <a:avLst/>
          </a:prstGeom>
          <a:effectLst>
            <a:outerShdw blurRad="57150" rotWithShape="0" algn="bl" dir="5400000" dist="19050">
              <a:srgbClr val="3D85C6">
                <a:alpha val="86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chemeClr val="dk1"/>
                </a:solidFill>
              </a:rPr>
              <a:t>Position function</a:t>
            </a:r>
            <a:r>
              <a:rPr b="1" lang="en" sz="2200">
                <a:solidFill>
                  <a:schemeClr val="dk1"/>
                </a:solidFill>
              </a:rPr>
              <a:t>:</a:t>
            </a:r>
            <a:endParaRPr b="1" sz="2200">
              <a:solidFill>
                <a:schemeClr val="dk1"/>
              </a:solidFill>
            </a:endParaRPr>
          </a:p>
        </p:txBody>
      </p:sp>
      <p:sp>
        <p:nvSpPr>
          <p:cNvPr id="90" name="Google Shape;90;p15"/>
          <p:cNvSpPr txBox="1"/>
          <p:nvPr>
            <p:ph idx="1" type="body"/>
          </p:nvPr>
        </p:nvSpPr>
        <p:spPr>
          <a:xfrm>
            <a:off x="60268" y="3129150"/>
            <a:ext cx="2379000" cy="447300"/>
          </a:xfrm>
          <a:prstGeom prst="rect">
            <a:avLst/>
          </a:prstGeom>
          <a:effectLst>
            <a:outerShdw blurRad="57150" rotWithShape="0" algn="bl" dir="5400000" dist="19050">
              <a:srgbClr val="3D85C6">
                <a:alpha val="86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chemeClr val="dk1"/>
                </a:solidFill>
              </a:rPr>
              <a:t>Velocity function</a:t>
            </a:r>
            <a:r>
              <a:rPr b="1" lang="en" sz="2200">
                <a:solidFill>
                  <a:schemeClr val="dk1"/>
                </a:solidFill>
              </a:rPr>
              <a:t>:</a:t>
            </a:r>
            <a:endParaRPr b="1" sz="2200">
              <a:solidFill>
                <a:schemeClr val="dk1"/>
              </a:solidFill>
            </a:endParaRPr>
          </a:p>
        </p:txBody>
      </p:sp>
      <p:pic>
        <p:nvPicPr>
          <p:cNvPr id="91" name="Google Shape;91;p15"/>
          <p:cNvPicPr preferRelativeResize="0"/>
          <p:nvPr/>
        </p:nvPicPr>
        <p:blipFill>
          <a:blip r:embed="rId8">
            <a:alphaModFix/>
          </a:blip>
          <a:stretch>
            <a:fillRect/>
          </a:stretch>
        </p:blipFill>
        <p:spPr>
          <a:xfrm>
            <a:off x="2346299" y="3162303"/>
            <a:ext cx="6797700" cy="486419"/>
          </a:xfrm>
          <a:prstGeom prst="rect">
            <a:avLst/>
          </a:prstGeom>
          <a:noFill/>
          <a:ln>
            <a:noFill/>
          </a:ln>
        </p:spPr>
      </p:pic>
      <p:pic>
        <p:nvPicPr>
          <p:cNvPr id="92" name="Google Shape;92;p15"/>
          <p:cNvPicPr preferRelativeResize="0"/>
          <p:nvPr/>
        </p:nvPicPr>
        <p:blipFill>
          <a:blip r:embed="rId9">
            <a:alphaModFix/>
          </a:blip>
          <a:stretch>
            <a:fillRect/>
          </a:stretch>
        </p:blipFill>
        <p:spPr>
          <a:xfrm>
            <a:off x="4942477" y="1880025"/>
            <a:ext cx="2025367" cy="318704"/>
          </a:xfrm>
          <a:prstGeom prst="rect">
            <a:avLst/>
          </a:prstGeom>
          <a:noFill/>
          <a:ln>
            <a:noFill/>
          </a:ln>
        </p:spPr>
      </p:pic>
      <p:pic>
        <p:nvPicPr>
          <p:cNvPr id="93" name="Google Shape;93;p15"/>
          <p:cNvPicPr preferRelativeResize="0"/>
          <p:nvPr/>
        </p:nvPicPr>
        <p:blipFill>
          <a:blip r:embed="rId10">
            <a:alphaModFix/>
          </a:blip>
          <a:stretch>
            <a:fillRect/>
          </a:stretch>
        </p:blipFill>
        <p:spPr>
          <a:xfrm>
            <a:off x="1135626" y="2693524"/>
            <a:ext cx="1943945" cy="318704"/>
          </a:xfrm>
          <a:prstGeom prst="rect">
            <a:avLst/>
          </a:prstGeom>
          <a:noFill/>
          <a:ln>
            <a:noFill/>
          </a:ln>
        </p:spPr>
      </p:pic>
      <p:pic>
        <p:nvPicPr>
          <p:cNvPr id="94" name="Google Shape;94;p15"/>
          <p:cNvPicPr preferRelativeResize="0"/>
          <p:nvPr/>
        </p:nvPicPr>
        <p:blipFill>
          <a:blip r:embed="rId11">
            <a:alphaModFix/>
          </a:blip>
          <a:stretch>
            <a:fillRect/>
          </a:stretch>
        </p:blipFill>
        <p:spPr>
          <a:xfrm>
            <a:off x="5582185" y="2731429"/>
            <a:ext cx="2717453" cy="318704"/>
          </a:xfrm>
          <a:prstGeom prst="rect">
            <a:avLst/>
          </a:prstGeom>
          <a:noFill/>
          <a:ln>
            <a:noFill/>
          </a:ln>
        </p:spPr>
      </p:pic>
      <p:pic>
        <p:nvPicPr>
          <p:cNvPr id="95" name="Google Shape;95;p15"/>
          <p:cNvPicPr preferRelativeResize="0"/>
          <p:nvPr/>
        </p:nvPicPr>
        <p:blipFill>
          <a:blip r:embed="rId12">
            <a:alphaModFix/>
          </a:blip>
          <a:stretch>
            <a:fillRect/>
          </a:stretch>
        </p:blipFill>
        <p:spPr>
          <a:xfrm>
            <a:off x="484352" y="1875026"/>
            <a:ext cx="1139905" cy="295096"/>
          </a:xfrm>
          <a:prstGeom prst="rect">
            <a:avLst/>
          </a:prstGeom>
          <a:noFill/>
          <a:ln>
            <a:noFill/>
          </a:ln>
        </p:spPr>
      </p:pic>
      <p:cxnSp>
        <p:nvCxnSpPr>
          <p:cNvPr id="96" name="Google Shape;96;p15"/>
          <p:cNvCxnSpPr/>
          <p:nvPr/>
        </p:nvCxnSpPr>
        <p:spPr>
          <a:xfrm flipH="1" rot="10800000">
            <a:off x="3626600" y="3652788"/>
            <a:ext cx="616800" cy="4800"/>
          </a:xfrm>
          <a:prstGeom prst="straightConnector1">
            <a:avLst/>
          </a:prstGeom>
          <a:noFill/>
          <a:ln cap="flat" cmpd="sng" w="28575">
            <a:solidFill>
              <a:schemeClr val="dk2"/>
            </a:solidFill>
            <a:prstDash val="solid"/>
            <a:round/>
            <a:headEnd len="med" w="med" type="none"/>
            <a:tailEnd len="med" w="med" type="none"/>
          </a:ln>
        </p:spPr>
      </p:cxnSp>
      <p:cxnSp>
        <p:nvCxnSpPr>
          <p:cNvPr id="97" name="Google Shape;97;p15"/>
          <p:cNvCxnSpPr/>
          <p:nvPr/>
        </p:nvCxnSpPr>
        <p:spPr>
          <a:xfrm>
            <a:off x="4972050" y="3743325"/>
            <a:ext cx="1533600" cy="0"/>
          </a:xfrm>
          <a:prstGeom prst="straightConnector1">
            <a:avLst/>
          </a:prstGeom>
          <a:noFill/>
          <a:ln cap="flat" cmpd="sng" w="28575">
            <a:solidFill>
              <a:schemeClr val="dk2"/>
            </a:solidFill>
            <a:prstDash val="solid"/>
            <a:round/>
            <a:headEnd len="med" w="med" type="none"/>
            <a:tailEnd len="med" w="med" type="none"/>
          </a:ln>
        </p:spPr>
      </p:cxnSp>
      <p:cxnSp>
        <p:nvCxnSpPr>
          <p:cNvPr id="98" name="Google Shape;98;p15"/>
          <p:cNvCxnSpPr/>
          <p:nvPr/>
        </p:nvCxnSpPr>
        <p:spPr>
          <a:xfrm>
            <a:off x="7208000" y="3743313"/>
            <a:ext cx="14979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0"/>
                                        </p:tgtEl>
                                      </p:cBhvr>
                                    </p:animEffect>
                                    <p:set>
                                      <p:cBhvr>
                                        <p:cTn dur="1" fill="hold">
                                          <p:stCondLst>
                                            <p:cond delay="1000"/>
                                          </p:stCondLst>
                                        </p:cTn>
                                        <p:tgtEl>
                                          <p:spTgt spid="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1"/>
                                        </p:tgtEl>
                                      </p:cBhvr>
                                    </p:animEffect>
                                    <p:set>
                                      <p:cBhvr>
                                        <p:cTn dur="1" fill="hold">
                                          <p:stCondLst>
                                            <p:cond delay="1000"/>
                                          </p:stCondLst>
                                        </p:cTn>
                                        <p:tgtEl>
                                          <p:spTgt spid="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6"/>
                                        </p:tgtEl>
                                      </p:cBhvr>
                                    </p:animEffect>
                                    <p:set>
                                      <p:cBhvr>
                                        <p:cTn dur="1" fill="hold">
                                          <p:stCondLst>
                                            <p:cond delay="1000"/>
                                          </p:stCondLst>
                                        </p:cTn>
                                        <p:tgtEl>
                                          <p:spTgt spid="9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7"/>
                                        </p:tgtEl>
                                      </p:cBhvr>
                                    </p:animEffect>
                                    <p:set>
                                      <p:cBhvr>
                                        <p:cTn dur="1" fill="hold">
                                          <p:stCondLst>
                                            <p:cond delay="1000"/>
                                          </p:stCondLst>
                                        </p:cTn>
                                        <p:tgtEl>
                                          <p:spTgt spid="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
                                        </p:tgtEl>
                                      </p:cBhvr>
                                    </p:animEffect>
                                    <p:set>
                                      <p:cBhvr>
                                        <p:cTn dur="1" fill="hold">
                                          <p:stCondLst>
                                            <p:cond delay="1000"/>
                                          </p:stCondLst>
                                        </p:cTn>
                                        <p:tgtEl>
                                          <p:spTgt spid="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
                                        </p:tgtEl>
                                      </p:cBhvr>
                                    </p:animEffect>
                                    <p:set>
                                      <p:cBhvr>
                                        <p:cTn dur="1" fill="hold">
                                          <p:stCondLst>
                                            <p:cond delay="1000"/>
                                          </p:stCondLst>
                                        </p:cTn>
                                        <p:tgtEl>
                                          <p:spTgt spid="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7"/>
                                        </p:tgtEl>
                                      </p:cBhvr>
                                    </p:animEffect>
                                    <p:set>
                                      <p:cBhvr>
                                        <p:cTn dur="1" fill="hold">
                                          <p:stCondLst>
                                            <p:cond delay="1000"/>
                                          </p:stCondLst>
                                        </p:cTn>
                                        <p:tgtEl>
                                          <p:spTgt spid="9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45025"/>
            <a:ext cx="8520600" cy="9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Metaheuristics Variations for</a:t>
            </a:r>
            <a:endParaRPr b="1" sz="2120"/>
          </a:p>
          <a:p>
            <a:pPr indent="0" lvl="0" marL="0" rtl="0" algn="l">
              <a:spcBef>
                <a:spcPts val="0"/>
              </a:spcBef>
              <a:spcAft>
                <a:spcPts val="0"/>
              </a:spcAft>
              <a:buSzPts val="990"/>
              <a:buNone/>
            </a:pPr>
            <a:r>
              <a:rPr b="1" lang="en" sz="2120"/>
              <a:t>Fuzzy Neural Network (FNN) w/PSO</a:t>
            </a:r>
            <a:endParaRPr b="1" sz="2120"/>
          </a:p>
        </p:txBody>
      </p:sp>
      <p:sp>
        <p:nvSpPr>
          <p:cNvPr id="104" name="Google Shape;104;p16"/>
          <p:cNvSpPr txBox="1"/>
          <p:nvPr>
            <p:ph idx="1" type="body"/>
          </p:nvPr>
        </p:nvSpPr>
        <p:spPr>
          <a:xfrm>
            <a:off x="374500" y="1979825"/>
            <a:ext cx="2323800" cy="447300"/>
          </a:xfrm>
          <a:prstGeom prst="rect">
            <a:avLst/>
          </a:prstGeom>
          <a:effectLst>
            <a:outerShdw blurRad="57150" rotWithShape="0" algn="bl" dir="5400000" dist="19050">
              <a:srgbClr val="3D85C6">
                <a:alpha val="84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chemeClr val="dk1"/>
                </a:solidFill>
              </a:rPr>
              <a:t>Velocity function</a:t>
            </a:r>
            <a:r>
              <a:rPr b="1" lang="en" sz="2200">
                <a:solidFill>
                  <a:schemeClr val="dk1"/>
                </a:solidFill>
              </a:rPr>
              <a:t>:</a:t>
            </a:r>
            <a:endParaRPr b="1" sz="2200">
              <a:solidFill>
                <a:schemeClr val="dk1"/>
              </a:solidFill>
            </a:endParaRPr>
          </a:p>
        </p:txBody>
      </p:sp>
      <p:sp>
        <p:nvSpPr>
          <p:cNvPr id="105" name="Google Shape;105;p16"/>
          <p:cNvSpPr/>
          <p:nvPr/>
        </p:nvSpPr>
        <p:spPr>
          <a:xfrm>
            <a:off x="3355180" y="1388025"/>
            <a:ext cx="2218500" cy="431100"/>
          </a:xfrm>
          <a:prstGeom prst="wedgeRectCallout">
            <a:avLst>
              <a:gd fmla="val -22279" name="adj1"/>
              <a:gd fmla="val 10919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t>No “inertia”term</a:t>
            </a:r>
            <a:endParaRPr sz="2200"/>
          </a:p>
        </p:txBody>
      </p:sp>
      <p:sp>
        <p:nvSpPr>
          <p:cNvPr id="106" name="Google Shape;106;p16"/>
          <p:cNvSpPr/>
          <p:nvPr/>
        </p:nvSpPr>
        <p:spPr>
          <a:xfrm>
            <a:off x="3363200" y="2792450"/>
            <a:ext cx="2080200" cy="789600"/>
          </a:xfrm>
          <a:prstGeom prst="wedgeRectCallout">
            <a:avLst>
              <a:gd fmla="val -14783" name="adj1"/>
              <a:gd fmla="val -10763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t>Just    instead of     and   </a:t>
            </a:r>
            <a:endParaRPr sz="2200"/>
          </a:p>
        </p:txBody>
      </p:sp>
      <p:pic>
        <p:nvPicPr>
          <p:cNvPr id="107" name="Google Shape;107;p16"/>
          <p:cNvPicPr preferRelativeResize="0"/>
          <p:nvPr/>
        </p:nvPicPr>
        <p:blipFill>
          <a:blip r:embed="rId3">
            <a:alphaModFix/>
          </a:blip>
          <a:stretch>
            <a:fillRect/>
          </a:stretch>
        </p:blipFill>
        <p:spPr>
          <a:xfrm>
            <a:off x="4071088" y="2895573"/>
            <a:ext cx="107705" cy="275245"/>
          </a:xfrm>
          <a:prstGeom prst="rect">
            <a:avLst/>
          </a:prstGeom>
          <a:noFill/>
          <a:ln>
            <a:noFill/>
          </a:ln>
        </p:spPr>
      </p:pic>
      <p:pic>
        <p:nvPicPr>
          <p:cNvPr id="108" name="Google Shape;108;p16"/>
          <p:cNvPicPr preferRelativeResize="0"/>
          <p:nvPr/>
        </p:nvPicPr>
        <p:blipFill>
          <a:blip r:embed="rId4">
            <a:alphaModFix/>
          </a:blip>
          <a:stretch>
            <a:fillRect/>
          </a:stretch>
        </p:blipFill>
        <p:spPr>
          <a:xfrm>
            <a:off x="3779175" y="3238570"/>
            <a:ext cx="210750" cy="255125"/>
          </a:xfrm>
          <a:prstGeom prst="rect">
            <a:avLst/>
          </a:prstGeom>
          <a:noFill/>
          <a:ln>
            <a:noFill/>
          </a:ln>
        </p:spPr>
      </p:pic>
      <p:pic>
        <p:nvPicPr>
          <p:cNvPr id="109" name="Google Shape;109;p16"/>
          <p:cNvPicPr preferRelativeResize="0"/>
          <p:nvPr/>
        </p:nvPicPr>
        <p:blipFill>
          <a:blip r:embed="rId5">
            <a:alphaModFix/>
          </a:blip>
          <a:stretch>
            <a:fillRect/>
          </a:stretch>
        </p:blipFill>
        <p:spPr>
          <a:xfrm>
            <a:off x="4636879" y="3222286"/>
            <a:ext cx="227378" cy="275245"/>
          </a:xfrm>
          <a:prstGeom prst="rect">
            <a:avLst/>
          </a:prstGeom>
          <a:noFill/>
          <a:ln>
            <a:noFill/>
          </a:ln>
        </p:spPr>
      </p:pic>
      <p:sp>
        <p:nvSpPr>
          <p:cNvPr id="110" name="Google Shape;110;p16"/>
          <p:cNvSpPr/>
          <p:nvPr/>
        </p:nvSpPr>
        <p:spPr>
          <a:xfrm>
            <a:off x="5871625" y="2831975"/>
            <a:ext cx="2838000" cy="1090800"/>
          </a:xfrm>
          <a:prstGeom prst="wedgeRectCallout">
            <a:avLst>
              <a:gd fmla="val -18467" name="adj1"/>
              <a:gd fmla="val -841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t>Position       is best out of the      particle’s neighbors</a:t>
            </a:r>
            <a:endParaRPr sz="2200"/>
          </a:p>
        </p:txBody>
      </p:sp>
      <p:pic>
        <p:nvPicPr>
          <p:cNvPr id="111" name="Google Shape;111;p16"/>
          <p:cNvPicPr preferRelativeResize="0"/>
          <p:nvPr/>
        </p:nvPicPr>
        <p:blipFill>
          <a:blip r:embed="rId6">
            <a:alphaModFix/>
          </a:blip>
          <a:stretch>
            <a:fillRect/>
          </a:stretch>
        </p:blipFill>
        <p:spPr>
          <a:xfrm>
            <a:off x="7123086" y="2871648"/>
            <a:ext cx="335083" cy="323113"/>
          </a:xfrm>
          <a:prstGeom prst="rect">
            <a:avLst/>
          </a:prstGeom>
          <a:noFill/>
          <a:ln>
            <a:noFill/>
          </a:ln>
        </p:spPr>
      </p:pic>
      <p:pic>
        <p:nvPicPr>
          <p:cNvPr id="112" name="Google Shape;112;p16"/>
          <p:cNvPicPr preferRelativeResize="0"/>
          <p:nvPr/>
        </p:nvPicPr>
        <p:blipFill>
          <a:blip r:embed="rId7">
            <a:alphaModFix/>
          </a:blip>
          <a:stretch>
            <a:fillRect/>
          </a:stretch>
        </p:blipFill>
        <p:spPr>
          <a:xfrm>
            <a:off x="2780305" y="2010485"/>
            <a:ext cx="5166864" cy="441398"/>
          </a:xfrm>
          <a:prstGeom prst="rect">
            <a:avLst/>
          </a:prstGeom>
          <a:noFill/>
          <a:ln>
            <a:noFill/>
          </a:ln>
        </p:spPr>
      </p:pic>
      <p:pic>
        <p:nvPicPr>
          <p:cNvPr id="113" name="Google Shape;113;p16"/>
          <p:cNvPicPr preferRelativeResize="0"/>
          <p:nvPr/>
        </p:nvPicPr>
        <p:blipFill>
          <a:blip r:embed="rId8">
            <a:alphaModFix/>
          </a:blip>
          <a:stretch>
            <a:fillRect/>
          </a:stretch>
        </p:blipFill>
        <p:spPr>
          <a:xfrm>
            <a:off x="7179116" y="3224694"/>
            <a:ext cx="287214" cy="299179"/>
          </a:xfrm>
          <a:prstGeom prst="rect">
            <a:avLst/>
          </a:prstGeom>
          <a:noFill/>
          <a:ln>
            <a:noFill/>
          </a:ln>
        </p:spPr>
      </p:pic>
      <p:sp>
        <p:nvSpPr>
          <p:cNvPr id="114" name="Google Shape;114;p16"/>
          <p:cNvSpPr txBox="1"/>
          <p:nvPr>
            <p:ph idx="1" type="body"/>
          </p:nvPr>
        </p:nvSpPr>
        <p:spPr>
          <a:xfrm>
            <a:off x="374500" y="3987548"/>
            <a:ext cx="2560500" cy="447300"/>
          </a:xfrm>
          <a:prstGeom prst="rect">
            <a:avLst/>
          </a:prstGeom>
          <a:effectLst>
            <a:outerShdw blurRad="57150" rotWithShape="0" algn="bl" dir="5400000" dist="19050">
              <a:srgbClr val="3D85C6">
                <a:alpha val="84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chemeClr val="dk1"/>
                </a:solidFill>
              </a:rPr>
              <a:t>Maximum velocity</a:t>
            </a:r>
            <a:r>
              <a:rPr b="1" lang="en" sz="2200">
                <a:solidFill>
                  <a:schemeClr val="dk1"/>
                </a:solidFill>
              </a:rPr>
              <a:t>:</a:t>
            </a:r>
            <a:endParaRPr b="1" sz="2200">
              <a:solidFill>
                <a:schemeClr val="dk1"/>
              </a:solidFill>
            </a:endParaRPr>
          </a:p>
        </p:txBody>
      </p:sp>
      <p:pic>
        <p:nvPicPr>
          <p:cNvPr id="115" name="Google Shape;115;p16"/>
          <p:cNvPicPr preferRelativeResize="0"/>
          <p:nvPr/>
        </p:nvPicPr>
        <p:blipFill>
          <a:blip r:embed="rId9">
            <a:alphaModFix/>
          </a:blip>
          <a:stretch>
            <a:fillRect/>
          </a:stretch>
        </p:blipFill>
        <p:spPr>
          <a:xfrm>
            <a:off x="2983850" y="4075017"/>
            <a:ext cx="3529948" cy="342083"/>
          </a:xfrm>
          <a:prstGeom prst="rect">
            <a:avLst/>
          </a:prstGeom>
          <a:noFill/>
          <a:ln>
            <a:noFill/>
          </a:ln>
        </p:spPr>
      </p:pic>
      <p:sp>
        <p:nvSpPr>
          <p:cNvPr id="116" name="Google Shape;116;p16"/>
          <p:cNvSpPr/>
          <p:nvPr/>
        </p:nvSpPr>
        <p:spPr>
          <a:xfrm>
            <a:off x="6348425" y="223100"/>
            <a:ext cx="24837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Iris Species Classification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7"/>
          <p:cNvSpPr/>
          <p:nvPr/>
        </p:nvSpPr>
        <p:spPr>
          <a:xfrm>
            <a:off x="4040550" y="1017725"/>
            <a:ext cx="4801200" cy="1475100"/>
          </a:xfrm>
          <a:prstGeom prst="rect">
            <a:avLst/>
          </a:prstGeom>
          <a:solidFill>
            <a:srgbClr val="E6ED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200"/>
              <a:t>Let the function</a:t>
            </a:r>
            <a:endParaRPr sz="2200"/>
          </a:p>
          <a:p>
            <a:pPr indent="0" lvl="0" marL="0" rtl="0" algn="l">
              <a:lnSpc>
                <a:spcPct val="150000"/>
              </a:lnSpc>
              <a:spcBef>
                <a:spcPts val="0"/>
              </a:spcBef>
              <a:spcAft>
                <a:spcPts val="0"/>
              </a:spcAft>
              <a:buNone/>
            </a:pPr>
            <a:r>
              <a:rPr lang="en" sz="2200"/>
              <a:t>be defined as</a:t>
            </a:r>
            <a:endParaRPr sz="2200"/>
          </a:p>
          <a:p>
            <a:pPr indent="0" lvl="0" marL="0" rtl="0" algn="l">
              <a:lnSpc>
                <a:spcPct val="150000"/>
              </a:lnSpc>
              <a:spcBef>
                <a:spcPts val="0"/>
              </a:spcBef>
              <a:spcAft>
                <a:spcPts val="0"/>
              </a:spcAft>
              <a:buNone/>
            </a:pPr>
            <a:r>
              <a:rPr lang="en" sz="2200"/>
              <a:t>using the neural network below.</a:t>
            </a:r>
            <a:endParaRPr sz="2200"/>
          </a:p>
        </p:txBody>
      </p:sp>
      <p:pic>
        <p:nvPicPr>
          <p:cNvPr id="122" name="Google Shape;122;p17"/>
          <p:cNvPicPr preferRelativeResize="0"/>
          <p:nvPr/>
        </p:nvPicPr>
        <p:blipFill>
          <a:blip r:embed="rId3">
            <a:alphaModFix/>
          </a:blip>
          <a:stretch>
            <a:fillRect/>
          </a:stretch>
        </p:blipFill>
        <p:spPr>
          <a:xfrm>
            <a:off x="4009075" y="2971375"/>
            <a:ext cx="5005649" cy="2056175"/>
          </a:xfrm>
          <a:prstGeom prst="rect">
            <a:avLst/>
          </a:prstGeom>
          <a:noFill/>
          <a:ln>
            <a:noFill/>
          </a:ln>
        </p:spPr>
      </p:pic>
      <p:sp>
        <p:nvSpPr>
          <p:cNvPr id="123" name="Google Shape;123;p17"/>
          <p:cNvSpPr/>
          <p:nvPr/>
        </p:nvSpPr>
        <p:spPr>
          <a:xfrm>
            <a:off x="199350" y="3506950"/>
            <a:ext cx="3074100" cy="1569300"/>
          </a:xfrm>
          <a:prstGeom prst="rect">
            <a:avLst/>
          </a:prstGeom>
          <a:solidFill>
            <a:srgbClr val="E6ED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dk1"/>
                </a:solidFill>
              </a:rPr>
              <a:t>Iris Species</a:t>
            </a:r>
            <a:endParaRPr b="1" sz="2000">
              <a:solidFill>
                <a:schemeClr val="dk1"/>
              </a:solidFill>
            </a:endParaRPr>
          </a:p>
        </p:txBody>
      </p:sp>
      <p:sp>
        <p:nvSpPr>
          <p:cNvPr id="124" name="Google Shape;124;p17"/>
          <p:cNvSpPr/>
          <p:nvPr/>
        </p:nvSpPr>
        <p:spPr>
          <a:xfrm>
            <a:off x="199350" y="1017725"/>
            <a:ext cx="3408000" cy="2381100"/>
          </a:xfrm>
          <a:prstGeom prst="rect">
            <a:avLst/>
          </a:prstGeom>
          <a:solidFill>
            <a:srgbClr val="E6ED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dk1"/>
                </a:solidFill>
              </a:rPr>
              <a:t>Flower characteristics for each flower           </a:t>
            </a:r>
            <a:endParaRPr b="1" sz="2000">
              <a:solidFill>
                <a:schemeClr val="dk1"/>
              </a:solidFill>
            </a:endParaRPr>
          </a:p>
        </p:txBody>
      </p:sp>
      <p:sp>
        <p:nvSpPr>
          <p:cNvPr id="125" name="Google Shape;12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FNN w/PSO</a:t>
            </a:r>
            <a:r>
              <a:rPr b="1" lang="en" sz="2120"/>
              <a:t> Architecture</a:t>
            </a:r>
            <a:endParaRPr b="1" sz="2120"/>
          </a:p>
        </p:txBody>
      </p:sp>
      <p:sp>
        <p:nvSpPr>
          <p:cNvPr id="126" name="Google Shape;126;p17"/>
          <p:cNvSpPr txBox="1"/>
          <p:nvPr/>
        </p:nvSpPr>
        <p:spPr>
          <a:xfrm>
            <a:off x="0" y="1828275"/>
            <a:ext cx="2370900" cy="1691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200"/>
              <a:t>S</a:t>
            </a:r>
            <a:r>
              <a:rPr lang="en" sz="2200"/>
              <a:t>epal length….</a:t>
            </a:r>
            <a:endParaRPr sz="2200"/>
          </a:p>
          <a:p>
            <a:pPr indent="0" lvl="0" marL="0" rtl="0" algn="r">
              <a:lnSpc>
                <a:spcPct val="115000"/>
              </a:lnSpc>
              <a:spcBef>
                <a:spcPts val="0"/>
              </a:spcBef>
              <a:spcAft>
                <a:spcPts val="0"/>
              </a:spcAft>
              <a:buNone/>
            </a:pPr>
            <a:r>
              <a:rPr lang="en" sz="2200"/>
              <a:t>Sepal width</a:t>
            </a:r>
            <a:r>
              <a:rPr lang="en" sz="2200">
                <a:solidFill>
                  <a:schemeClr val="dk1"/>
                </a:solidFill>
              </a:rPr>
              <a:t>….</a:t>
            </a:r>
            <a:endParaRPr sz="2200"/>
          </a:p>
          <a:p>
            <a:pPr indent="0" lvl="0" marL="0" rtl="0" algn="r">
              <a:lnSpc>
                <a:spcPct val="115000"/>
              </a:lnSpc>
              <a:spcBef>
                <a:spcPts val="0"/>
              </a:spcBef>
              <a:spcAft>
                <a:spcPts val="0"/>
              </a:spcAft>
              <a:buNone/>
            </a:pPr>
            <a:r>
              <a:rPr lang="en" sz="2200"/>
              <a:t>Petal length</a:t>
            </a:r>
            <a:r>
              <a:rPr lang="en" sz="2200">
                <a:solidFill>
                  <a:schemeClr val="dk1"/>
                </a:solidFill>
              </a:rPr>
              <a:t>….</a:t>
            </a:r>
            <a:endParaRPr sz="2200"/>
          </a:p>
          <a:p>
            <a:pPr indent="0" lvl="0" marL="0" rtl="0" algn="r">
              <a:lnSpc>
                <a:spcPct val="115000"/>
              </a:lnSpc>
              <a:spcBef>
                <a:spcPts val="0"/>
              </a:spcBef>
              <a:spcAft>
                <a:spcPts val="0"/>
              </a:spcAft>
              <a:buNone/>
            </a:pPr>
            <a:r>
              <a:rPr lang="en" sz="2200"/>
              <a:t>Petal width</a:t>
            </a:r>
            <a:r>
              <a:rPr lang="en" sz="2200">
                <a:solidFill>
                  <a:schemeClr val="dk1"/>
                </a:solidFill>
              </a:rPr>
              <a:t>….</a:t>
            </a:r>
            <a:endParaRPr sz="2200"/>
          </a:p>
        </p:txBody>
      </p:sp>
      <p:sp>
        <p:nvSpPr>
          <p:cNvPr id="127" name="Google Shape;127;p17"/>
          <p:cNvSpPr txBox="1"/>
          <p:nvPr/>
        </p:nvSpPr>
        <p:spPr>
          <a:xfrm>
            <a:off x="131075" y="3848325"/>
            <a:ext cx="1896600" cy="1302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200"/>
              <a:t>Setosa</a:t>
            </a:r>
            <a:r>
              <a:rPr lang="en" sz="2200"/>
              <a:t>….</a:t>
            </a:r>
            <a:endParaRPr sz="2200"/>
          </a:p>
          <a:p>
            <a:pPr indent="0" lvl="0" marL="0" rtl="0" algn="r">
              <a:lnSpc>
                <a:spcPct val="115000"/>
              </a:lnSpc>
              <a:spcBef>
                <a:spcPts val="0"/>
              </a:spcBef>
              <a:spcAft>
                <a:spcPts val="0"/>
              </a:spcAft>
              <a:buNone/>
            </a:pPr>
            <a:r>
              <a:rPr lang="en" sz="2200">
                <a:solidFill>
                  <a:schemeClr val="dk1"/>
                </a:solidFill>
              </a:rPr>
              <a:t>Versicolor</a:t>
            </a:r>
            <a:r>
              <a:rPr lang="en" sz="2200">
                <a:solidFill>
                  <a:schemeClr val="dk1"/>
                </a:solidFill>
              </a:rPr>
              <a:t>….</a:t>
            </a:r>
            <a:endParaRPr sz="2200"/>
          </a:p>
          <a:p>
            <a:pPr indent="0" lvl="0" marL="0" rtl="0" algn="r">
              <a:lnSpc>
                <a:spcPct val="115000"/>
              </a:lnSpc>
              <a:spcBef>
                <a:spcPts val="0"/>
              </a:spcBef>
              <a:spcAft>
                <a:spcPts val="0"/>
              </a:spcAft>
              <a:buNone/>
            </a:pPr>
            <a:r>
              <a:rPr lang="en" sz="2200">
                <a:solidFill>
                  <a:schemeClr val="dk1"/>
                </a:solidFill>
              </a:rPr>
              <a:t>Virginica</a:t>
            </a:r>
            <a:r>
              <a:rPr lang="en" sz="2200">
                <a:solidFill>
                  <a:schemeClr val="dk1"/>
                </a:solidFill>
              </a:rPr>
              <a:t>….</a:t>
            </a:r>
            <a:endParaRPr sz="2200"/>
          </a:p>
        </p:txBody>
      </p:sp>
      <p:pic>
        <p:nvPicPr>
          <p:cNvPr id="128" name="Google Shape;128;p17"/>
          <p:cNvPicPr preferRelativeResize="0"/>
          <p:nvPr/>
        </p:nvPicPr>
        <p:blipFill>
          <a:blip r:embed="rId4">
            <a:alphaModFix/>
          </a:blip>
          <a:stretch>
            <a:fillRect/>
          </a:stretch>
        </p:blipFill>
        <p:spPr>
          <a:xfrm>
            <a:off x="4687374" y="2635550"/>
            <a:ext cx="304800" cy="238125"/>
          </a:xfrm>
          <a:prstGeom prst="rect">
            <a:avLst/>
          </a:prstGeom>
          <a:noFill/>
          <a:ln>
            <a:noFill/>
          </a:ln>
        </p:spPr>
      </p:pic>
      <p:pic>
        <p:nvPicPr>
          <p:cNvPr id="129" name="Google Shape;129;p17"/>
          <p:cNvPicPr preferRelativeResize="0"/>
          <p:nvPr/>
        </p:nvPicPr>
        <p:blipFill>
          <a:blip r:embed="rId5">
            <a:alphaModFix/>
          </a:blip>
          <a:stretch>
            <a:fillRect/>
          </a:stretch>
        </p:blipFill>
        <p:spPr>
          <a:xfrm>
            <a:off x="5725324" y="2635550"/>
            <a:ext cx="304800" cy="238125"/>
          </a:xfrm>
          <a:prstGeom prst="rect">
            <a:avLst/>
          </a:prstGeom>
          <a:noFill/>
          <a:ln>
            <a:noFill/>
          </a:ln>
        </p:spPr>
      </p:pic>
      <p:pic>
        <p:nvPicPr>
          <p:cNvPr id="130" name="Google Shape;130;p17"/>
          <p:cNvPicPr preferRelativeResize="0"/>
          <p:nvPr/>
        </p:nvPicPr>
        <p:blipFill>
          <a:blip r:embed="rId6">
            <a:alphaModFix/>
          </a:blip>
          <a:stretch>
            <a:fillRect/>
          </a:stretch>
        </p:blipFill>
        <p:spPr>
          <a:xfrm>
            <a:off x="6962371" y="2820975"/>
            <a:ext cx="304800" cy="238125"/>
          </a:xfrm>
          <a:prstGeom prst="rect">
            <a:avLst/>
          </a:prstGeom>
          <a:noFill/>
          <a:ln>
            <a:noFill/>
          </a:ln>
        </p:spPr>
      </p:pic>
      <p:pic>
        <p:nvPicPr>
          <p:cNvPr id="131" name="Google Shape;131;p17"/>
          <p:cNvPicPr preferRelativeResize="0"/>
          <p:nvPr/>
        </p:nvPicPr>
        <p:blipFill>
          <a:blip r:embed="rId7">
            <a:alphaModFix/>
          </a:blip>
          <a:stretch>
            <a:fillRect/>
          </a:stretch>
        </p:blipFill>
        <p:spPr>
          <a:xfrm>
            <a:off x="2065100" y="3989950"/>
            <a:ext cx="1086150" cy="1002600"/>
          </a:xfrm>
          <a:prstGeom prst="rect">
            <a:avLst/>
          </a:prstGeom>
          <a:noFill/>
          <a:ln>
            <a:noFill/>
          </a:ln>
        </p:spPr>
      </p:pic>
      <p:sp>
        <p:nvSpPr>
          <p:cNvPr id="132" name="Google Shape;132;p17"/>
          <p:cNvSpPr/>
          <p:nvPr/>
        </p:nvSpPr>
        <p:spPr>
          <a:xfrm>
            <a:off x="6348425" y="223100"/>
            <a:ext cx="24837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Iris Species Classification</a:t>
            </a:r>
            <a:endParaRPr b="1"/>
          </a:p>
        </p:txBody>
      </p:sp>
      <p:pic>
        <p:nvPicPr>
          <p:cNvPr id="133" name="Google Shape;133;p17"/>
          <p:cNvPicPr preferRelativeResize="0"/>
          <p:nvPr/>
        </p:nvPicPr>
        <p:blipFill>
          <a:blip r:embed="rId8">
            <a:alphaModFix/>
          </a:blip>
          <a:stretch>
            <a:fillRect/>
          </a:stretch>
        </p:blipFill>
        <p:spPr>
          <a:xfrm>
            <a:off x="2370903" y="1986738"/>
            <a:ext cx="1123729" cy="1374775"/>
          </a:xfrm>
          <a:prstGeom prst="rect">
            <a:avLst/>
          </a:prstGeom>
          <a:noFill/>
          <a:ln>
            <a:noFill/>
          </a:ln>
        </p:spPr>
      </p:pic>
      <p:pic>
        <p:nvPicPr>
          <p:cNvPr id="134" name="Google Shape;134;p17"/>
          <p:cNvPicPr preferRelativeResize="0"/>
          <p:nvPr/>
        </p:nvPicPr>
        <p:blipFill>
          <a:blip r:embed="rId9">
            <a:alphaModFix/>
          </a:blip>
          <a:stretch>
            <a:fillRect/>
          </a:stretch>
        </p:blipFill>
        <p:spPr>
          <a:xfrm>
            <a:off x="2370901" y="1460926"/>
            <a:ext cx="690781" cy="239471"/>
          </a:xfrm>
          <a:prstGeom prst="rect">
            <a:avLst/>
          </a:prstGeom>
          <a:noFill/>
          <a:ln>
            <a:noFill/>
          </a:ln>
        </p:spPr>
      </p:pic>
      <p:pic>
        <p:nvPicPr>
          <p:cNvPr id="135" name="Google Shape;135;p17"/>
          <p:cNvPicPr preferRelativeResize="0"/>
          <p:nvPr/>
        </p:nvPicPr>
        <p:blipFill>
          <a:blip r:embed="rId10">
            <a:alphaModFix/>
          </a:blip>
          <a:stretch>
            <a:fillRect/>
          </a:stretch>
        </p:blipFill>
        <p:spPr>
          <a:xfrm>
            <a:off x="6146034" y="1090491"/>
            <a:ext cx="2041666" cy="240198"/>
          </a:xfrm>
          <a:prstGeom prst="rect">
            <a:avLst/>
          </a:prstGeom>
          <a:noFill/>
          <a:ln>
            <a:noFill/>
          </a:ln>
        </p:spPr>
      </p:pic>
      <p:pic>
        <p:nvPicPr>
          <p:cNvPr id="136" name="Google Shape;136;p17"/>
          <p:cNvPicPr preferRelativeResize="0"/>
          <p:nvPr/>
        </p:nvPicPr>
        <p:blipFill>
          <a:blip r:embed="rId11">
            <a:alphaModFix/>
          </a:blip>
          <a:stretch>
            <a:fillRect/>
          </a:stretch>
        </p:blipFill>
        <p:spPr>
          <a:xfrm>
            <a:off x="5947075" y="1529323"/>
            <a:ext cx="1800789" cy="296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FNN w/PSO </a:t>
            </a:r>
            <a:r>
              <a:rPr b="1" lang="en" sz="2120"/>
              <a:t>Parameters</a:t>
            </a:r>
            <a:endParaRPr b="1" sz="2120"/>
          </a:p>
        </p:txBody>
      </p:sp>
      <p:sp>
        <p:nvSpPr>
          <p:cNvPr id="142" name="Google Shape;142;p18"/>
          <p:cNvSpPr txBox="1"/>
          <p:nvPr/>
        </p:nvSpPr>
        <p:spPr>
          <a:xfrm>
            <a:off x="311700" y="1333050"/>
            <a:ext cx="2294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Each particle</a:t>
            </a:r>
            <a:endParaRPr sz="2200"/>
          </a:p>
          <a:p>
            <a:pPr indent="0" lvl="0" marL="0" rtl="0" algn="l">
              <a:spcBef>
                <a:spcPts val="0"/>
              </a:spcBef>
              <a:spcAft>
                <a:spcPts val="0"/>
              </a:spcAft>
              <a:buNone/>
            </a:pPr>
            <a:r>
              <a:rPr lang="en" sz="2200"/>
              <a:t>has parameters:</a:t>
            </a:r>
            <a:endParaRPr sz="2200"/>
          </a:p>
        </p:txBody>
      </p:sp>
      <p:sp>
        <p:nvSpPr>
          <p:cNvPr id="143" name="Google Shape;143;p18"/>
          <p:cNvSpPr txBox="1"/>
          <p:nvPr/>
        </p:nvSpPr>
        <p:spPr>
          <a:xfrm>
            <a:off x="268750" y="2171550"/>
            <a:ext cx="494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Total parameters per particle: 128</a:t>
            </a:r>
            <a:endParaRPr sz="2200"/>
          </a:p>
        </p:txBody>
      </p:sp>
      <p:pic>
        <p:nvPicPr>
          <p:cNvPr id="144" name="Google Shape;144;p18"/>
          <p:cNvPicPr preferRelativeResize="0"/>
          <p:nvPr/>
        </p:nvPicPr>
        <p:blipFill>
          <a:blip r:embed="rId3">
            <a:alphaModFix/>
          </a:blip>
          <a:stretch>
            <a:fillRect/>
          </a:stretch>
        </p:blipFill>
        <p:spPr>
          <a:xfrm>
            <a:off x="2526150" y="1700425"/>
            <a:ext cx="5811750" cy="401795"/>
          </a:xfrm>
          <a:prstGeom prst="rect">
            <a:avLst/>
          </a:prstGeom>
          <a:noFill/>
          <a:ln>
            <a:noFill/>
          </a:ln>
        </p:spPr>
      </p:pic>
      <p:sp>
        <p:nvSpPr>
          <p:cNvPr id="145" name="Google Shape;145;p18"/>
          <p:cNvSpPr txBox="1"/>
          <p:nvPr/>
        </p:nvSpPr>
        <p:spPr>
          <a:xfrm>
            <a:off x="322651" y="2835875"/>
            <a:ext cx="4249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F</a:t>
            </a:r>
            <a:r>
              <a:rPr lang="en" sz="2200"/>
              <a:t>lower features input into</a:t>
            </a:r>
            <a:endParaRPr sz="2200"/>
          </a:p>
          <a:p>
            <a:pPr indent="0" lvl="0" marL="0" rtl="0" algn="l">
              <a:spcBef>
                <a:spcPts val="0"/>
              </a:spcBef>
              <a:spcAft>
                <a:spcPts val="0"/>
              </a:spcAft>
              <a:buNone/>
            </a:pPr>
            <a:r>
              <a:rPr lang="en" sz="2200"/>
              <a:t>two membership functions:</a:t>
            </a:r>
            <a:endParaRPr sz="2200"/>
          </a:p>
        </p:txBody>
      </p:sp>
      <p:pic>
        <p:nvPicPr>
          <p:cNvPr id="146" name="Google Shape;146;p18"/>
          <p:cNvPicPr preferRelativeResize="0"/>
          <p:nvPr/>
        </p:nvPicPr>
        <p:blipFill>
          <a:blip r:embed="rId4">
            <a:alphaModFix/>
          </a:blip>
          <a:stretch>
            <a:fillRect/>
          </a:stretch>
        </p:blipFill>
        <p:spPr>
          <a:xfrm>
            <a:off x="4833096" y="2861130"/>
            <a:ext cx="1007745" cy="286467"/>
          </a:xfrm>
          <a:prstGeom prst="rect">
            <a:avLst/>
          </a:prstGeom>
          <a:noFill/>
          <a:ln>
            <a:noFill/>
          </a:ln>
        </p:spPr>
      </p:pic>
      <p:pic>
        <p:nvPicPr>
          <p:cNvPr id="147" name="Google Shape;147;p18"/>
          <p:cNvPicPr preferRelativeResize="0"/>
          <p:nvPr/>
        </p:nvPicPr>
        <p:blipFill>
          <a:blip r:embed="rId5">
            <a:alphaModFix/>
          </a:blip>
          <a:stretch>
            <a:fillRect/>
          </a:stretch>
        </p:blipFill>
        <p:spPr>
          <a:xfrm>
            <a:off x="4735385" y="3322539"/>
            <a:ext cx="1664970" cy="297485"/>
          </a:xfrm>
          <a:prstGeom prst="rect">
            <a:avLst/>
          </a:prstGeom>
          <a:noFill/>
          <a:ln>
            <a:noFill/>
          </a:ln>
        </p:spPr>
      </p:pic>
      <p:pic>
        <p:nvPicPr>
          <p:cNvPr id="148" name="Google Shape;148;p18"/>
          <p:cNvPicPr preferRelativeResize="0"/>
          <p:nvPr/>
        </p:nvPicPr>
        <p:blipFill>
          <a:blip r:embed="rId6">
            <a:alphaModFix/>
          </a:blip>
          <a:stretch>
            <a:fillRect/>
          </a:stretch>
        </p:blipFill>
        <p:spPr>
          <a:xfrm>
            <a:off x="3915728" y="2920454"/>
            <a:ext cx="295751" cy="286467"/>
          </a:xfrm>
          <a:prstGeom prst="rect">
            <a:avLst/>
          </a:prstGeom>
          <a:noFill/>
          <a:ln>
            <a:noFill/>
          </a:ln>
        </p:spPr>
      </p:pic>
      <p:pic>
        <p:nvPicPr>
          <p:cNvPr id="149" name="Google Shape;149;p18"/>
          <p:cNvPicPr preferRelativeResize="0"/>
          <p:nvPr/>
        </p:nvPicPr>
        <p:blipFill>
          <a:blip r:embed="rId7">
            <a:alphaModFix/>
          </a:blip>
          <a:stretch>
            <a:fillRect/>
          </a:stretch>
        </p:blipFill>
        <p:spPr>
          <a:xfrm>
            <a:off x="3879467" y="3280232"/>
            <a:ext cx="514826" cy="297485"/>
          </a:xfrm>
          <a:prstGeom prst="rect">
            <a:avLst/>
          </a:prstGeom>
          <a:noFill/>
          <a:ln>
            <a:noFill/>
          </a:ln>
        </p:spPr>
      </p:pic>
      <p:cxnSp>
        <p:nvCxnSpPr>
          <p:cNvPr id="150" name="Google Shape;150;p18"/>
          <p:cNvCxnSpPr>
            <a:stCxn id="148" idx="3"/>
            <a:endCxn id="146" idx="1"/>
          </p:cNvCxnSpPr>
          <p:nvPr/>
        </p:nvCxnSpPr>
        <p:spPr>
          <a:xfrm flipH="1" rot="10800000">
            <a:off x="4211479" y="3004288"/>
            <a:ext cx="621600" cy="594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18"/>
          <p:cNvCxnSpPr>
            <a:stCxn id="149" idx="3"/>
            <a:endCxn id="147" idx="1"/>
          </p:cNvCxnSpPr>
          <p:nvPr/>
        </p:nvCxnSpPr>
        <p:spPr>
          <a:xfrm>
            <a:off x="4394294" y="3428974"/>
            <a:ext cx="341100" cy="423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18"/>
          <p:cNvSpPr/>
          <p:nvPr/>
        </p:nvSpPr>
        <p:spPr>
          <a:xfrm>
            <a:off x="2448225" y="3726475"/>
            <a:ext cx="6611700" cy="1338600"/>
          </a:xfrm>
          <a:prstGeom prst="wedgeRectCallout">
            <a:avLst>
              <a:gd fmla="val -23850" name="adj1"/>
              <a:gd fmla="val -5827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t>Membership function</a:t>
            </a:r>
            <a:endParaRPr sz="2200"/>
          </a:p>
          <a:p>
            <a:pPr indent="0" lvl="0" marL="0" rtl="0" algn="l">
              <a:spcBef>
                <a:spcPts val="0"/>
              </a:spcBef>
              <a:spcAft>
                <a:spcPts val="0"/>
              </a:spcAft>
              <a:buNone/>
            </a:pPr>
            <a:r>
              <a:rPr lang="en" sz="2200"/>
              <a:t>defined as:</a:t>
            </a:r>
            <a:endParaRPr sz="2200"/>
          </a:p>
        </p:txBody>
      </p:sp>
      <p:pic>
        <p:nvPicPr>
          <p:cNvPr id="153" name="Google Shape;153;p18"/>
          <p:cNvPicPr preferRelativeResize="0"/>
          <p:nvPr/>
        </p:nvPicPr>
        <p:blipFill>
          <a:blip r:embed="rId8">
            <a:alphaModFix/>
          </a:blip>
          <a:stretch>
            <a:fillRect/>
          </a:stretch>
        </p:blipFill>
        <p:spPr>
          <a:xfrm>
            <a:off x="5464700" y="3790000"/>
            <a:ext cx="3407064" cy="1152975"/>
          </a:xfrm>
          <a:prstGeom prst="rect">
            <a:avLst/>
          </a:prstGeom>
          <a:noFill/>
          <a:ln>
            <a:noFill/>
          </a:ln>
        </p:spPr>
      </p:pic>
      <p:sp>
        <p:nvSpPr>
          <p:cNvPr id="154" name="Google Shape;154;p18"/>
          <p:cNvSpPr/>
          <p:nvPr/>
        </p:nvSpPr>
        <p:spPr>
          <a:xfrm>
            <a:off x="6348425" y="223100"/>
            <a:ext cx="24837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Iris Species Classification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9"/>
          <p:cNvSpPr/>
          <p:nvPr/>
        </p:nvSpPr>
        <p:spPr>
          <a:xfrm>
            <a:off x="164650" y="1425425"/>
            <a:ext cx="8849100" cy="3257100"/>
          </a:xfrm>
          <a:prstGeom prst="rect">
            <a:avLst/>
          </a:prstGeom>
          <a:solidFill>
            <a:srgbClr val="E6ED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rPr>
              <a:t>Train the network</a:t>
            </a:r>
            <a:endParaRPr b="1" sz="2200">
              <a:solidFill>
                <a:schemeClr val="dk1"/>
              </a:solidFill>
            </a:endParaRPr>
          </a:p>
          <a:p>
            <a:pPr indent="0" lvl="0" marL="0" rtl="0" algn="l">
              <a:spcBef>
                <a:spcPts val="0"/>
              </a:spcBef>
              <a:spcAft>
                <a:spcPts val="0"/>
              </a:spcAft>
              <a:buNone/>
            </a:pPr>
            <a:r>
              <a:t/>
            </a:r>
            <a:endParaRPr b="1"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 sz="2200">
                <a:solidFill>
                  <a:schemeClr val="dk1"/>
                </a:solidFill>
              </a:rPr>
              <a:t>Form two groups from </a:t>
            </a:r>
            <a:r>
              <a:rPr i="1" lang="en" sz="2200">
                <a:solidFill>
                  <a:schemeClr val="dk1"/>
                </a:solidFill>
                <a:latin typeface="Georgia"/>
                <a:ea typeface="Georgia"/>
                <a:cs typeface="Georgia"/>
                <a:sym typeface="Georgia"/>
              </a:rPr>
              <a:t>U </a:t>
            </a:r>
            <a:r>
              <a:rPr lang="en" sz="2200">
                <a:solidFill>
                  <a:schemeClr val="dk1"/>
                </a:solidFill>
              </a:rPr>
              <a:t>and use one for training</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 sz="2200">
                <a:solidFill>
                  <a:schemeClr val="dk1"/>
                </a:solidFill>
              </a:rPr>
              <a:t>For each            , randomize the parameters (all 128)</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 sz="2200">
                <a:solidFill>
                  <a:schemeClr val="dk1"/>
                </a:solidFill>
              </a:rPr>
              <a:t>Compute                             for each particle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 sz="2200">
                <a:solidFill>
                  <a:schemeClr val="dk1"/>
                </a:solidFill>
              </a:rPr>
              <a:t>If some     indicates the correct species, STOP, else, CONTINUE</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 sz="2200">
                <a:solidFill>
                  <a:schemeClr val="dk1"/>
                </a:solidFill>
              </a:rPr>
              <a:t>Apply PSO to compute new parameters and GOTO 3</a:t>
            </a:r>
            <a:endParaRPr sz="2200"/>
          </a:p>
        </p:txBody>
      </p:sp>
      <p:pic>
        <p:nvPicPr>
          <p:cNvPr id="160" name="Google Shape;160;p19"/>
          <p:cNvPicPr preferRelativeResize="0"/>
          <p:nvPr/>
        </p:nvPicPr>
        <p:blipFill>
          <a:blip r:embed="rId3">
            <a:alphaModFix/>
          </a:blip>
          <a:stretch>
            <a:fillRect/>
          </a:stretch>
        </p:blipFill>
        <p:spPr>
          <a:xfrm>
            <a:off x="1699228" y="3510228"/>
            <a:ext cx="225404" cy="334515"/>
          </a:xfrm>
          <a:prstGeom prst="rect">
            <a:avLst/>
          </a:prstGeom>
          <a:noFill/>
          <a:ln>
            <a:noFill/>
          </a:ln>
        </p:spPr>
      </p:pic>
      <p:pic>
        <p:nvPicPr>
          <p:cNvPr id="161" name="Google Shape;161;p19"/>
          <p:cNvPicPr preferRelativeResize="0"/>
          <p:nvPr/>
        </p:nvPicPr>
        <p:blipFill>
          <a:blip r:embed="rId4">
            <a:alphaModFix/>
          </a:blip>
          <a:stretch>
            <a:fillRect/>
          </a:stretch>
        </p:blipFill>
        <p:spPr>
          <a:xfrm>
            <a:off x="1970600" y="2805575"/>
            <a:ext cx="713779" cy="272567"/>
          </a:xfrm>
          <a:prstGeom prst="rect">
            <a:avLst/>
          </a:prstGeom>
          <a:noFill/>
          <a:ln>
            <a:noFill/>
          </a:ln>
        </p:spPr>
      </p:pic>
      <p:pic>
        <p:nvPicPr>
          <p:cNvPr id="162" name="Google Shape;162;p19"/>
          <p:cNvPicPr preferRelativeResize="0"/>
          <p:nvPr/>
        </p:nvPicPr>
        <p:blipFill>
          <a:blip r:embed="rId5">
            <a:alphaModFix/>
          </a:blip>
          <a:stretch>
            <a:fillRect/>
          </a:stretch>
        </p:blipFill>
        <p:spPr>
          <a:xfrm>
            <a:off x="1970596" y="3126109"/>
            <a:ext cx="2053680" cy="334515"/>
          </a:xfrm>
          <a:prstGeom prst="rect">
            <a:avLst/>
          </a:prstGeom>
          <a:noFill/>
          <a:ln>
            <a:noFill/>
          </a:ln>
        </p:spPr>
      </p:pic>
      <p:sp>
        <p:nvSpPr>
          <p:cNvPr id="163" name="Google Shape;16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en" sz="2120"/>
              <a:t>FNN w/PSO Training Method</a:t>
            </a:r>
            <a:endParaRPr b="1" sz="2120"/>
          </a:p>
        </p:txBody>
      </p:sp>
      <p:sp>
        <p:nvSpPr>
          <p:cNvPr id="164" name="Google Shape;164;p19"/>
          <p:cNvSpPr/>
          <p:nvPr/>
        </p:nvSpPr>
        <p:spPr>
          <a:xfrm>
            <a:off x="6348425" y="223100"/>
            <a:ext cx="24837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Iris Species Classification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0"/>
          <p:cNvSpPr/>
          <p:nvPr/>
        </p:nvSpPr>
        <p:spPr>
          <a:xfrm>
            <a:off x="350250" y="1979100"/>
            <a:ext cx="8346000" cy="2573100"/>
          </a:xfrm>
          <a:prstGeom prst="rect">
            <a:avLst/>
          </a:prstGeom>
          <a:solidFill>
            <a:srgbClr val="E6ED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rPr>
              <a:t>Use the network:</a:t>
            </a:r>
            <a:endParaRPr b="1" sz="2200">
              <a:solidFill>
                <a:schemeClr val="dk1"/>
              </a:solidFill>
            </a:endParaRPr>
          </a:p>
          <a:p>
            <a:pPr indent="0" lvl="0" marL="0" rtl="0" algn="l">
              <a:spcBef>
                <a:spcPts val="0"/>
              </a:spcBef>
              <a:spcAft>
                <a:spcPts val="0"/>
              </a:spcAft>
              <a:buNone/>
            </a:pPr>
            <a:r>
              <a:t/>
            </a:r>
            <a:endParaRPr b="1"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 sz="2200">
                <a:solidFill>
                  <a:schemeClr val="dk1"/>
                </a:solidFill>
              </a:rPr>
              <a:t>Use the second group from </a:t>
            </a:r>
            <a:r>
              <a:rPr i="1" lang="en" sz="2200">
                <a:solidFill>
                  <a:schemeClr val="dk1"/>
                </a:solidFill>
                <a:latin typeface="Georgia"/>
                <a:ea typeface="Georgia"/>
                <a:cs typeface="Georgia"/>
                <a:sym typeface="Georgia"/>
              </a:rPr>
              <a:t>U</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 sz="2200">
                <a:solidFill>
                  <a:schemeClr val="dk1"/>
                </a:solidFill>
              </a:rPr>
              <a:t>Use      as computed from training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 sz="2200">
                <a:solidFill>
                  <a:schemeClr val="dk1"/>
                </a:solidFill>
              </a:rPr>
              <a:t>Compute                     to predict the species of the flower</a:t>
            </a:r>
            <a:endParaRPr sz="2200">
              <a:solidFill>
                <a:schemeClr val="dk1"/>
              </a:solidFill>
            </a:endParaRPr>
          </a:p>
        </p:txBody>
      </p:sp>
      <p:pic>
        <p:nvPicPr>
          <p:cNvPr id="170" name="Google Shape;170;p20"/>
          <p:cNvPicPr preferRelativeResize="0"/>
          <p:nvPr/>
        </p:nvPicPr>
        <p:blipFill>
          <a:blip r:embed="rId3">
            <a:alphaModFix/>
          </a:blip>
          <a:stretch>
            <a:fillRect/>
          </a:stretch>
        </p:blipFill>
        <p:spPr>
          <a:xfrm>
            <a:off x="1542018" y="3327418"/>
            <a:ext cx="260032" cy="336762"/>
          </a:xfrm>
          <a:prstGeom prst="rect">
            <a:avLst/>
          </a:prstGeom>
          <a:noFill/>
          <a:ln>
            <a:noFill/>
          </a:ln>
        </p:spPr>
      </p:pic>
      <p:pic>
        <p:nvPicPr>
          <p:cNvPr id="171" name="Google Shape;171;p20"/>
          <p:cNvPicPr preferRelativeResize="0"/>
          <p:nvPr/>
        </p:nvPicPr>
        <p:blipFill>
          <a:blip r:embed="rId4">
            <a:alphaModFix/>
          </a:blip>
          <a:stretch>
            <a:fillRect/>
          </a:stretch>
        </p:blipFill>
        <p:spPr>
          <a:xfrm>
            <a:off x="2122926" y="3740462"/>
            <a:ext cx="1448753" cy="336762"/>
          </a:xfrm>
          <a:prstGeom prst="rect">
            <a:avLst/>
          </a:prstGeom>
          <a:noFill/>
          <a:ln>
            <a:noFill/>
          </a:ln>
        </p:spPr>
      </p:pic>
      <p:sp>
        <p:nvSpPr>
          <p:cNvPr id="172" name="Google Shape;17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FNN w/PSO</a:t>
            </a:r>
            <a:r>
              <a:rPr b="1" lang="en" sz="2120"/>
              <a:t> Prediction Method</a:t>
            </a:r>
            <a:endParaRPr b="1" sz="2120"/>
          </a:p>
        </p:txBody>
      </p:sp>
      <p:sp>
        <p:nvSpPr>
          <p:cNvPr id="173" name="Google Shape;173;p20"/>
          <p:cNvSpPr/>
          <p:nvPr/>
        </p:nvSpPr>
        <p:spPr>
          <a:xfrm>
            <a:off x="6348425" y="223100"/>
            <a:ext cx="24837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Iris Species Classification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Issues and Limitations in Mapping for </a:t>
            </a:r>
            <a:r>
              <a:rPr b="1" lang="en" sz="2120"/>
              <a:t>FNN w/PSO</a:t>
            </a:r>
            <a:endParaRPr b="1" sz="2120"/>
          </a:p>
        </p:txBody>
      </p:sp>
      <p:sp>
        <p:nvSpPr>
          <p:cNvPr id="179" name="Google Shape;179;p21"/>
          <p:cNvSpPr txBox="1"/>
          <p:nvPr>
            <p:ph idx="1" type="body"/>
          </p:nvPr>
        </p:nvSpPr>
        <p:spPr>
          <a:xfrm>
            <a:off x="65252" y="1295150"/>
            <a:ext cx="9013800" cy="3542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Need to train the network</a:t>
            </a:r>
            <a:endParaRPr sz="22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Requires supervised training</a:t>
            </a:r>
            <a:endParaRPr sz="20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The network can be overly trained</a:t>
            </a:r>
            <a:endParaRPr sz="22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Resulting in highly effective prediction of data similar to the trained set</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But poor prediction otherwise</a:t>
            </a:r>
            <a:endParaRPr sz="20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For velocity too low, particles are not likely to escape local optima</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Definition of particle neighborhood is highly subjective</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Need to know the species of a flower to determine effectiveness</a:t>
            </a:r>
            <a:endParaRPr sz="2200">
              <a:solidFill>
                <a:srgbClr val="000000"/>
              </a:solidFill>
            </a:endParaRPr>
          </a:p>
        </p:txBody>
      </p:sp>
      <p:sp>
        <p:nvSpPr>
          <p:cNvPr id="180" name="Google Shape;180;p21"/>
          <p:cNvSpPr/>
          <p:nvPr/>
        </p:nvSpPr>
        <p:spPr>
          <a:xfrm>
            <a:off x="6348425" y="223100"/>
            <a:ext cx="24837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Iris Species Classification</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