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Gill Sans" panose="020B0604020202020204"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US"/>
              <a:t>Goodmorning everyone!</a:t>
            </a:r>
            <a:endParaRPr/>
          </a:p>
          <a:p>
            <a:pPr marL="0" lvl="0" indent="0" algn="just" rtl="0">
              <a:lnSpc>
                <a:spcPct val="107916"/>
              </a:lnSpc>
              <a:spcBef>
                <a:spcPts val="400"/>
              </a:spcBef>
              <a:spcAft>
                <a:spcPts val="0"/>
              </a:spcAft>
              <a:buNone/>
            </a:pPr>
            <a:endParaRPr/>
          </a:p>
          <a:p>
            <a:pPr marL="0" lvl="0" indent="0" algn="just" rtl="0">
              <a:lnSpc>
                <a:spcPct val="107916"/>
              </a:lnSpc>
              <a:spcBef>
                <a:spcPts val="400"/>
              </a:spcBef>
              <a:spcAft>
                <a:spcPts val="400"/>
              </a:spcAft>
              <a:buNone/>
            </a:pPr>
            <a:r>
              <a:rPr lang="en-US"/>
              <a:t>My team-mate Nibedita and I are today presenting the weekly progress on the capstone project i.e. Stock Price prediction using Big Data Visualization technique and before we start I will take some time to quickly brief on the what we presented so far. </a:t>
            </a:r>
            <a:endParaRPr/>
          </a:p>
        </p:txBody>
      </p:sp>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5c1ade093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5c1ade093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g191738ac9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Prediction model approach for our project is elaborated as shown in slide in Milestones respectively:</a:t>
            </a:r>
            <a:endParaRPr/>
          </a:p>
          <a:p>
            <a:pPr marL="0" lvl="0" indent="0" algn="l" rtl="0">
              <a:spcBef>
                <a:spcPts val="0"/>
              </a:spcBef>
              <a:spcAft>
                <a:spcPts val="0"/>
              </a:spcAft>
              <a:buNone/>
            </a:pPr>
            <a:endParaRPr/>
          </a:p>
          <a:p>
            <a:pPr marL="0" lvl="0" indent="0" algn="l" rtl="0">
              <a:spcBef>
                <a:spcPts val="0"/>
              </a:spcBef>
              <a:spcAft>
                <a:spcPts val="0"/>
              </a:spcAft>
              <a:buNone/>
            </a:pPr>
            <a:r>
              <a:rPr lang="en-US"/>
              <a:t>Milestone 1</a:t>
            </a:r>
            <a:endParaRPr/>
          </a:p>
          <a:p>
            <a:pPr marL="0" lvl="0" indent="0" algn="l" rtl="0">
              <a:spcBef>
                <a:spcPts val="0"/>
              </a:spcBef>
              <a:spcAft>
                <a:spcPts val="0"/>
              </a:spcAft>
              <a:buNone/>
            </a:pPr>
            <a:r>
              <a:rPr lang="en-US"/>
              <a:t>Milestone 2</a:t>
            </a:r>
            <a:endParaRPr/>
          </a:p>
          <a:p>
            <a:pPr marL="0" lvl="0" indent="0" algn="l" rtl="0">
              <a:spcBef>
                <a:spcPts val="0"/>
              </a:spcBef>
              <a:spcAft>
                <a:spcPts val="0"/>
              </a:spcAft>
              <a:buNone/>
            </a:pPr>
            <a:r>
              <a:rPr lang="en-US"/>
              <a:t>Milestone 3</a:t>
            </a:r>
            <a:endParaRPr/>
          </a:p>
          <a:p>
            <a:pPr marL="0" lvl="0" indent="0" algn="l" rtl="0">
              <a:spcBef>
                <a:spcPts val="0"/>
              </a:spcBef>
              <a:spcAft>
                <a:spcPts val="0"/>
              </a:spcAft>
              <a:buNone/>
            </a:pPr>
            <a:r>
              <a:rPr lang="en-US"/>
              <a:t>Milestone 4</a:t>
            </a:r>
            <a:endParaRPr/>
          </a:p>
        </p:txBody>
      </p:sp>
      <p:sp>
        <p:nvSpPr>
          <p:cNvPr id="29" name="Google Shape;29;g191738ac9d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91738ac9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91738ac9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22">
                <a:solidFill>
                  <a:schemeClr val="dk1"/>
                </a:solidFill>
              </a:rPr>
              <a:t>Our this week’s presentation will cover milestone 3 and the slides will reflect the details around the following points </a:t>
            </a:r>
            <a:endParaRPr sz="1222">
              <a:solidFill>
                <a:schemeClr val="dk1"/>
              </a:solidFill>
            </a:endParaRPr>
          </a:p>
          <a:p>
            <a:pPr marL="0" lvl="0" indent="0" algn="l" rtl="0">
              <a:lnSpc>
                <a:spcPct val="115000"/>
              </a:lnSpc>
              <a:spcBef>
                <a:spcPts val="0"/>
              </a:spcBef>
              <a:spcAft>
                <a:spcPts val="0"/>
              </a:spcAft>
              <a:buNone/>
            </a:pPr>
            <a:r>
              <a:rPr lang="en-US" sz="1222">
                <a:solidFill>
                  <a:schemeClr val="dk1"/>
                </a:solidFill>
              </a:rPr>
              <a:t>i.e. Visualizing the developed components and trend </a:t>
            </a:r>
            <a:endParaRPr sz="1222">
              <a:solidFill>
                <a:schemeClr val="dk1"/>
              </a:solidFill>
            </a:endParaRPr>
          </a:p>
          <a:p>
            <a:pPr marL="0" lvl="0" indent="0" algn="l" rtl="0">
              <a:lnSpc>
                <a:spcPct val="115000"/>
              </a:lnSpc>
              <a:spcBef>
                <a:spcPts val="0"/>
              </a:spcBef>
              <a:spcAft>
                <a:spcPts val="0"/>
              </a:spcAft>
              <a:buNone/>
            </a:pPr>
            <a:r>
              <a:rPr lang="en-US" sz="1222">
                <a:solidFill>
                  <a:schemeClr val="dk1"/>
                </a:solidFill>
              </a:rPr>
              <a:t>Analyzing the result and prediction evaluated from the algorithm. </a:t>
            </a:r>
            <a:endParaRPr sz="1222">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91738ac9d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91738ac9d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Stock price analysis is an example of time series analysis and is one of the primary area in predictive analytics. The time series data contains measurements or observations attached to sequential time steps. In case of stock prices, the time stamps can seconds, minutes or days.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In  this project we have used pandas for data manipulation and altair, matplotlib for data visualization. For visualization through altair we have used the data reader API of Pandas. We first import the dependencies necessary for the project and then used data reader to create Pandas dataframe that contain stock price data.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Altair makes it simple to have multiple plots in one visualization. As we can see in the slide we can plot closing price movement and volume for TSLA stocks using a logical operator.The  data is for time period 2018-2022 as Altair has a limitation to visualize upto 5000 records.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c1ade0931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5c1ade0931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We can also show a comparative chart in one visualization using altair The stocks of both stocks seems to continuously increasing with few occasional drop, one in April 2020 and other since october 2022 mainly related to global pandemic and anticipated recession. </a:t>
            </a:r>
            <a:endParaRPr sz="1200"/>
          </a:p>
          <a:p>
            <a:pPr marL="0" lvl="0" indent="0" algn="l" rtl="0">
              <a:lnSpc>
                <a:spcPct val="115000"/>
              </a:lnSpc>
              <a:spcBef>
                <a:spcPts val="0"/>
              </a:spcBef>
              <a:spcAft>
                <a:spcPts val="0"/>
              </a:spcAft>
              <a:buNone/>
            </a:pPr>
            <a:endParaRPr sz="1200"/>
          </a:p>
          <a:p>
            <a:pPr marL="0" lvl="0" indent="0" algn="l" rtl="0">
              <a:lnSpc>
                <a:spcPct val="115000"/>
              </a:lnSpc>
              <a:spcBef>
                <a:spcPts val="0"/>
              </a:spcBef>
              <a:spcAft>
                <a:spcPts val="0"/>
              </a:spcAft>
              <a:buNone/>
            </a:pPr>
            <a:r>
              <a:rPr lang="en-US" sz="1200"/>
              <a:t>Resampling means representing data with different frequency. </a:t>
            </a:r>
            <a:endParaRPr sz="1200"/>
          </a:p>
          <a:p>
            <a:pPr marL="0" lvl="0" indent="0" algn="l" rtl="0">
              <a:lnSpc>
                <a:spcPct val="115000"/>
              </a:lnSpc>
              <a:spcBef>
                <a:spcPts val="0"/>
              </a:spcBef>
              <a:spcAft>
                <a:spcPts val="0"/>
              </a:spcAft>
              <a:buNone/>
            </a:pP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91738ac9d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91738ac9d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t>Altair helps convey more information for eg: by adding a line in this plot that indicates the average value.</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91738ac9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91738ac9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Model 1: </a:t>
            </a:r>
            <a:r>
              <a:rPr lang="en-US" sz="1200" dirty="0" err="1"/>
              <a:t>nstep</a:t>
            </a:r>
            <a:r>
              <a:rPr lang="en-US" sz="1200" dirty="0"/>
              <a:t> 100, training size 65% remaining test size data, </a:t>
            </a:r>
            <a:r>
              <a:rPr lang="en-US" sz="1200" dirty="0" err="1"/>
              <a:t>nstep</a:t>
            </a:r>
            <a:r>
              <a:rPr lang="en-US" sz="1200" dirty="0"/>
              <a:t> means 100 days timestep</a:t>
            </a:r>
            <a:endParaRPr sz="1200" dirty="0"/>
          </a:p>
          <a:p>
            <a:pPr marL="0" lvl="0" indent="0" algn="l" rtl="0">
              <a:lnSpc>
                <a:spcPct val="115000"/>
              </a:lnSpc>
              <a:spcBef>
                <a:spcPts val="0"/>
              </a:spcBef>
              <a:spcAft>
                <a:spcPts val="0"/>
              </a:spcAft>
              <a:buNone/>
            </a:pPr>
            <a:r>
              <a:rPr lang="en-US" sz="1200" dirty="0"/>
              <a:t>Model 2: </a:t>
            </a:r>
            <a:r>
              <a:rPr lang="en-US" sz="1200" dirty="0" err="1">
                <a:solidFill>
                  <a:schemeClr val="dk1"/>
                </a:solidFill>
              </a:rPr>
              <a:t>nstep</a:t>
            </a:r>
            <a:r>
              <a:rPr lang="en-US" sz="1200" dirty="0">
                <a:solidFill>
                  <a:schemeClr val="dk1"/>
                </a:solidFill>
              </a:rPr>
              <a:t> 60, training size 80% remaining test size data,  </a:t>
            </a:r>
            <a:r>
              <a:rPr lang="en-US" sz="1200" dirty="0" err="1">
                <a:solidFill>
                  <a:schemeClr val="dk1"/>
                </a:solidFill>
              </a:rPr>
              <a:t>nstep</a:t>
            </a:r>
            <a:r>
              <a:rPr lang="en-US" sz="1200" dirty="0">
                <a:solidFill>
                  <a:schemeClr val="dk1"/>
                </a:solidFill>
              </a:rPr>
              <a:t> means 60 days timestep</a:t>
            </a: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when we are decreasing the time steps and increasing the training size the total parameter is increasing a lot.</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We have build the model using LSTM and added layers as shown in the slide. </a:t>
            </a: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Model 1 has 3 LSTM layers with 100,100 and 50 neurons resp and 1 Dense layer with output dimension 1. </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Model 2 has 2 LSTM layers with 60 and 50 neurons resp and 2 Dense layer with output dimension 25 and 1 respectively.</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91738ac9d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91738ac9d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Underfitting vs overfitting </a:t>
            </a:r>
            <a:endParaRPr sz="1200" dirty="0"/>
          </a:p>
          <a:p>
            <a:pPr marL="0" lvl="0" indent="0" algn="l" rtl="0">
              <a:lnSpc>
                <a:spcPct val="115000"/>
              </a:lnSpc>
              <a:spcBef>
                <a:spcPts val="0"/>
              </a:spcBef>
              <a:spcAft>
                <a:spcPts val="0"/>
              </a:spcAft>
              <a:buNone/>
            </a:pPr>
            <a:r>
              <a:rPr lang="en-US" sz="1200" dirty="0"/>
              <a:t>model 1: the performance of the model is good on both the train and validation set.</a:t>
            </a:r>
            <a:endParaRPr sz="1200" dirty="0"/>
          </a:p>
          <a:p>
            <a:pPr marL="0" lvl="0" indent="0" algn="l" rtl="0">
              <a:lnSpc>
                <a:spcPct val="115000"/>
              </a:lnSpc>
              <a:spcBef>
                <a:spcPts val="0"/>
              </a:spcBef>
              <a:spcAft>
                <a:spcPts val="0"/>
              </a:spcAft>
              <a:buNone/>
            </a:pPr>
            <a:r>
              <a:rPr lang="en-US" sz="1200" dirty="0"/>
              <a:t>model2: the plot of train and validation loss showing the characteristics of underfit model. </a:t>
            </a: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US" sz="1200" dirty="0"/>
              <a:t>Model 1 is updated with </a:t>
            </a:r>
            <a:r>
              <a:rPr lang="en-US" sz="1200" dirty="0" err="1"/>
              <a:t>with</a:t>
            </a:r>
            <a:r>
              <a:rPr lang="en-US" sz="1200" dirty="0"/>
              <a:t> a batch size of 64 and epochs 20, the plots shows that after a certain epochs the model manages to follow the trend.</a:t>
            </a:r>
            <a:endParaRPr sz="1200" dirty="0"/>
          </a:p>
          <a:p>
            <a:pPr marL="0" lvl="0" indent="0" algn="l" rtl="0">
              <a:lnSpc>
                <a:spcPct val="115000"/>
              </a:lnSpc>
              <a:spcBef>
                <a:spcPts val="0"/>
              </a:spcBef>
              <a:spcAft>
                <a:spcPts val="0"/>
              </a:spcAft>
              <a:buNone/>
            </a:pPr>
            <a:r>
              <a:rPr lang="en-US" sz="1200" dirty="0">
                <a:solidFill>
                  <a:schemeClr val="dk1"/>
                </a:solidFill>
              </a:rPr>
              <a:t>Model 2 is updated with </a:t>
            </a:r>
            <a:r>
              <a:rPr lang="en-US" sz="1200" dirty="0" err="1">
                <a:solidFill>
                  <a:schemeClr val="dk1"/>
                </a:solidFill>
              </a:rPr>
              <a:t>with</a:t>
            </a:r>
            <a:r>
              <a:rPr lang="en-US" sz="1200" dirty="0">
                <a:solidFill>
                  <a:schemeClr val="dk1"/>
                </a:solidFill>
              </a:rPr>
              <a:t> a batch size of 20 and epochs 3, the plots shows that the model manages to follow the trend from the first epoch run.</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The plots in the slide are the diagnostic plot that shows the model </a:t>
            </a:r>
            <a:r>
              <a:rPr lang="en-US" sz="1200" dirty="0" err="1">
                <a:solidFill>
                  <a:schemeClr val="dk1"/>
                </a:solidFill>
              </a:rPr>
              <a:t>behaviour</a:t>
            </a:r>
            <a:r>
              <a:rPr lang="en-US" sz="1200" dirty="0">
                <a:solidFill>
                  <a:schemeClr val="dk1"/>
                </a:solidFill>
              </a:rPr>
              <a:t>. All result and analysis plots has been made using Matplotlib library. The training loss v/s </a:t>
            </a:r>
            <a:r>
              <a:rPr lang="en-US" sz="1200" dirty="0" err="1">
                <a:solidFill>
                  <a:schemeClr val="dk1"/>
                </a:solidFill>
              </a:rPr>
              <a:t>val</a:t>
            </a:r>
            <a:r>
              <a:rPr lang="en-US" sz="1200" dirty="0">
                <a:solidFill>
                  <a:schemeClr val="dk1"/>
                </a:solidFill>
              </a:rPr>
              <a:t> loss(test loss) </a:t>
            </a: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model 1: the performance of the model is good on both the train and validation </a:t>
            </a:r>
            <a:r>
              <a:rPr lang="en-US" sz="1200" dirty="0" err="1">
                <a:solidFill>
                  <a:schemeClr val="dk1"/>
                </a:solidFill>
              </a:rPr>
              <a:t>set.The</a:t>
            </a:r>
            <a:r>
              <a:rPr lang="en-US" sz="1200" dirty="0">
                <a:solidFill>
                  <a:schemeClr val="dk1"/>
                </a:solidFill>
              </a:rPr>
              <a:t> plot shows the train and </a:t>
            </a:r>
            <a:r>
              <a:rPr lang="en-US" sz="1200" dirty="0" err="1">
                <a:solidFill>
                  <a:schemeClr val="dk1"/>
                </a:solidFill>
              </a:rPr>
              <a:t>val</a:t>
            </a:r>
            <a:r>
              <a:rPr lang="en-US" sz="1200" dirty="0">
                <a:solidFill>
                  <a:schemeClr val="dk1"/>
                </a:solidFill>
              </a:rPr>
              <a:t> loss decrease and </a:t>
            </a:r>
            <a:r>
              <a:rPr lang="en-US" sz="1200" dirty="0" err="1">
                <a:solidFill>
                  <a:schemeClr val="dk1"/>
                </a:solidFill>
              </a:rPr>
              <a:t>stabilise</a:t>
            </a:r>
            <a:r>
              <a:rPr lang="en-US" sz="1200" dirty="0">
                <a:solidFill>
                  <a:schemeClr val="dk1"/>
                </a:solidFill>
              </a:rPr>
              <a:t> around the same point. </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model2: the plot of train and validation loss showing the characteristics of underfit model. The performance of the model may be improved by increasing the capacity of the model, such as number of neurons in the layers or number of hidden layer(LSTM layer).</a:t>
            </a:r>
            <a:endParaRPr sz="1200" dirty="0">
              <a:solidFill>
                <a:schemeClr val="dk1"/>
              </a:solidFill>
            </a:endParaRPr>
          </a:p>
          <a:p>
            <a:pPr marL="0" lvl="0" indent="0" algn="l" rtl="0">
              <a:lnSpc>
                <a:spcPct val="115000"/>
              </a:lnSpc>
              <a:spcBef>
                <a:spcPts val="0"/>
              </a:spcBef>
              <a:spcAft>
                <a:spcPts val="0"/>
              </a:spcAft>
              <a:buNone/>
            </a:pPr>
            <a:r>
              <a:rPr lang="en-US"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None/>
            </a:pP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91738ac9d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91738ac9d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t>Model Evaluation using MSE </a:t>
            </a:r>
            <a:endParaRPr sz="1200" dirty="0"/>
          </a:p>
          <a:p>
            <a:pPr marL="0" lvl="0" indent="0" algn="l" rtl="0">
              <a:lnSpc>
                <a:spcPct val="115000"/>
              </a:lnSpc>
              <a:spcBef>
                <a:spcPts val="0"/>
              </a:spcBef>
              <a:spcAft>
                <a:spcPts val="0"/>
              </a:spcAft>
              <a:buNone/>
            </a:pPr>
            <a:r>
              <a:rPr lang="en-US" sz="1200" dirty="0"/>
              <a:t>model 1: our data is badly overfit</a:t>
            </a:r>
            <a:endParaRPr sz="1200" dirty="0"/>
          </a:p>
          <a:p>
            <a:pPr marL="0" lvl="0" indent="0" algn="l" rtl="0">
              <a:lnSpc>
                <a:spcPct val="115000"/>
              </a:lnSpc>
              <a:spcBef>
                <a:spcPts val="0"/>
              </a:spcBef>
              <a:spcAft>
                <a:spcPts val="0"/>
              </a:spcAft>
              <a:buNone/>
            </a:pPr>
            <a:r>
              <a:rPr lang="en-US" sz="1200" dirty="0"/>
              <a:t>model2:model is better fitted.</a:t>
            </a: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US" sz="1200" dirty="0"/>
              <a:t>We evaluated the model for predictions using the loss function root mean square error and it is observed that </a:t>
            </a:r>
            <a:endParaRPr sz="1200" dirty="0"/>
          </a:p>
          <a:p>
            <a:pPr marL="0" lvl="0" indent="0" algn="l" rtl="0">
              <a:lnSpc>
                <a:spcPct val="115000"/>
              </a:lnSpc>
              <a:spcBef>
                <a:spcPts val="0"/>
              </a:spcBef>
              <a:spcAft>
                <a:spcPts val="0"/>
              </a:spcAft>
              <a:buNone/>
            </a:pPr>
            <a:r>
              <a:rPr lang="en-US" sz="1200" dirty="0"/>
              <a:t>for Model 1 = RMSE is 162 which means the model badly overfits the data but it tests well in the sample and has little predictive value when tested out of the sample size and Model 2= RMSE is 5.95 that shows model is able to fit the dataset and is giving better predictions.</a:t>
            </a:r>
            <a:endParaRPr sz="1200" dirty="0"/>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US" sz="1200" dirty="0"/>
              <a:t>RMSE score shows how far prediction falls from the measured true values using Euclidean Distance. </a:t>
            </a:r>
            <a:r>
              <a:rPr lang="en-US" sz="1200" dirty="0">
                <a:solidFill>
                  <a:srgbClr val="202124"/>
                </a:solidFill>
                <a:highlight>
                  <a:srgbClr val="FFFFFF"/>
                </a:highlight>
                <a:latin typeface="Roboto"/>
                <a:ea typeface="Roboto"/>
                <a:cs typeface="Roboto"/>
                <a:sym typeface="Roboto"/>
              </a:rPr>
              <a:t>The RMSE statistic </a:t>
            </a:r>
            <a:r>
              <a:rPr lang="en-US" sz="1200" b="1" dirty="0">
                <a:solidFill>
                  <a:srgbClr val="202124"/>
                </a:solidFill>
                <a:highlight>
                  <a:srgbClr val="FFFFFF"/>
                </a:highlight>
                <a:latin typeface="Roboto"/>
                <a:ea typeface="Roboto"/>
                <a:cs typeface="Roboto"/>
                <a:sym typeface="Roboto"/>
              </a:rPr>
              <a:t>provides information about the short-term performance of a model by allowing a term-by-term comparison of the actual difference between the estimated and the measured value</a:t>
            </a:r>
            <a:r>
              <a:rPr lang="en-US" sz="1200" dirty="0">
                <a:solidFill>
                  <a:srgbClr val="202124"/>
                </a:solidFill>
                <a:highlight>
                  <a:srgbClr val="FFFFFF"/>
                </a:highlight>
                <a:latin typeface="Roboto"/>
                <a:ea typeface="Roboto"/>
                <a:cs typeface="Roboto"/>
                <a:sym typeface="Roboto"/>
              </a:rPr>
              <a:t> . The smaller the value, the better the model's performance.</a:t>
            </a:r>
            <a:endParaRPr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4" name="Google Shape;14;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593367"/>
            <a:ext cx="11360700" cy="763500"/>
          </a:xfrm>
          <a:prstGeom prst="rect">
            <a:avLst/>
          </a:prstGeom>
        </p:spPr>
        <p:txBody>
          <a:bodyPr spcFirstLastPara="1" wrap="square" lIns="182875" tIns="182875" rIns="182875" bIns="182875" anchor="ctr" anchorCtr="0">
            <a:normAutofit/>
          </a:bodyPr>
          <a:lstStyle>
            <a:lvl1pPr lvl="0" rtl="0">
              <a:spcBef>
                <a:spcPts val="0"/>
              </a:spcBef>
              <a:spcAft>
                <a:spcPts val="0"/>
              </a:spcAft>
              <a:buSzPts val="2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342900" rtl="0">
              <a:spcBef>
                <a:spcPts val="1000"/>
              </a:spcBef>
              <a:spcAft>
                <a:spcPts val="0"/>
              </a:spcAft>
              <a:buSzPts val="1800"/>
              <a:buChar char="•"/>
              <a:defRPr/>
            </a:lvl1pPr>
            <a:lvl2pPr marL="914400" lvl="1" indent="-330200" rtl="0">
              <a:spcBef>
                <a:spcPts val="1000"/>
              </a:spcBef>
              <a:spcAft>
                <a:spcPts val="0"/>
              </a:spcAft>
              <a:buSzPts val="1600"/>
              <a:buChar char="•"/>
              <a:defRPr/>
            </a:lvl2pPr>
            <a:lvl3pPr marL="1371600" lvl="2" indent="-330200" rtl="0">
              <a:spcBef>
                <a:spcPts val="1000"/>
              </a:spcBef>
              <a:spcAft>
                <a:spcPts val="0"/>
              </a:spcAft>
              <a:buSzPts val="1600"/>
              <a:buChar char="•"/>
              <a:defRPr/>
            </a:lvl3pPr>
            <a:lvl4pPr marL="1828800" lvl="3" indent="-330200" rtl="0">
              <a:spcBef>
                <a:spcPts val="1000"/>
              </a:spcBef>
              <a:spcAft>
                <a:spcPts val="0"/>
              </a:spcAft>
              <a:buSzPts val="1600"/>
              <a:buChar char="•"/>
              <a:defRPr/>
            </a:lvl4pPr>
            <a:lvl5pPr marL="2286000" lvl="4" indent="-330200" rtl="0">
              <a:spcBef>
                <a:spcPts val="1000"/>
              </a:spcBef>
              <a:spcAft>
                <a:spcPts val="0"/>
              </a:spcAft>
              <a:buSzPts val="1600"/>
              <a:buChar char="•"/>
              <a:defRPr/>
            </a:lvl5pPr>
            <a:lvl6pPr marL="2743200" lvl="5" indent="-330200" rtl="0">
              <a:spcBef>
                <a:spcPts val="1000"/>
              </a:spcBef>
              <a:spcAft>
                <a:spcPts val="0"/>
              </a:spcAft>
              <a:buSzPts val="1600"/>
              <a:buChar char="•"/>
              <a:defRPr/>
            </a:lvl6pPr>
            <a:lvl7pPr marL="3200400" lvl="6" indent="-330200" rtl="0">
              <a:spcBef>
                <a:spcPts val="1000"/>
              </a:spcBef>
              <a:spcAft>
                <a:spcPts val="0"/>
              </a:spcAft>
              <a:buSzPts val="1600"/>
              <a:buChar char="•"/>
              <a:defRPr/>
            </a:lvl7pPr>
            <a:lvl8pPr marL="3657600" lvl="7" indent="-330200" rtl="0">
              <a:spcBef>
                <a:spcPts val="1000"/>
              </a:spcBef>
              <a:spcAft>
                <a:spcPts val="0"/>
              </a:spcAft>
              <a:buSzPts val="1600"/>
              <a:buChar char="•"/>
              <a:defRPr/>
            </a:lvl8pPr>
            <a:lvl9pPr marL="4114800" lvl="8" indent="-330200" rtl="0">
              <a:spcBef>
                <a:spcPts val="1000"/>
              </a:spcBef>
              <a:spcAft>
                <a:spcPts val="0"/>
              </a:spcAft>
              <a:buSzPts val="1600"/>
              <a:buChar char="•"/>
              <a:defRPr/>
            </a:lvl9pPr>
          </a:lstStyle>
          <a:p>
            <a:endParaRPr/>
          </a:p>
        </p:txBody>
      </p:sp>
      <p:sp>
        <p:nvSpPr>
          <p:cNvPr id="20" name="Google Shape;20;p3"/>
          <p:cNvSpPr txBox="1">
            <a:spLocks noGrp="1"/>
          </p:cNvSpPr>
          <p:nvPr>
            <p:ph type="sldNum" idx="12"/>
          </p:nvPr>
        </p:nvSpPr>
        <p:spPr>
          <a:xfrm>
            <a:off x="11296610" y="6217622"/>
            <a:ext cx="731700" cy="524700"/>
          </a:xfrm>
          <a:prstGeom prst="rect">
            <a:avLst/>
          </a:prstGeom>
        </p:spPr>
        <p:txBody>
          <a:bodyPr spcFirstLastPara="1" wrap="square" lIns="18275" tIns="45700" rIns="1827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lvl1pPr marR="0" lvl="0" algn="ctr" rtl="0">
              <a:lnSpc>
                <a:spcPct val="90000"/>
              </a:lnSpc>
              <a:spcBef>
                <a:spcPts val="0"/>
              </a:spcBef>
              <a:spcAft>
                <a:spcPts val="0"/>
              </a:spcAft>
              <a:buClr>
                <a:srgbClr val="262626"/>
              </a:buClr>
              <a:buSzPts val="2800"/>
              <a:buFont typeface="Gill Sans"/>
              <a:buNone/>
              <a:defRPr sz="2800" b="0" i="0" u="none" strike="noStrike" cap="non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Gill Sans"/>
                <a:ea typeface="Gill Sans"/>
                <a:cs typeface="Gill Sans"/>
                <a:sym typeface="Gill Sans"/>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Gill Sans"/>
                <a:ea typeface="Gill Sans"/>
                <a:cs typeface="Gill Sans"/>
                <a:sym typeface="Gill Sans"/>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9" name="Google Shape;9;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0" name="Google Shape;10;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Gill Sans"/>
                <a:ea typeface="Gill Sans"/>
                <a:cs typeface="Gill Sans"/>
                <a:sym typeface="Gill Sans"/>
              </a:defRPr>
            </a:lvl1pPr>
            <a:lvl2pPr marL="0" marR="0" lvl="1" indent="0" algn="ctr" rtl="0">
              <a:spcBef>
                <a:spcPts val="0"/>
              </a:spcBef>
              <a:buNone/>
              <a:defRPr sz="1100" b="0" i="0" u="none" strike="noStrike" cap="none">
                <a:solidFill>
                  <a:srgbClr val="FFFFFF"/>
                </a:solidFill>
                <a:latin typeface="Gill Sans"/>
                <a:ea typeface="Gill Sans"/>
                <a:cs typeface="Gill Sans"/>
                <a:sym typeface="Gill Sans"/>
              </a:defRPr>
            </a:lvl2pPr>
            <a:lvl3pPr marL="0" marR="0" lvl="2" indent="0" algn="ctr" rtl="0">
              <a:spcBef>
                <a:spcPts val="0"/>
              </a:spcBef>
              <a:buNone/>
              <a:defRPr sz="1100" b="0" i="0" u="none" strike="noStrike" cap="none">
                <a:solidFill>
                  <a:srgbClr val="FFFFFF"/>
                </a:solidFill>
                <a:latin typeface="Gill Sans"/>
                <a:ea typeface="Gill Sans"/>
                <a:cs typeface="Gill Sans"/>
                <a:sym typeface="Gill Sans"/>
              </a:defRPr>
            </a:lvl3pPr>
            <a:lvl4pPr marL="0" marR="0" lvl="3" indent="0" algn="ctr" rtl="0">
              <a:spcBef>
                <a:spcPts val="0"/>
              </a:spcBef>
              <a:buNone/>
              <a:defRPr sz="1100" b="0" i="0" u="none" strike="noStrike" cap="none">
                <a:solidFill>
                  <a:srgbClr val="FFFFFF"/>
                </a:solidFill>
                <a:latin typeface="Gill Sans"/>
                <a:ea typeface="Gill Sans"/>
                <a:cs typeface="Gill Sans"/>
                <a:sym typeface="Gill Sans"/>
              </a:defRPr>
            </a:lvl4pPr>
            <a:lvl5pPr marL="0" marR="0" lvl="4" indent="0" algn="ctr" rtl="0">
              <a:spcBef>
                <a:spcPts val="0"/>
              </a:spcBef>
              <a:buNone/>
              <a:defRPr sz="1100" b="0" i="0" u="none" strike="noStrike" cap="none">
                <a:solidFill>
                  <a:srgbClr val="FFFFFF"/>
                </a:solidFill>
                <a:latin typeface="Gill Sans"/>
                <a:ea typeface="Gill Sans"/>
                <a:cs typeface="Gill Sans"/>
                <a:sym typeface="Gill Sans"/>
              </a:defRPr>
            </a:lvl5pPr>
            <a:lvl6pPr marL="0" marR="0" lvl="5" indent="0" algn="ctr" rtl="0">
              <a:spcBef>
                <a:spcPts val="0"/>
              </a:spcBef>
              <a:buNone/>
              <a:defRPr sz="1100" b="0" i="0" u="none" strike="noStrike" cap="none">
                <a:solidFill>
                  <a:srgbClr val="FFFFFF"/>
                </a:solidFill>
                <a:latin typeface="Gill Sans"/>
                <a:ea typeface="Gill Sans"/>
                <a:cs typeface="Gill Sans"/>
                <a:sym typeface="Gill Sans"/>
              </a:defRPr>
            </a:lvl6pPr>
            <a:lvl7pPr marL="0" marR="0" lvl="6" indent="0" algn="ctr" rtl="0">
              <a:spcBef>
                <a:spcPts val="0"/>
              </a:spcBef>
              <a:buNone/>
              <a:defRPr sz="1100" b="0" i="0" u="none" strike="noStrike" cap="none">
                <a:solidFill>
                  <a:srgbClr val="FFFFFF"/>
                </a:solidFill>
                <a:latin typeface="Gill Sans"/>
                <a:ea typeface="Gill Sans"/>
                <a:cs typeface="Gill Sans"/>
                <a:sym typeface="Gill Sans"/>
              </a:defRPr>
            </a:lvl7pPr>
            <a:lvl8pPr marL="0" marR="0" lvl="7" indent="0" algn="ctr" rtl="0">
              <a:spcBef>
                <a:spcPts val="0"/>
              </a:spcBef>
              <a:buNone/>
              <a:defRPr sz="1100" b="0" i="0" u="none" strike="noStrike" cap="none">
                <a:solidFill>
                  <a:srgbClr val="FFFFFF"/>
                </a:solidFill>
                <a:latin typeface="Gill Sans"/>
                <a:ea typeface="Gill Sans"/>
                <a:cs typeface="Gill Sans"/>
                <a:sym typeface="Gill Sans"/>
              </a:defRPr>
            </a:lvl8pPr>
            <a:lvl9pPr marL="0" marR="0" lvl="8" indent="0" algn="ctr" rtl="0">
              <a:spcBef>
                <a:spcPts val="0"/>
              </a:spcBef>
              <a:buNone/>
              <a:defRPr sz="1100" b="0" i="0" u="none" strike="noStrike" cap="none">
                <a:solidFill>
                  <a:srgbClr val="FFFFFF"/>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vyas2@ken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nroy2@kent.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044700" y="1203100"/>
            <a:ext cx="9941700" cy="1645800"/>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274300" tIns="182875" rIns="274300" bIns="182875" anchor="ctr" anchorCtr="1">
            <a:noAutofit/>
          </a:bodyPr>
          <a:lstStyle/>
          <a:p>
            <a:pPr marL="0" lvl="0" indent="0" algn="ctr" rtl="0">
              <a:lnSpc>
                <a:spcPct val="107916"/>
              </a:lnSpc>
              <a:spcBef>
                <a:spcPts val="1400"/>
              </a:spcBef>
              <a:spcAft>
                <a:spcPts val="400"/>
              </a:spcAft>
              <a:buClr>
                <a:schemeClr val="dk1"/>
              </a:buClr>
              <a:buSzPts val="1100"/>
              <a:buFont typeface="Arial"/>
              <a:buNone/>
            </a:pPr>
            <a:r>
              <a:rPr lang="en-US" sz="4000" b="1">
                <a:solidFill>
                  <a:schemeClr val="dk1"/>
                </a:solidFill>
                <a:latin typeface="Calibri"/>
                <a:ea typeface="Calibri"/>
                <a:cs typeface="Calibri"/>
                <a:sym typeface="Calibri"/>
              </a:rPr>
              <a:t>Stock Price prediction using Big Data Visualization Technique</a:t>
            </a:r>
            <a:endParaRPr sz="5900"/>
          </a:p>
        </p:txBody>
      </p:sp>
      <p:sp>
        <p:nvSpPr>
          <p:cNvPr id="26" name="Google Shape;26;p4"/>
          <p:cNvSpPr txBox="1">
            <a:spLocks noGrp="1"/>
          </p:cNvSpPr>
          <p:nvPr>
            <p:ph type="subTitle" idx="1"/>
          </p:nvPr>
        </p:nvSpPr>
        <p:spPr>
          <a:xfrm>
            <a:off x="1651300" y="3084850"/>
            <a:ext cx="8246400" cy="2272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3400">
                <a:solidFill>
                  <a:schemeClr val="dk1"/>
                </a:solidFill>
                <a:latin typeface="Calibri"/>
                <a:ea typeface="Calibri"/>
                <a:cs typeface="Calibri"/>
                <a:sym typeface="Calibri"/>
              </a:rPr>
              <a:t>       </a:t>
            </a:r>
            <a:r>
              <a:rPr lang="en-US" sz="2700" b="1">
                <a:solidFill>
                  <a:schemeClr val="dk1"/>
                </a:solidFill>
                <a:latin typeface="Calibri"/>
                <a:ea typeface="Calibri"/>
                <a:cs typeface="Calibri"/>
                <a:sym typeface="Calibri"/>
              </a:rPr>
              <a:t>Priyanka Vyas,                                   Nibedita Roy, </a:t>
            </a:r>
            <a:endParaRPr sz="27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       </a:t>
            </a:r>
            <a:r>
              <a:rPr lang="en-US" sz="2700" b="1" u="sng">
                <a:solidFill>
                  <a:srgbClr val="1155CC"/>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pvyas2@kent.edu</a:t>
            </a:r>
            <a:r>
              <a:rPr lang="en-US" sz="2700" b="1">
                <a:solidFill>
                  <a:schemeClr val="dk1"/>
                </a:solidFill>
                <a:latin typeface="Calibri"/>
                <a:ea typeface="Calibri"/>
                <a:cs typeface="Calibri"/>
                <a:sym typeface="Calibri"/>
              </a:rPr>
              <a:t> ,                          </a:t>
            </a:r>
            <a:r>
              <a:rPr lang="en-US" sz="2700" b="1" u="sng">
                <a:solidFill>
                  <a:srgbClr val="1155CC"/>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nroy2@kent.edu</a:t>
            </a:r>
            <a:endParaRPr sz="2700" b="1">
              <a:solidFill>
                <a:schemeClr val="dk1"/>
              </a:solidFill>
              <a:latin typeface="Calibri"/>
              <a:ea typeface="Calibri"/>
              <a:cs typeface="Calibri"/>
              <a:sym typeface="Calibri"/>
            </a:endParaRPr>
          </a:p>
          <a:p>
            <a:pPr marL="0" lvl="0" indent="0" algn="ctr" rtl="0">
              <a:spcBef>
                <a:spcPts val="0"/>
              </a:spcBef>
              <a:spcAft>
                <a:spcPts val="0"/>
              </a:spcAft>
              <a:buSzPts val="1100"/>
              <a:buNone/>
            </a:pP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Department of Computer Science</a:t>
            </a:r>
            <a:endParaRPr sz="2700" b="1">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US" sz="2700" b="1">
                <a:solidFill>
                  <a:schemeClr val="dk1"/>
                </a:solidFill>
                <a:latin typeface="Calibri"/>
                <a:ea typeface="Calibri"/>
                <a:cs typeface="Calibri"/>
                <a:sym typeface="Calibri"/>
              </a:rPr>
              <a:t>Kent State University</a:t>
            </a:r>
            <a:endParaRPr sz="3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13"/>
          <p:cNvSpPr/>
          <p:nvPr/>
        </p:nvSpPr>
        <p:spPr>
          <a:xfrm>
            <a:off x="606600" y="3078700"/>
            <a:ext cx="10733400" cy="690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US"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30"/>
        <p:cNvGrpSpPr/>
        <p:nvPr/>
      </p:nvGrpSpPr>
      <p:grpSpPr>
        <a:xfrm>
          <a:off x="0" y="0"/>
          <a:ext cx="0" cy="0"/>
          <a:chOff x="0" y="0"/>
          <a:chExt cx="0" cy="0"/>
        </a:xfrm>
      </p:grpSpPr>
      <p:sp>
        <p:nvSpPr>
          <p:cNvPr id="31" name="Google Shape;31;p5"/>
          <p:cNvSpPr/>
          <p:nvPr/>
        </p:nvSpPr>
        <p:spPr>
          <a:xfrm>
            <a:off x="425375" y="674750"/>
            <a:ext cx="11140500" cy="876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t>Prediction Model Approach </a:t>
            </a:r>
            <a:endParaRPr sz="3800"/>
          </a:p>
        </p:txBody>
      </p:sp>
      <p:sp>
        <p:nvSpPr>
          <p:cNvPr id="32" name="Google Shape;32;p5"/>
          <p:cNvSpPr/>
          <p:nvPr/>
        </p:nvSpPr>
        <p:spPr>
          <a:xfrm>
            <a:off x="529994" y="3036204"/>
            <a:ext cx="1314300" cy="8643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Historical Data (10)yr</a:t>
            </a:r>
            <a:endParaRPr b="1"/>
          </a:p>
        </p:txBody>
      </p:sp>
      <p:sp>
        <p:nvSpPr>
          <p:cNvPr id="33" name="Google Shape;33;p5"/>
          <p:cNvSpPr/>
          <p:nvPr/>
        </p:nvSpPr>
        <p:spPr>
          <a:xfrm rot="1290086">
            <a:off x="1887654" y="3797775"/>
            <a:ext cx="627789" cy="35933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130942">
            <a:off x="1917895" y="2729192"/>
            <a:ext cx="577573" cy="35879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2537507" y="2570388"/>
            <a:ext cx="1114200" cy="471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Training Set</a:t>
            </a:r>
            <a:r>
              <a:rPr lang="en-US"/>
              <a:t> </a:t>
            </a:r>
            <a:endParaRPr/>
          </a:p>
        </p:txBody>
      </p:sp>
      <p:sp>
        <p:nvSpPr>
          <p:cNvPr id="36" name="Google Shape;36;p5"/>
          <p:cNvSpPr/>
          <p:nvPr/>
        </p:nvSpPr>
        <p:spPr>
          <a:xfrm>
            <a:off x="2537507" y="3958935"/>
            <a:ext cx="1188600" cy="510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Test Set </a:t>
            </a:r>
            <a:endParaRPr b="1"/>
          </a:p>
        </p:txBody>
      </p:sp>
      <p:sp>
        <p:nvSpPr>
          <p:cNvPr id="37" name="Google Shape;37;p5"/>
          <p:cNvSpPr/>
          <p:nvPr/>
        </p:nvSpPr>
        <p:spPr>
          <a:xfrm>
            <a:off x="3726270" y="2615426"/>
            <a:ext cx="643200" cy="34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5397268">
            <a:off x="2716854" y="4737803"/>
            <a:ext cx="755100" cy="45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4442375" y="1778275"/>
            <a:ext cx="2428200" cy="30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Clr>
                <a:schemeClr val="dk1"/>
              </a:buClr>
              <a:buSzPts val="1100"/>
              <a:buFont typeface="Arial"/>
              <a:buNone/>
            </a:pPr>
            <a:r>
              <a:rPr lang="en-US" b="1">
                <a:solidFill>
                  <a:schemeClr val="dk1"/>
                </a:solidFill>
              </a:rPr>
              <a:t>Sequential Learning</a:t>
            </a:r>
            <a:endParaRPr b="1">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r>
              <a:rPr lang="en-US" b="1"/>
              <a:t>Attribute: Close Price </a:t>
            </a:r>
            <a:endParaRPr b="1"/>
          </a:p>
          <a:p>
            <a:pPr marL="0" lvl="0" indent="0" algn="l" rtl="0">
              <a:spcBef>
                <a:spcPts val="0"/>
              </a:spcBef>
              <a:spcAft>
                <a:spcPts val="0"/>
              </a:spcAft>
              <a:buNone/>
            </a:pPr>
            <a:r>
              <a:rPr lang="en-US" b="1"/>
              <a:t>No. of layers: 4</a:t>
            </a:r>
            <a:endParaRPr b="1"/>
          </a:p>
          <a:p>
            <a:pPr marL="0" lvl="0" indent="0" algn="l" rtl="0">
              <a:spcBef>
                <a:spcPts val="0"/>
              </a:spcBef>
              <a:spcAft>
                <a:spcPts val="0"/>
              </a:spcAft>
              <a:buNone/>
            </a:pPr>
            <a:r>
              <a:rPr lang="en-US" b="1"/>
              <a:t>Window size nstep: 100</a:t>
            </a:r>
            <a:endParaRPr b="1"/>
          </a:p>
          <a:p>
            <a:pPr marL="0" lvl="0" indent="0" algn="l" rtl="0">
              <a:spcBef>
                <a:spcPts val="0"/>
              </a:spcBef>
              <a:spcAft>
                <a:spcPts val="0"/>
              </a:spcAft>
              <a:buNone/>
            </a:pPr>
            <a:r>
              <a:rPr lang="en-US" b="1"/>
              <a:t>Loss Function:MSE</a:t>
            </a:r>
            <a:endParaRPr b="1"/>
          </a:p>
          <a:p>
            <a:pPr marL="0" lvl="0" indent="0" algn="l" rtl="0">
              <a:spcBef>
                <a:spcPts val="0"/>
              </a:spcBef>
              <a:spcAft>
                <a:spcPts val="0"/>
              </a:spcAft>
              <a:buNone/>
            </a:pPr>
            <a:r>
              <a:rPr lang="en-US" b="1"/>
              <a:t>Optimizer: Adam</a:t>
            </a:r>
            <a:endParaRPr b="1"/>
          </a:p>
          <a:p>
            <a:pPr marL="0" lvl="0" indent="0" algn="l" rtl="0">
              <a:spcBef>
                <a:spcPts val="0"/>
              </a:spcBef>
              <a:spcAft>
                <a:spcPts val="0"/>
              </a:spcAft>
              <a:buNone/>
            </a:pPr>
            <a:r>
              <a:rPr lang="en-US" b="1"/>
              <a:t>Epochs: 20</a:t>
            </a:r>
            <a:endParaRPr b="1"/>
          </a:p>
          <a:p>
            <a:pPr marL="0" lvl="0" indent="0" algn="l" rtl="0">
              <a:spcBef>
                <a:spcPts val="0"/>
              </a:spcBef>
              <a:spcAft>
                <a:spcPts val="0"/>
              </a:spcAft>
              <a:buNone/>
            </a:pPr>
            <a:r>
              <a:rPr lang="en-US" b="1"/>
              <a:t>Batch size:64 </a:t>
            </a:r>
            <a:endParaRPr b="1"/>
          </a:p>
          <a:p>
            <a:pPr marL="0" lvl="0" indent="0" algn="l" rtl="0">
              <a:spcBef>
                <a:spcPts val="0"/>
              </a:spcBef>
              <a:spcAft>
                <a:spcPts val="0"/>
              </a:spcAft>
              <a:buNone/>
            </a:pPr>
            <a:r>
              <a:rPr lang="en-US" b="1"/>
              <a:t>Parameters: 50851</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
        <p:nvSpPr>
          <p:cNvPr id="40" name="Google Shape;40;p5"/>
          <p:cNvSpPr txBox="1"/>
          <p:nvPr/>
        </p:nvSpPr>
        <p:spPr>
          <a:xfrm>
            <a:off x="4688250" y="2315695"/>
            <a:ext cx="1478700" cy="400200"/>
          </a:xfrm>
          <a:prstGeom prst="rect">
            <a:avLst/>
          </a:prstGeom>
          <a:noFill/>
          <a:ln w="9525" cap="flat" cmpd="sng">
            <a:solidFill>
              <a:srgbClr val="0000FF"/>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Gill Sans"/>
                <a:ea typeface="Gill Sans"/>
                <a:cs typeface="Gill Sans"/>
                <a:sym typeface="Gill Sans"/>
              </a:rPr>
              <a:t>LSTM</a:t>
            </a:r>
            <a:endParaRPr b="1">
              <a:latin typeface="Gill Sans"/>
              <a:ea typeface="Gill Sans"/>
              <a:cs typeface="Gill Sans"/>
              <a:sym typeface="Gill Sans"/>
            </a:endParaRPr>
          </a:p>
        </p:txBody>
      </p:sp>
      <p:sp>
        <p:nvSpPr>
          <p:cNvPr id="41" name="Google Shape;41;p5"/>
          <p:cNvSpPr/>
          <p:nvPr/>
        </p:nvSpPr>
        <p:spPr>
          <a:xfrm>
            <a:off x="2755443" y="5437404"/>
            <a:ext cx="4190100" cy="74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a:t>Model Evaluation (Performance test)</a:t>
            </a:r>
            <a:endParaRPr b="1"/>
          </a:p>
          <a:p>
            <a:pPr marL="0" lvl="0" indent="0" algn="ctr" rtl="0">
              <a:spcBef>
                <a:spcPts val="0"/>
              </a:spcBef>
              <a:spcAft>
                <a:spcPts val="0"/>
              </a:spcAft>
              <a:buNone/>
            </a:pPr>
            <a:r>
              <a:rPr lang="en-US" b="1"/>
              <a:t>using Mean Square Error ( MSE)</a:t>
            </a:r>
            <a:endParaRPr b="1"/>
          </a:p>
        </p:txBody>
      </p:sp>
      <p:sp>
        <p:nvSpPr>
          <p:cNvPr id="42" name="Google Shape;42;p5"/>
          <p:cNvSpPr/>
          <p:nvPr/>
        </p:nvSpPr>
        <p:spPr>
          <a:xfrm rot="5397906">
            <a:off x="5268677" y="4882850"/>
            <a:ext cx="492600" cy="42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25375" y="1648475"/>
            <a:ext cx="1687878" cy="743418"/>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Tableau (Problem statement visualization </a:t>
            </a:r>
            <a:endParaRPr b="1"/>
          </a:p>
        </p:txBody>
      </p:sp>
      <p:sp>
        <p:nvSpPr>
          <p:cNvPr id="44" name="Google Shape;44;p5"/>
          <p:cNvSpPr/>
          <p:nvPr/>
        </p:nvSpPr>
        <p:spPr>
          <a:xfrm>
            <a:off x="7743990" y="5314319"/>
            <a:ext cx="1568268" cy="941922"/>
          </a:xfrm>
          <a:prstGeom prst="flowChartDocumen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Matplotlib (Performance Visualization)</a:t>
            </a:r>
            <a:endParaRPr b="1"/>
          </a:p>
        </p:txBody>
      </p:sp>
      <p:sp>
        <p:nvSpPr>
          <p:cNvPr id="45" name="Google Shape;45;p5"/>
          <p:cNvSpPr/>
          <p:nvPr/>
        </p:nvSpPr>
        <p:spPr>
          <a:xfrm rot="5397855">
            <a:off x="882595" y="2533875"/>
            <a:ext cx="480900" cy="34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7012145" y="5617755"/>
            <a:ext cx="643200" cy="345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952387" y="3232627"/>
            <a:ext cx="752700" cy="539700"/>
          </a:xfrm>
          <a:prstGeom prst="rightArrow">
            <a:avLst>
              <a:gd name="adj1" fmla="val 4131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7712285" y="3047740"/>
            <a:ext cx="1687800" cy="9618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Price Prediction based on ‘Close’ Stock price data</a:t>
            </a:r>
            <a:endParaRPr b="1"/>
          </a:p>
        </p:txBody>
      </p:sp>
      <p:sp>
        <p:nvSpPr>
          <p:cNvPr id="49" name="Google Shape;49;p5"/>
          <p:cNvSpPr/>
          <p:nvPr/>
        </p:nvSpPr>
        <p:spPr>
          <a:xfrm>
            <a:off x="9877976" y="2972603"/>
            <a:ext cx="1687800" cy="961800"/>
          </a:xfrm>
          <a:prstGeom prst="round2DiagRect">
            <a:avLst>
              <a:gd name="adj1" fmla="val 16667"/>
              <a:gd name="adj2" fmla="val 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Visualization using Matplotlib and Altair</a:t>
            </a:r>
            <a:endParaRPr b="1"/>
          </a:p>
        </p:txBody>
      </p:sp>
      <p:sp>
        <p:nvSpPr>
          <p:cNvPr id="50" name="Google Shape;50;p5"/>
          <p:cNvSpPr/>
          <p:nvPr/>
        </p:nvSpPr>
        <p:spPr>
          <a:xfrm>
            <a:off x="9417970" y="3232627"/>
            <a:ext cx="453300" cy="539700"/>
          </a:xfrm>
          <a:prstGeom prst="rightArrow">
            <a:avLst>
              <a:gd name="adj1" fmla="val 4131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501650" y="4214075"/>
            <a:ext cx="1386900" cy="5649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1</a:t>
            </a:r>
            <a:endParaRPr b="1"/>
          </a:p>
        </p:txBody>
      </p:sp>
      <p:sp>
        <p:nvSpPr>
          <p:cNvPr id="52" name="Google Shape;52;p5"/>
          <p:cNvSpPr/>
          <p:nvPr/>
        </p:nvSpPr>
        <p:spPr>
          <a:xfrm>
            <a:off x="2438350" y="1778275"/>
            <a:ext cx="1386900" cy="564900"/>
          </a:xfrm>
          <a:prstGeom prst="roundRect">
            <a:avLst>
              <a:gd name="adj" fmla="val 16667"/>
            </a:avLst>
          </a:prstGeom>
          <a:solidFill>
            <a:schemeClr val="lt1"/>
          </a:solidFill>
          <a:ln w="9525" cap="flat" cmpd="sng">
            <a:solidFill>
              <a:srgbClr val="00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2</a:t>
            </a:r>
            <a:endParaRPr b="1"/>
          </a:p>
        </p:txBody>
      </p:sp>
      <p:sp>
        <p:nvSpPr>
          <p:cNvPr id="53" name="Google Shape;53;p5"/>
          <p:cNvSpPr/>
          <p:nvPr/>
        </p:nvSpPr>
        <p:spPr>
          <a:xfrm>
            <a:off x="4821525" y="6276350"/>
            <a:ext cx="1687800" cy="400200"/>
          </a:xfrm>
          <a:prstGeom prst="roundRect">
            <a:avLst>
              <a:gd name="adj" fmla="val 16667"/>
            </a:avLst>
          </a:prstGeom>
          <a:solidFill>
            <a:schemeClr val="lt1"/>
          </a:solid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3</a:t>
            </a:r>
            <a:endParaRPr b="1"/>
          </a:p>
        </p:txBody>
      </p:sp>
      <p:sp>
        <p:nvSpPr>
          <p:cNvPr id="54" name="Google Shape;54;p5"/>
          <p:cNvSpPr/>
          <p:nvPr/>
        </p:nvSpPr>
        <p:spPr>
          <a:xfrm>
            <a:off x="9925225" y="4107500"/>
            <a:ext cx="1793100" cy="492600"/>
          </a:xfrm>
          <a:prstGeom prst="roundRect">
            <a:avLst>
              <a:gd name="adj" fmla="val 16667"/>
            </a:avLst>
          </a:prstGeom>
          <a:solidFill>
            <a:schemeClr val="lt1"/>
          </a:solid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t>Milestone 4</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58"/>
        <p:cNvGrpSpPr/>
        <p:nvPr/>
      </p:nvGrpSpPr>
      <p:grpSpPr>
        <a:xfrm>
          <a:off x="0" y="0"/>
          <a:ext cx="0" cy="0"/>
          <a:chOff x="0" y="0"/>
          <a:chExt cx="0" cy="0"/>
        </a:xfrm>
      </p:grpSpPr>
      <p:sp>
        <p:nvSpPr>
          <p:cNvPr id="59" name="Google Shape;59;p6"/>
          <p:cNvSpPr txBox="1">
            <a:spLocks noGrp="1"/>
          </p:cNvSpPr>
          <p:nvPr>
            <p:ph type="ctrTitle"/>
          </p:nvPr>
        </p:nvSpPr>
        <p:spPr>
          <a:xfrm>
            <a:off x="404400" y="1364850"/>
            <a:ext cx="10750500" cy="4667700"/>
          </a:xfrm>
          <a:prstGeom prst="rect">
            <a:avLst/>
          </a:prstGeom>
          <a:ln w="9525" cap="flat" cmpd="sng">
            <a:solidFill>
              <a:srgbClr val="000000"/>
            </a:solidFill>
            <a:prstDash val="solid"/>
            <a:round/>
            <a:headEnd type="none" w="sm" len="sm"/>
            <a:tailEnd type="none" w="sm" len="sm"/>
          </a:ln>
        </p:spPr>
        <p:txBody>
          <a:bodyPr spcFirstLastPara="1" wrap="square" lIns="274300" tIns="182875" rIns="274300" bIns="182875" anchor="ctr" anchorCtr="1">
            <a:noAutofit/>
          </a:bodyPr>
          <a:lstStyle/>
          <a:p>
            <a:pPr marL="457200" lvl="0" indent="-374650" algn="l" rtl="0">
              <a:lnSpc>
                <a:spcPct val="115000"/>
              </a:lnSpc>
              <a:spcBef>
                <a:spcPts val="0"/>
              </a:spcBef>
              <a:spcAft>
                <a:spcPts val="0"/>
              </a:spcAft>
              <a:buClr>
                <a:schemeClr val="dk1"/>
              </a:buClr>
              <a:buSzPts val="2300"/>
              <a:buFont typeface="Arial"/>
              <a:buChar char="●"/>
            </a:pPr>
            <a:r>
              <a:rPr lang="en-US" sz="2300">
                <a:solidFill>
                  <a:schemeClr val="dk1"/>
                </a:solidFill>
                <a:latin typeface="Arial"/>
                <a:ea typeface="Arial"/>
                <a:cs typeface="Arial"/>
                <a:sym typeface="Arial"/>
              </a:rPr>
              <a:t>Develop the component for visualization </a:t>
            </a:r>
            <a:endParaRPr sz="2300">
              <a:solidFill>
                <a:schemeClr val="dk1"/>
              </a:solidFill>
              <a:latin typeface="Arial"/>
              <a:ea typeface="Arial"/>
              <a:cs typeface="Arial"/>
              <a:sym typeface="Arial"/>
            </a:endParaRPr>
          </a:p>
          <a:p>
            <a:pPr marL="457200" lvl="0" indent="-374650" algn="l" rtl="0">
              <a:lnSpc>
                <a:spcPct val="115000"/>
              </a:lnSpc>
              <a:spcBef>
                <a:spcPts val="0"/>
              </a:spcBef>
              <a:spcAft>
                <a:spcPts val="0"/>
              </a:spcAft>
              <a:buClr>
                <a:schemeClr val="dk1"/>
              </a:buClr>
              <a:buSzPts val="2300"/>
              <a:buFont typeface="Arial"/>
              <a:buChar char="●"/>
            </a:pPr>
            <a:r>
              <a:rPr lang="en-US" sz="2300">
                <a:solidFill>
                  <a:schemeClr val="dk1"/>
                </a:solidFill>
                <a:latin typeface="Arial"/>
                <a:ea typeface="Arial"/>
                <a:cs typeface="Arial"/>
                <a:sym typeface="Arial"/>
              </a:rPr>
              <a:t>Analyze the results you got from your algorithm </a:t>
            </a:r>
            <a:endParaRPr sz="2300">
              <a:solidFill>
                <a:schemeClr val="dk1"/>
              </a:solidFill>
              <a:latin typeface="Arial"/>
              <a:ea typeface="Arial"/>
              <a:cs typeface="Arial"/>
              <a:sym typeface="Arial"/>
            </a:endParaRPr>
          </a:p>
          <a:p>
            <a:pPr marL="457200" lvl="0" indent="0" algn="l" rtl="0">
              <a:lnSpc>
                <a:spcPct val="115000"/>
              </a:lnSpc>
              <a:spcBef>
                <a:spcPts val="0"/>
              </a:spcBef>
              <a:spcAft>
                <a:spcPts val="0"/>
              </a:spcAft>
              <a:buNone/>
            </a:pPr>
            <a:endParaRPr sz="2300">
              <a:solidFill>
                <a:schemeClr val="dk1"/>
              </a:solidFill>
              <a:latin typeface="Arial"/>
              <a:ea typeface="Arial"/>
              <a:cs typeface="Arial"/>
              <a:sym typeface="Arial"/>
            </a:endParaRPr>
          </a:p>
          <a:p>
            <a:pPr marL="0" lvl="0" indent="0" algn="ctr" rtl="0">
              <a:spcBef>
                <a:spcPts val="0"/>
              </a:spcBef>
              <a:spcAft>
                <a:spcPts val="0"/>
              </a:spcAft>
              <a:buNone/>
            </a:pPr>
            <a:endParaRPr/>
          </a:p>
        </p:txBody>
      </p:sp>
      <p:sp>
        <p:nvSpPr>
          <p:cNvPr id="60" name="Google Shape;60;p6"/>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800">
                <a:solidFill>
                  <a:schemeClr val="dk1"/>
                </a:solidFill>
              </a:rPr>
              <a:t>Milestone 3</a:t>
            </a:r>
            <a:endParaRPr sz="3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64"/>
        <p:cNvGrpSpPr/>
        <p:nvPr/>
      </p:nvGrpSpPr>
      <p:grpSpPr>
        <a:xfrm>
          <a:off x="0" y="0"/>
          <a:ext cx="0" cy="0"/>
          <a:chOff x="0" y="0"/>
          <a:chExt cx="0" cy="0"/>
        </a:xfrm>
      </p:grpSpPr>
      <p:sp>
        <p:nvSpPr>
          <p:cNvPr id="65" name="Google Shape;65;p7"/>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solidFill>
                  <a:schemeClr val="dk1"/>
                </a:solidFill>
              </a:rPr>
              <a:t>Visualization Close price and Vol</a:t>
            </a:r>
            <a:endParaRPr sz="3800"/>
          </a:p>
        </p:txBody>
      </p:sp>
      <p:pic>
        <p:nvPicPr>
          <p:cNvPr id="66" name="Google Shape;66;p7"/>
          <p:cNvPicPr preferRelativeResize="0"/>
          <p:nvPr/>
        </p:nvPicPr>
        <p:blipFill>
          <a:blip r:embed="rId3">
            <a:alphaModFix/>
          </a:blip>
          <a:stretch>
            <a:fillRect/>
          </a:stretch>
        </p:blipFill>
        <p:spPr>
          <a:xfrm>
            <a:off x="274325" y="1366325"/>
            <a:ext cx="10750501" cy="4805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70"/>
        <p:cNvGrpSpPr/>
        <p:nvPr/>
      </p:nvGrpSpPr>
      <p:grpSpPr>
        <a:xfrm>
          <a:off x="0" y="0"/>
          <a:ext cx="0" cy="0"/>
          <a:chOff x="0" y="0"/>
          <a:chExt cx="0" cy="0"/>
        </a:xfrm>
      </p:grpSpPr>
      <p:sp>
        <p:nvSpPr>
          <p:cNvPr id="71" name="Google Shape;71;p8"/>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800">
                <a:solidFill>
                  <a:schemeClr val="dk1"/>
                </a:solidFill>
              </a:rPr>
              <a:t>Visualization: Close price_date </a:t>
            </a:r>
            <a:endParaRPr sz="3800"/>
          </a:p>
        </p:txBody>
      </p:sp>
      <p:pic>
        <p:nvPicPr>
          <p:cNvPr id="72" name="Google Shape;72;p8"/>
          <p:cNvPicPr preferRelativeResize="0"/>
          <p:nvPr/>
        </p:nvPicPr>
        <p:blipFill>
          <a:blip r:embed="rId3">
            <a:alphaModFix/>
          </a:blip>
          <a:stretch>
            <a:fillRect/>
          </a:stretch>
        </p:blipFill>
        <p:spPr>
          <a:xfrm>
            <a:off x="107675" y="1306050"/>
            <a:ext cx="11038676" cy="502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76"/>
        <p:cNvGrpSpPr/>
        <p:nvPr/>
      </p:nvGrpSpPr>
      <p:grpSpPr>
        <a:xfrm>
          <a:off x="0" y="0"/>
          <a:ext cx="0" cy="0"/>
          <a:chOff x="0" y="0"/>
          <a:chExt cx="0" cy="0"/>
        </a:xfrm>
      </p:grpSpPr>
      <p:sp>
        <p:nvSpPr>
          <p:cNvPr id="77" name="Google Shape;77;p9"/>
          <p:cNvSpPr/>
          <p:nvPr/>
        </p:nvSpPr>
        <p:spPr>
          <a:xfrm>
            <a:off x="39585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3800">
                <a:solidFill>
                  <a:schemeClr val="dk1"/>
                </a:solidFill>
              </a:rPr>
              <a:t>Visualization Close_Avg close</a:t>
            </a:r>
            <a:endParaRPr sz="3800"/>
          </a:p>
        </p:txBody>
      </p:sp>
      <p:pic>
        <p:nvPicPr>
          <p:cNvPr id="78" name="Google Shape;78;p9"/>
          <p:cNvPicPr preferRelativeResize="0"/>
          <p:nvPr/>
        </p:nvPicPr>
        <p:blipFill>
          <a:blip r:embed="rId3">
            <a:alphaModFix/>
          </a:blip>
          <a:stretch>
            <a:fillRect/>
          </a:stretch>
        </p:blipFill>
        <p:spPr>
          <a:xfrm>
            <a:off x="395850" y="1365650"/>
            <a:ext cx="10750500" cy="504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82"/>
        <p:cNvGrpSpPr/>
        <p:nvPr/>
      </p:nvGrpSpPr>
      <p:grpSpPr>
        <a:xfrm>
          <a:off x="0" y="0"/>
          <a:ext cx="0" cy="0"/>
          <a:chOff x="0" y="0"/>
          <a:chExt cx="0" cy="0"/>
        </a:xfrm>
      </p:grpSpPr>
      <p:sp>
        <p:nvSpPr>
          <p:cNvPr id="83" name="Google Shape;83;p10"/>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 </a:t>
            </a:r>
            <a:r>
              <a:rPr lang="en-US" sz="3800">
                <a:solidFill>
                  <a:srgbClr val="262626"/>
                </a:solidFill>
                <a:latin typeface="Gill Sans"/>
                <a:ea typeface="Gill Sans"/>
                <a:cs typeface="Gill Sans"/>
                <a:sym typeface="Gill Sans"/>
              </a:rPr>
              <a:t>Layers &amp; Parameter</a:t>
            </a:r>
            <a:endParaRPr sz="3800"/>
          </a:p>
        </p:txBody>
      </p:sp>
      <p:pic>
        <p:nvPicPr>
          <p:cNvPr id="84" name="Google Shape;84;p10"/>
          <p:cNvPicPr preferRelativeResize="0"/>
          <p:nvPr/>
        </p:nvPicPr>
        <p:blipFill>
          <a:blip r:embed="rId3">
            <a:alphaModFix/>
          </a:blip>
          <a:stretch>
            <a:fillRect/>
          </a:stretch>
        </p:blipFill>
        <p:spPr>
          <a:xfrm>
            <a:off x="5982825" y="1904075"/>
            <a:ext cx="5153600" cy="3471125"/>
          </a:xfrm>
          <a:prstGeom prst="rect">
            <a:avLst/>
          </a:prstGeom>
          <a:noFill/>
          <a:ln w="9525" cap="flat" cmpd="sng">
            <a:solidFill>
              <a:schemeClr val="dk2"/>
            </a:solidFill>
            <a:prstDash val="solid"/>
            <a:round/>
            <a:headEnd type="none" w="sm" len="sm"/>
            <a:tailEnd type="none" w="sm" len="sm"/>
          </a:ln>
        </p:spPr>
      </p:pic>
      <p:sp>
        <p:nvSpPr>
          <p:cNvPr id="85" name="Google Shape;85;p10"/>
          <p:cNvSpPr txBox="1"/>
          <p:nvPr/>
        </p:nvSpPr>
        <p:spPr>
          <a:xfrm>
            <a:off x="1620600" y="13514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a:t>
            </a:r>
            <a:endParaRPr>
              <a:latin typeface="Gill Sans"/>
              <a:ea typeface="Gill Sans"/>
              <a:cs typeface="Gill Sans"/>
              <a:sym typeface="Gill Sans"/>
            </a:endParaRPr>
          </a:p>
        </p:txBody>
      </p:sp>
      <p:sp>
        <p:nvSpPr>
          <p:cNvPr id="86" name="Google Shape;86;p10"/>
          <p:cNvSpPr txBox="1"/>
          <p:nvPr/>
        </p:nvSpPr>
        <p:spPr>
          <a:xfrm>
            <a:off x="7335600" y="1351475"/>
            <a:ext cx="25611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a:t>
            </a:r>
            <a:endParaRPr>
              <a:latin typeface="Gill Sans"/>
              <a:ea typeface="Gill Sans"/>
              <a:cs typeface="Gill Sans"/>
              <a:sym typeface="Gill Sans"/>
            </a:endParaRPr>
          </a:p>
        </p:txBody>
      </p:sp>
      <p:pic>
        <p:nvPicPr>
          <p:cNvPr id="87" name="Google Shape;87;p10"/>
          <p:cNvPicPr preferRelativeResize="0"/>
          <p:nvPr/>
        </p:nvPicPr>
        <p:blipFill>
          <a:blip r:embed="rId4">
            <a:alphaModFix/>
          </a:blip>
          <a:stretch>
            <a:fillRect/>
          </a:stretch>
        </p:blipFill>
        <p:spPr>
          <a:xfrm>
            <a:off x="404400" y="1889900"/>
            <a:ext cx="5253450" cy="34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91"/>
        <p:cNvGrpSpPr/>
        <p:nvPr/>
      </p:nvGrpSpPr>
      <p:grpSpPr>
        <a:xfrm>
          <a:off x="0" y="0"/>
          <a:ext cx="0" cy="0"/>
          <a:chOff x="0" y="0"/>
          <a:chExt cx="0" cy="0"/>
        </a:xfrm>
      </p:grpSpPr>
      <p:sp>
        <p:nvSpPr>
          <p:cNvPr id="92" name="Google Shape;92;p11"/>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 </a:t>
            </a:r>
            <a:r>
              <a:rPr lang="en-US" sz="3800">
                <a:solidFill>
                  <a:srgbClr val="262626"/>
                </a:solidFill>
                <a:latin typeface="Gill Sans"/>
                <a:ea typeface="Gill Sans"/>
                <a:cs typeface="Gill Sans"/>
                <a:sym typeface="Gill Sans"/>
              </a:rPr>
              <a:t>Epochs &amp; Batchsize</a:t>
            </a:r>
            <a:r>
              <a:rPr lang="en-US" sz="3800"/>
              <a:t> </a:t>
            </a:r>
            <a:endParaRPr sz="3800"/>
          </a:p>
        </p:txBody>
      </p:sp>
      <p:sp>
        <p:nvSpPr>
          <p:cNvPr id="93" name="Google Shape;93;p11"/>
          <p:cNvSpPr txBox="1"/>
          <p:nvPr/>
        </p:nvSpPr>
        <p:spPr>
          <a:xfrm>
            <a:off x="707700" y="1351475"/>
            <a:ext cx="4128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 Epoch=20, Batchsize=64</a:t>
            </a:r>
            <a:endParaRPr>
              <a:latin typeface="Gill Sans"/>
              <a:ea typeface="Gill Sans"/>
              <a:cs typeface="Gill Sans"/>
              <a:sym typeface="Gill Sans"/>
            </a:endParaRPr>
          </a:p>
        </p:txBody>
      </p:sp>
      <p:sp>
        <p:nvSpPr>
          <p:cNvPr id="94" name="Google Shape;94;p11"/>
          <p:cNvSpPr txBox="1"/>
          <p:nvPr/>
        </p:nvSpPr>
        <p:spPr>
          <a:xfrm>
            <a:off x="6706350" y="1351475"/>
            <a:ext cx="4128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 Epoch=3, Batchsize=20</a:t>
            </a:r>
            <a:endParaRPr>
              <a:latin typeface="Gill Sans"/>
              <a:ea typeface="Gill Sans"/>
              <a:cs typeface="Gill Sans"/>
              <a:sym typeface="Gill Sans"/>
            </a:endParaRPr>
          </a:p>
        </p:txBody>
      </p:sp>
      <p:pic>
        <p:nvPicPr>
          <p:cNvPr id="95" name="Google Shape;95;p11"/>
          <p:cNvPicPr preferRelativeResize="0"/>
          <p:nvPr/>
        </p:nvPicPr>
        <p:blipFill rotWithShape="1">
          <a:blip r:embed="rId3">
            <a:alphaModFix/>
          </a:blip>
          <a:srcRect l="5249"/>
          <a:stretch/>
        </p:blipFill>
        <p:spPr>
          <a:xfrm>
            <a:off x="6006700" y="1904075"/>
            <a:ext cx="5358325" cy="3875525"/>
          </a:xfrm>
          <a:prstGeom prst="rect">
            <a:avLst/>
          </a:prstGeom>
          <a:noFill/>
          <a:ln w="9525" cap="flat" cmpd="sng">
            <a:solidFill>
              <a:schemeClr val="dk2"/>
            </a:solidFill>
            <a:prstDash val="solid"/>
            <a:round/>
            <a:headEnd type="none" w="sm" len="sm"/>
            <a:tailEnd type="none" w="sm" len="sm"/>
          </a:ln>
        </p:spPr>
      </p:pic>
      <p:pic>
        <p:nvPicPr>
          <p:cNvPr id="96" name="Google Shape;96;p11"/>
          <p:cNvPicPr preferRelativeResize="0"/>
          <p:nvPr/>
        </p:nvPicPr>
        <p:blipFill>
          <a:blip r:embed="rId4">
            <a:alphaModFix/>
          </a:blip>
          <a:stretch>
            <a:fillRect/>
          </a:stretch>
        </p:blipFill>
        <p:spPr>
          <a:xfrm>
            <a:off x="404400" y="1904075"/>
            <a:ext cx="5189850" cy="38755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Shape 100"/>
        <p:cNvGrpSpPr/>
        <p:nvPr/>
      </p:nvGrpSpPr>
      <p:grpSpPr>
        <a:xfrm>
          <a:off x="0" y="0"/>
          <a:ext cx="0" cy="0"/>
          <a:chOff x="0" y="0"/>
          <a:chExt cx="0" cy="0"/>
        </a:xfrm>
      </p:grpSpPr>
      <p:sp>
        <p:nvSpPr>
          <p:cNvPr id="101" name="Google Shape;101;p12"/>
          <p:cNvSpPr/>
          <p:nvPr/>
        </p:nvSpPr>
        <p:spPr>
          <a:xfrm>
            <a:off x="404400" y="522350"/>
            <a:ext cx="10750500" cy="6909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3800"/>
              <a:t>Result Analyze:</a:t>
            </a:r>
            <a:r>
              <a:rPr lang="en-US" sz="3800">
                <a:solidFill>
                  <a:srgbClr val="262626"/>
                </a:solidFill>
                <a:latin typeface="Gill Sans"/>
                <a:ea typeface="Gill Sans"/>
                <a:cs typeface="Gill Sans"/>
                <a:sym typeface="Gill Sans"/>
              </a:rPr>
              <a:t>Loss function:RMSE</a:t>
            </a:r>
            <a:endParaRPr sz="3800"/>
          </a:p>
        </p:txBody>
      </p:sp>
      <p:pic>
        <p:nvPicPr>
          <p:cNvPr id="102" name="Google Shape;102;p12"/>
          <p:cNvPicPr preferRelativeResize="0"/>
          <p:nvPr/>
        </p:nvPicPr>
        <p:blipFill>
          <a:blip r:embed="rId3">
            <a:alphaModFix/>
          </a:blip>
          <a:stretch>
            <a:fillRect/>
          </a:stretch>
        </p:blipFill>
        <p:spPr>
          <a:xfrm>
            <a:off x="6102075" y="2694125"/>
            <a:ext cx="4422450" cy="2118775"/>
          </a:xfrm>
          <a:prstGeom prst="rect">
            <a:avLst/>
          </a:prstGeom>
          <a:noFill/>
          <a:ln w="9525" cap="flat" cmpd="sng">
            <a:solidFill>
              <a:schemeClr val="dk2"/>
            </a:solidFill>
            <a:prstDash val="solid"/>
            <a:round/>
            <a:headEnd type="none" w="sm" len="sm"/>
            <a:tailEnd type="none" w="sm" len="sm"/>
          </a:ln>
        </p:spPr>
      </p:pic>
      <p:sp>
        <p:nvSpPr>
          <p:cNvPr id="103" name="Google Shape;103;p12"/>
          <p:cNvSpPr txBox="1"/>
          <p:nvPr/>
        </p:nvSpPr>
        <p:spPr>
          <a:xfrm>
            <a:off x="6614800" y="2113475"/>
            <a:ext cx="3462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II: RMSE=5.9</a:t>
            </a:r>
            <a:endParaRPr>
              <a:latin typeface="Gill Sans"/>
              <a:ea typeface="Gill Sans"/>
              <a:cs typeface="Gill Sans"/>
              <a:sym typeface="Gill Sans"/>
            </a:endParaRPr>
          </a:p>
        </p:txBody>
      </p:sp>
      <p:sp>
        <p:nvSpPr>
          <p:cNvPr id="104" name="Google Shape;104;p12"/>
          <p:cNvSpPr txBox="1"/>
          <p:nvPr/>
        </p:nvSpPr>
        <p:spPr>
          <a:xfrm>
            <a:off x="1181750" y="2113475"/>
            <a:ext cx="34623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Gill Sans"/>
                <a:ea typeface="Gill Sans"/>
                <a:cs typeface="Gill Sans"/>
                <a:sym typeface="Gill Sans"/>
              </a:rPr>
              <a:t>Model 1: RMSE=162</a:t>
            </a:r>
            <a:endParaRPr>
              <a:latin typeface="Gill Sans"/>
              <a:ea typeface="Gill Sans"/>
              <a:cs typeface="Gill Sans"/>
              <a:sym typeface="Gill Sans"/>
            </a:endParaRPr>
          </a:p>
        </p:txBody>
      </p:sp>
      <p:pic>
        <p:nvPicPr>
          <p:cNvPr id="105" name="Google Shape;105;p12"/>
          <p:cNvPicPr preferRelativeResize="0"/>
          <p:nvPr/>
        </p:nvPicPr>
        <p:blipFill>
          <a:blip r:embed="rId4">
            <a:alphaModFix/>
          </a:blip>
          <a:stretch>
            <a:fillRect/>
          </a:stretch>
        </p:blipFill>
        <p:spPr>
          <a:xfrm>
            <a:off x="749625" y="2694125"/>
            <a:ext cx="4422450" cy="2118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Widescreen</PresentationFormat>
  <Paragraphs>103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vt:lpstr>
      <vt:lpstr>Roboto</vt:lpstr>
      <vt:lpstr>Calibri</vt:lpstr>
      <vt:lpstr>Times New Roman</vt:lpstr>
      <vt:lpstr>Parcel</vt:lpstr>
      <vt:lpstr>Stock Price prediction using Big Data Visualization Technique</vt:lpstr>
      <vt:lpstr>PowerPoint Presentation</vt:lpstr>
      <vt:lpstr>Develop the component for visualization  Analyze the results you got from your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using Big Data Visualization Technique</dc:title>
  <cp:lastModifiedBy>Priyanka Vyas</cp:lastModifiedBy>
  <cp:revision>1</cp:revision>
  <dcterms:modified xsi:type="dcterms:W3CDTF">2022-11-22T03:02:13Z</dcterms:modified>
</cp:coreProperties>
</file>