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ill Sans"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endParaRPr dirty="0"/>
          </a:p>
        </p:txBody>
      </p:sp>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c1ade0931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c1ade0931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endParaRPr sz="1200" dirty="0">
              <a:solidFill>
                <a:srgbClr val="33333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c1ade0931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c1ade0931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1ade093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1ade093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15c1ade093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15c1ade093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6211" algn="l" rtl="0">
              <a:lnSpc>
                <a:spcPct val="115000"/>
              </a:lnSpc>
              <a:spcBef>
                <a:spcPts val="0"/>
              </a:spcBef>
              <a:spcAft>
                <a:spcPts val="0"/>
              </a:spcAft>
              <a:buClr>
                <a:schemeClr val="dk1"/>
              </a:buClr>
              <a:buSzPts val="1222"/>
              <a:buFont typeface="Arial"/>
              <a:buChar char="●"/>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200" dirty="0"/>
          </a:p>
        </p:txBody>
      </p:sp>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5c1ade0931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5c1ade0931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c1ade0931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c1ade0931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 name="Google Shape;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fb45e9d4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fb45e9d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593367"/>
            <a:ext cx="11360700" cy="763500"/>
          </a:xfrm>
          <a:prstGeom prst="rect">
            <a:avLst/>
          </a:prstGeom>
        </p:spPr>
        <p:txBody>
          <a:bodyPr spcFirstLastPara="1" wrap="square" lIns="182875" tIns="182875" rIns="182875" bIns="182875" anchor="ctr" anchorCtr="0">
            <a:norm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342900" rtl="0">
              <a:spcBef>
                <a:spcPts val="1000"/>
              </a:spcBef>
              <a:spcAft>
                <a:spcPts val="0"/>
              </a:spcAft>
              <a:buSzPts val="1800"/>
              <a:buChar char="•"/>
              <a:defRPr/>
            </a:lvl1pPr>
            <a:lvl2pPr marL="914400" lvl="1" indent="-330200" rtl="0">
              <a:spcBef>
                <a:spcPts val="1000"/>
              </a:spcBef>
              <a:spcAft>
                <a:spcPts val="0"/>
              </a:spcAft>
              <a:buSzPts val="1600"/>
              <a:buChar char="•"/>
              <a:defRPr/>
            </a:lvl2pPr>
            <a:lvl3pPr marL="1371600" lvl="2" indent="-330200" rtl="0">
              <a:spcBef>
                <a:spcPts val="1000"/>
              </a:spcBef>
              <a:spcAft>
                <a:spcPts val="0"/>
              </a:spcAft>
              <a:buSzPts val="1600"/>
              <a:buChar char="•"/>
              <a:defRPr/>
            </a:lvl3pPr>
            <a:lvl4pPr marL="1828800" lvl="3" indent="-330200" rtl="0">
              <a:spcBef>
                <a:spcPts val="1000"/>
              </a:spcBef>
              <a:spcAft>
                <a:spcPts val="0"/>
              </a:spcAft>
              <a:buSzPts val="1600"/>
              <a:buChar char="•"/>
              <a:defRPr/>
            </a:lvl4pPr>
            <a:lvl5pPr marL="2286000" lvl="4" indent="-330200" rtl="0">
              <a:spcBef>
                <a:spcPts val="1000"/>
              </a:spcBef>
              <a:spcAft>
                <a:spcPts val="0"/>
              </a:spcAft>
              <a:buSzPts val="1600"/>
              <a:buChar char="•"/>
              <a:defRPr/>
            </a:lvl5pPr>
            <a:lvl6pPr marL="2743200" lvl="5" indent="-330200" rtl="0">
              <a:spcBef>
                <a:spcPts val="1000"/>
              </a:spcBef>
              <a:spcAft>
                <a:spcPts val="0"/>
              </a:spcAft>
              <a:buSzPts val="1600"/>
              <a:buChar char="•"/>
              <a:defRPr/>
            </a:lvl6pPr>
            <a:lvl7pPr marL="3200400" lvl="6" indent="-330200" rtl="0">
              <a:spcBef>
                <a:spcPts val="1000"/>
              </a:spcBef>
              <a:spcAft>
                <a:spcPts val="0"/>
              </a:spcAft>
              <a:buSzPts val="1600"/>
              <a:buChar char="•"/>
              <a:defRPr/>
            </a:lvl7pPr>
            <a:lvl8pPr marL="3657600" lvl="7" indent="-330200" rtl="0">
              <a:spcBef>
                <a:spcPts val="1000"/>
              </a:spcBef>
              <a:spcAft>
                <a:spcPts val="0"/>
              </a:spcAft>
              <a:buSzPts val="1600"/>
              <a:buChar char="•"/>
              <a:defRPr/>
            </a:lvl8pPr>
            <a:lvl9pPr marL="4114800" lvl="8" indent="-330200" rtl="0">
              <a:spcBef>
                <a:spcPts val="1000"/>
              </a:spcBef>
              <a:spcAft>
                <a:spcPts val="0"/>
              </a:spcAft>
              <a:buSzPts val="1600"/>
              <a:buChar char="•"/>
              <a:defRPr/>
            </a:lvl9pPr>
          </a:lstStyle>
          <a:p>
            <a:endParaRPr/>
          </a:p>
        </p:txBody>
      </p:sp>
      <p:sp>
        <p:nvSpPr>
          <p:cNvPr id="20" name="Google Shape;20;p3"/>
          <p:cNvSpPr txBox="1">
            <a:spLocks noGrp="1"/>
          </p:cNvSpPr>
          <p:nvPr>
            <p:ph type="sldNum" idx="12"/>
          </p:nvPr>
        </p:nvSpPr>
        <p:spPr>
          <a:xfrm>
            <a:off x="11296610" y="6217622"/>
            <a:ext cx="731700" cy="524700"/>
          </a:xfrm>
          <a:prstGeom prst="rect">
            <a:avLst/>
          </a:prstGeom>
        </p:spPr>
        <p:txBody>
          <a:bodyPr spcFirstLastPara="1" wrap="square" lIns="18275" tIns="45700" rIns="1827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vyas2@ken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roy2@kent.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nasdaq.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044700" y="1203100"/>
            <a:ext cx="9941700" cy="16458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274300" tIns="182875" rIns="274300" bIns="182875" anchor="ctr" anchorCtr="1">
            <a:noAutofit/>
          </a:bodyPr>
          <a:lstStyle/>
          <a:p>
            <a:pPr marL="0" lvl="0" indent="0" algn="ctr" rtl="0">
              <a:lnSpc>
                <a:spcPct val="107916"/>
              </a:lnSpc>
              <a:spcBef>
                <a:spcPts val="1400"/>
              </a:spcBef>
              <a:spcAft>
                <a:spcPts val="400"/>
              </a:spcAft>
              <a:buClr>
                <a:schemeClr val="dk1"/>
              </a:buClr>
              <a:buSzPts val="1100"/>
              <a:buFont typeface="Arial"/>
              <a:buNone/>
            </a:pPr>
            <a:r>
              <a:rPr lang="en-US" sz="4000" b="1">
                <a:solidFill>
                  <a:schemeClr val="dk1"/>
                </a:solidFill>
                <a:latin typeface="Calibri"/>
                <a:ea typeface="Calibri"/>
                <a:cs typeface="Calibri"/>
                <a:sym typeface="Calibri"/>
              </a:rPr>
              <a:t>Stock Price prediction using Big Data Visualization Technique</a:t>
            </a:r>
            <a:endParaRPr sz="5900"/>
          </a:p>
        </p:txBody>
      </p:sp>
      <p:sp>
        <p:nvSpPr>
          <p:cNvPr id="26" name="Google Shape;26;p4"/>
          <p:cNvSpPr txBox="1">
            <a:spLocks noGrp="1"/>
          </p:cNvSpPr>
          <p:nvPr>
            <p:ph type="subTitle" idx="1"/>
          </p:nvPr>
        </p:nvSpPr>
        <p:spPr>
          <a:xfrm>
            <a:off x="1651300" y="3084850"/>
            <a:ext cx="8246400" cy="227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3400">
                <a:solidFill>
                  <a:schemeClr val="dk1"/>
                </a:solidFill>
                <a:latin typeface="Calibri"/>
                <a:ea typeface="Calibri"/>
                <a:cs typeface="Calibri"/>
                <a:sym typeface="Calibri"/>
              </a:rPr>
              <a:t>       </a:t>
            </a:r>
            <a:r>
              <a:rPr lang="en-US" sz="2700" b="1">
                <a:solidFill>
                  <a:schemeClr val="dk1"/>
                </a:solidFill>
                <a:latin typeface="Calibri"/>
                <a:ea typeface="Calibri"/>
                <a:cs typeface="Calibri"/>
                <a:sym typeface="Calibri"/>
              </a:rPr>
              <a:t>Priyanka Vyas,                                   Nibedita Roy, </a:t>
            </a:r>
            <a:endParaRPr sz="27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       </a:t>
            </a:r>
            <a:r>
              <a:rPr lang="en-US" sz="2700" b="1"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pvyas2@kent.edu</a:t>
            </a:r>
            <a:r>
              <a:rPr lang="en-US" sz="2700" b="1">
                <a:solidFill>
                  <a:schemeClr val="dk1"/>
                </a:solidFill>
                <a:latin typeface="Calibri"/>
                <a:ea typeface="Calibri"/>
                <a:cs typeface="Calibri"/>
                <a:sym typeface="Calibri"/>
              </a:rPr>
              <a:t> ,                          </a:t>
            </a:r>
            <a:r>
              <a:rPr lang="en-US" sz="2700" b="1"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nroy2@kent.edu</a:t>
            </a:r>
            <a:endParaRPr sz="2700" b="1">
              <a:solidFill>
                <a:schemeClr val="dk1"/>
              </a:solidFill>
              <a:latin typeface="Calibri"/>
              <a:ea typeface="Calibri"/>
              <a:cs typeface="Calibri"/>
              <a:sym typeface="Calibri"/>
            </a:endParaRPr>
          </a:p>
          <a:p>
            <a:pPr marL="0" lvl="0" indent="0" algn="ctr" rtl="0">
              <a:spcBef>
                <a:spcPts val="0"/>
              </a:spcBef>
              <a:spcAft>
                <a:spcPts val="0"/>
              </a:spcAft>
              <a:buSzPts val="1100"/>
              <a:buNone/>
            </a:pP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Department of Computer Science</a:t>
            </a: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Kent State University</a:t>
            </a:r>
            <a:endParaRPr sz="3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1" name="Google Shape;91;p13"/>
          <p:cNvSpPr/>
          <p:nvPr/>
        </p:nvSpPr>
        <p:spPr>
          <a:xfrm>
            <a:off x="606600" y="6403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Code for Dataset download</a:t>
            </a:r>
            <a:endParaRPr sz="3800"/>
          </a:p>
        </p:txBody>
      </p:sp>
      <p:sp>
        <p:nvSpPr>
          <p:cNvPr id="92" name="Google Shape;92;p13"/>
          <p:cNvSpPr txBox="1"/>
          <p:nvPr/>
        </p:nvSpPr>
        <p:spPr>
          <a:xfrm>
            <a:off x="606600" y="1489475"/>
            <a:ext cx="10733400" cy="435668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55600" algn="l" rtl="0">
              <a:lnSpc>
                <a:spcPct val="135714"/>
              </a:lnSpc>
              <a:spcBef>
                <a:spcPts val="0"/>
              </a:spcBef>
              <a:spcAft>
                <a:spcPts val="0"/>
              </a:spcAft>
              <a:buClr>
                <a:schemeClr val="dk1"/>
              </a:buClr>
              <a:buSzPts val="2000"/>
              <a:buChar char="●"/>
            </a:pPr>
            <a:r>
              <a:rPr lang="en-US" sz="2300" dirty="0">
                <a:solidFill>
                  <a:schemeClr val="dk1"/>
                </a:solidFill>
                <a:highlight>
                  <a:srgbClr val="FFFFFE"/>
                </a:highlight>
              </a:rPr>
              <a:t>Used Google Collab and </a:t>
            </a:r>
            <a:r>
              <a:rPr lang="en-US" sz="2300" dirty="0" err="1">
                <a:solidFill>
                  <a:schemeClr val="dk1"/>
                </a:solidFill>
                <a:highlight>
                  <a:srgbClr val="FFFFFE"/>
                </a:highlight>
              </a:rPr>
              <a:t>Keras</a:t>
            </a:r>
            <a:r>
              <a:rPr lang="en-US" sz="2300" dirty="0">
                <a:solidFill>
                  <a:schemeClr val="dk1"/>
                </a:solidFill>
                <a:highlight>
                  <a:srgbClr val="FFFFFE"/>
                </a:highlight>
              </a:rPr>
              <a:t> to execute the code</a:t>
            </a:r>
          </a:p>
          <a:p>
            <a:pPr marL="457200" lvl="0" indent="-355600" algn="l" rtl="0">
              <a:lnSpc>
                <a:spcPct val="135714"/>
              </a:lnSpc>
              <a:spcBef>
                <a:spcPts val="0"/>
              </a:spcBef>
              <a:spcAft>
                <a:spcPts val="0"/>
              </a:spcAft>
              <a:buClr>
                <a:schemeClr val="dk1"/>
              </a:buClr>
              <a:buSzPts val="2000"/>
              <a:buChar char="●"/>
            </a:pPr>
            <a:r>
              <a:rPr lang="en-US" sz="2300" dirty="0">
                <a:solidFill>
                  <a:schemeClr val="dk1"/>
                </a:solidFill>
                <a:highlight>
                  <a:srgbClr val="FFFFFE"/>
                </a:highlight>
              </a:rPr>
              <a:t>Import libraries like </a:t>
            </a:r>
            <a:r>
              <a:rPr lang="en-US" sz="2300" dirty="0" err="1">
                <a:solidFill>
                  <a:schemeClr val="dk1"/>
                </a:solidFill>
                <a:highlight>
                  <a:srgbClr val="FFFFFE"/>
                </a:highlight>
              </a:rPr>
              <a:t>yfinance</a:t>
            </a:r>
            <a:r>
              <a:rPr lang="en-US" sz="2300" dirty="0">
                <a:solidFill>
                  <a:schemeClr val="dk1"/>
                </a:solidFill>
                <a:highlight>
                  <a:srgbClr val="FFFFFE"/>
                </a:highlight>
              </a:rPr>
              <a:t> for historical data of securities.</a:t>
            </a:r>
            <a:endParaRPr sz="2300" dirty="0">
              <a:solidFill>
                <a:schemeClr val="dk1"/>
              </a:solidFill>
              <a:highlight>
                <a:srgbClr val="FFFFFE"/>
              </a:highlight>
            </a:endParaRPr>
          </a:p>
          <a:p>
            <a:pPr marL="457200" lvl="0" indent="-355600" algn="l" rtl="0">
              <a:lnSpc>
                <a:spcPct val="135714"/>
              </a:lnSpc>
              <a:spcBef>
                <a:spcPts val="0"/>
              </a:spcBef>
              <a:spcAft>
                <a:spcPts val="0"/>
              </a:spcAft>
              <a:buClr>
                <a:schemeClr val="dk1"/>
              </a:buClr>
              <a:buSzPts val="2000"/>
              <a:buChar char="●"/>
            </a:pPr>
            <a:r>
              <a:rPr lang="en-US" sz="2300" dirty="0">
                <a:solidFill>
                  <a:schemeClr val="dk1"/>
                </a:solidFill>
                <a:highlight>
                  <a:srgbClr val="FFFFFE"/>
                </a:highlight>
              </a:rPr>
              <a:t>TSLA Stock data downloaded</a:t>
            </a:r>
          </a:p>
          <a:p>
            <a:pPr marL="457200" lvl="0" indent="-355600" algn="l" rtl="0">
              <a:lnSpc>
                <a:spcPct val="135714"/>
              </a:lnSpc>
              <a:spcBef>
                <a:spcPts val="0"/>
              </a:spcBef>
              <a:spcAft>
                <a:spcPts val="0"/>
              </a:spcAft>
              <a:buClr>
                <a:schemeClr val="dk1"/>
              </a:buClr>
              <a:buSzPts val="2000"/>
              <a:buChar char="●"/>
            </a:pPr>
            <a:r>
              <a:rPr lang="en-US" sz="2300" dirty="0">
                <a:solidFill>
                  <a:schemeClr val="dk1"/>
                </a:solidFill>
                <a:highlight>
                  <a:srgbClr val="FFFFFE"/>
                </a:highlight>
              </a:rPr>
              <a:t>History/period-10 years </a:t>
            </a:r>
          </a:p>
          <a:p>
            <a:pPr marL="457200" lvl="0" indent="-355600" algn="l" rtl="0">
              <a:lnSpc>
                <a:spcPct val="135714"/>
              </a:lnSpc>
              <a:spcBef>
                <a:spcPts val="0"/>
              </a:spcBef>
              <a:spcAft>
                <a:spcPts val="0"/>
              </a:spcAft>
              <a:buClr>
                <a:schemeClr val="dk1"/>
              </a:buClr>
              <a:buSzPts val="2000"/>
              <a:buChar char="●"/>
            </a:pPr>
            <a:r>
              <a:rPr lang="en-US" sz="2300" dirty="0">
                <a:solidFill>
                  <a:schemeClr val="dk1"/>
                </a:solidFill>
                <a:highlight>
                  <a:srgbClr val="FFFFFE"/>
                </a:highlight>
              </a:rPr>
              <a:t>Viewed the data info to confirm data attributes</a:t>
            </a:r>
            <a:endParaRPr sz="2300" dirty="0">
              <a:solidFill>
                <a:schemeClr val="dk1"/>
              </a:solidFill>
              <a:highlight>
                <a:srgbClr val="FFFFFE"/>
              </a:highlight>
            </a:endParaRPr>
          </a:p>
          <a:p>
            <a:pPr marL="457200" lvl="0" indent="0" algn="l" rtl="0">
              <a:lnSpc>
                <a:spcPct val="90000"/>
              </a:lnSpc>
              <a:spcBef>
                <a:spcPts val="1000"/>
              </a:spcBef>
              <a:spcAft>
                <a:spcPts val="0"/>
              </a:spcAft>
              <a:buNone/>
            </a:pPr>
            <a:endParaRPr sz="2400" dirty="0"/>
          </a:p>
          <a:p>
            <a:pPr marL="0" lvl="0" indent="0" algn="l" rtl="0">
              <a:lnSpc>
                <a:spcPct val="115000"/>
              </a:lnSpc>
              <a:spcBef>
                <a:spcPts val="0"/>
              </a:spcBef>
              <a:spcAft>
                <a:spcPts val="1200"/>
              </a:spcAft>
              <a:buNone/>
            </a:pPr>
            <a:endParaRPr sz="1800" dirty="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8" name="Google Shape;98;p14"/>
          <p:cNvSpPr/>
          <p:nvPr/>
        </p:nvSpPr>
        <p:spPr>
          <a:xfrm>
            <a:off x="606600" y="6403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Code Workflow</a:t>
            </a:r>
            <a:endParaRPr sz="3800"/>
          </a:p>
        </p:txBody>
      </p:sp>
      <p:sp>
        <p:nvSpPr>
          <p:cNvPr id="99" name="Google Shape;99;p14"/>
          <p:cNvSpPr txBox="1"/>
          <p:nvPr/>
        </p:nvSpPr>
        <p:spPr>
          <a:xfrm>
            <a:off x="606600" y="1489475"/>
            <a:ext cx="10733400" cy="459653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US" sz="2600" dirty="0">
                <a:solidFill>
                  <a:schemeClr val="dk1"/>
                </a:solidFill>
              </a:rPr>
              <a:t>Google </a:t>
            </a:r>
            <a:r>
              <a:rPr lang="en-US" sz="2600" dirty="0" err="1">
                <a:solidFill>
                  <a:schemeClr val="dk1"/>
                </a:solidFill>
              </a:rPr>
              <a:t>Collab+Keras</a:t>
            </a:r>
            <a:endParaRPr sz="3800" dirty="0"/>
          </a:p>
          <a:p>
            <a:pPr marL="457200" lvl="0" indent="-381000" algn="l" rtl="0">
              <a:lnSpc>
                <a:spcPct val="90000"/>
              </a:lnSpc>
              <a:spcBef>
                <a:spcPts val="1000"/>
              </a:spcBef>
              <a:spcAft>
                <a:spcPts val="0"/>
              </a:spcAft>
              <a:buClr>
                <a:srgbClr val="000000"/>
              </a:buClr>
              <a:buSzPts val="2400"/>
              <a:buChar char="●"/>
            </a:pPr>
            <a:r>
              <a:rPr lang="en-US" sz="2400" dirty="0">
                <a:solidFill>
                  <a:srgbClr val="000000"/>
                </a:solidFill>
              </a:rPr>
              <a:t>Define functions for imports </a:t>
            </a:r>
            <a:endParaRPr sz="2400" dirty="0">
              <a:solidFill>
                <a:srgbClr val="000000"/>
              </a:solidFill>
            </a:endParaRPr>
          </a:p>
          <a:p>
            <a:pPr marL="457200" lvl="0" indent="-381000" algn="l" rtl="0">
              <a:lnSpc>
                <a:spcPct val="90000"/>
              </a:lnSpc>
              <a:spcBef>
                <a:spcPts val="0"/>
              </a:spcBef>
              <a:spcAft>
                <a:spcPts val="0"/>
              </a:spcAft>
              <a:buClr>
                <a:srgbClr val="000000"/>
              </a:buClr>
              <a:buSzPts val="2400"/>
              <a:buChar char="●"/>
            </a:pPr>
            <a:r>
              <a:rPr lang="en-US" sz="2400" dirty="0">
                <a:solidFill>
                  <a:srgbClr val="000000"/>
                </a:solidFill>
              </a:rPr>
              <a:t>Data loading and preprocessing</a:t>
            </a:r>
            <a:endParaRPr sz="2400" dirty="0">
              <a:solidFill>
                <a:srgbClr val="000000"/>
              </a:solidFill>
            </a:endParaRPr>
          </a:p>
          <a:p>
            <a:pPr marL="457200" lvl="0" indent="-381000" algn="l" rtl="0">
              <a:lnSpc>
                <a:spcPct val="90000"/>
              </a:lnSpc>
              <a:spcBef>
                <a:spcPts val="0"/>
              </a:spcBef>
              <a:spcAft>
                <a:spcPts val="0"/>
              </a:spcAft>
              <a:buClr>
                <a:srgbClr val="000000"/>
              </a:buClr>
              <a:buSzPts val="2400"/>
              <a:buChar char="●"/>
            </a:pPr>
            <a:r>
              <a:rPr lang="en-US" sz="2400" dirty="0">
                <a:solidFill>
                  <a:srgbClr val="000000"/>
                </a:solidFill>
              </a:rPr>
              <a:t>Compile and Train the model</a:t>
            </a:r>
            <a:endParaRPr sz="2400" dirty="0">
              <a:solidFill>
                <a:srgbClr val="000000"/>
              </a:solidFill>
            </a:endParaRPr>
          </a:p>
          <a:p>
            <a:pPr marL="457200" lvl="0" indent="-381000" algn="l" rtl="0">
              <a:lnSpc>
                <a:spcPct val="90000"/>
              </a:lnSpc>
              <a:spcBef>
                <a:spcPts val="0"/>
              </a:spcBef>
              <a:spcAft>
                <a:spcPts val="0"/>
              </a:spcAft>
              <a:buClr>
                <a:srgbClr val="000000"/>
              </a:buClr>
              <a:buSzPts val="2400"/>
              <a:buChar char="●"/>
            </a:pPr>
            <a:r>
              <a:rPr lang="en-US" sz="2400" dirty="0"/>
              <a:t>LSTM model-based </a:t>
            </a:r>
            <a:r>
              <a:rPr lang="en-US" sz="2400" dirty="0">
                <a:solidFill>
                  <a:srgbClr val="000000"/>
                </a:solidFill>
              </a:rPr>
              <a:t>Prediction</a:t>
            </a:r>
            <a:endParaRPr sz="2400" dirty="0">
              <a:solidFill>
                <a:srgbClr val="000000"/>
              </a:solidFill>
            </a:endParaRPr>
          </a:p>
          <a:p>
            <a:pPr marL="0" lvl="0" indent="0" algn="l" rtl="0">
              <a:lnSpc>
                <a:spcPct val="115000"/>
              </a:lnSpc>
              <a:spcBef>
                <a:spcPts val="0"/>
              </a:spcBef>
              <a:spcAft>
                <a:spcPts val="1200"/>
              </a:spcAft>
              <a:buNone/>
            </a:pPr>
            <a:endParaRPr sz="1800" dirty="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5" name="Google Shape;105;p15"/>
          <p:cNvSpPr/>
          <p:nvPr/>
        </p:nvSpPr>
        <p:spPr>
          <a:xfrm>
            <a:off x="606600" y="30787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404400" y="1364850"/>
            <a:ext cx="10750500" cy="4667700"/>
          </a:xfrm>
          <a:prstGeom prst="rect">
            <a:avLst/>
          </a:prstGeom>
          <a:ln w="9525" cap="flat" cmpd="sng">
            <a:solidFill>
              <a:srgbClr val="000000"/>
            </a:solidFill>
            <a:prstDash val="solid"/>
            <a:round/>
            <a:headEnd type="none" w="sm" len="sm"/>
            <a:tailEnd type="none" w="sm" len="sm"/>
          </a:ln>
        </p:spPr>
        <p:txBody>
          <a:bodyPr spcFirstLastPara="1" wrap="square" lIns="274300" tIns="182875" rIns="274300" bIns="182875" anchor="ctr" anchorCtr="1">
            <a:normAutofit/>
          </a:bodyPr>
          <a:lstStyle/>
          <a:p>
            <a:pPr marL="0" lvl="0" indent="0" algn="l" rtl="0">
              <a:lnSpc>
                <a:spcPct val="115000"/>
              </a:lnSpc>
              <a:spcBef>
                <a:spcPts val="0"/>
              </a:spcBef>
              <a:spcAft>
                <a:spcPts val="0"/>
              </a:spcAft>
              <a:buNone/>
            </a:pPr>
            <a:r>
              <a:rPr lang="en-US" sz="2322" b="1" dirty="0">
                <a:solidFill>
                  <a:schemeClr val="dk1"/>
                </a:solidFill>
                <a:latin typeface="Arial"/>
                <a:ea typeface="Arial"/>
                <a:cs typeface="Arial"/>
                <a:sym typeface="Arial"/>
              </a:rPr>
              <a:t>Actionable:</a:t>
            </a:r>
            <a:endParaRPr sz="2322" b="1"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622" b="1"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Explored the dataset using Tableau</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Code for downloading the dataset from the source</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Finalized the part of dataset and the features to be implemented</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Studied relevant frameworks (</a:t>
            </a:r>
            <a:r>
              <a:rPr lang="en-US" sz="2322" dirty="0" err="1">
                <a:solidFill>
                  <a:schemeClr val="dk1"/>
                </a:solidFill>
                <a:latin typeface="Arial"/>
                <a:ea typeface="Arial"/>
                <a:cs typeface="Arial"/>
                <a:sym typeface="Arial"/>
              </a:rPr>
              <a:t>tensorflow</a:t>
            </a:r>
            <a:r>
              <a:rPr lang="en-US" sz="2322" dirty="0">
                <a:solidFill>
                  <a:schemeClr val="dk1"/>
                </a:solidFill>
                <a:latin typeface="Arial"/>
                <a:ea typeface="Arial"/>
                <a:cs typeface="Arial"/>
                <a:sym typeface="Arial"/>
              </a:rPr>
              <a:t>, </a:t>
            </a:r>
            <a:r>
              <a:rPr lang="en-US" sz="2322" dirty="0" err="1">
                <a:solidFill>
                  <a:schemeClr val="dk1"/>
                </a:solidFill>
                <a:latin typeface="Arial"/>
                <a:ea typeface="Arial"/>
                <a:cs typeface="Arial"/>
                <a:sym typeface="Arial"/>
              </a:rPr>
              <a:t>pytorch</a:t>
            </a:r>
            <a:r>
              <a:rPr lang="en-US" sz="2322" dirty="0">
                <a:solidFill>
                  <a:schemeClr val="dk1"/>
                </a:solidFill>
                <a:latin typeface="Arial"/>
                <a:ea typeface="Arial"/>
                <a:cs typeface="Arial"/>
                <a:sym typeface="Arial"/>
              </a:rPr>
              <a:t>, or any other framework) </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Report:</a:t>
            </a:r>
            <a:endParaRPr sz="2322" dirty="0">
              <a:solidFill>
                <a:schemeClr val="dk1"/>
              </a:solidFill>
              <a:latin typeface="Arial"/>
              <a:ea typeface="Arial"/>
              <a:cs typeface="Arial"/>
              <a:sym typeface="Arial"/>
            </a:endParaRPr>
          </a:p>
          <a:p>
            <a:pPr marL="914400" lvl="1" indent="-376060" algn="l" rtl="0">
              <a:lnSpc>
                <a:spcPct val="115000"/>
              </a:lnSpc>
              <a:spcBef>
                <a:spcPts val="0"/>
              </a:spcBef>
              <a:spcAft>
                <a:spcPts val="0"/>
              </a:spcAft>
              <a:buClr>
                <a:schemeClr val="dk1"/>
              </a:buClr>
              <a:buSzPts val="2322"/>
              <a:buChar char="○"/>
            </a:pPr>
            <a:r>
              <a:rPr lang="en-US" sz="2322" dirty="0">
                <a:solidFill>
                  <a:schemeClr val="dk1"/>
                </a:solidFill>
              </a:rPr>
              <a:t>Referred sections II-A and II-B for study and to outline the project report </a:t>
            </a:r>
            <a:endParaRPr sz="2322" dirty="0">
              <a:solidFill>
                <a:schemeClr val="dk1"/>
              </a:solidFill>
            </a:endParaRPr>
          </a:p>
          <a:p>
            <a:pPr marL="0" lvl="0" indent="0" algn="ctr" rtl="0">
              <a:spcBef>
                <a:spcPts val="0"/>
              </a:spcBef>
              <a:spcAft>
                <a:spcPts val="0"/>
              </a:spcAft>
              <a:buNone/>
            </a:pPr>
            <a:endParaRPr dirty="0"/>
          </a:p>
        </p:txBody>
      </p:sp>
      <p:sp>
        <p:nvSpPr>
          <p:cNvPr id="32" name="Google Shape;32;p5"/>
          <p:cNvSpPr/>
          <p:nvPr/>
        </p:nvSpPr>
        <p:spPr>
          <a:xfrm>
            <a:off x="395850" y="522350"/>
            <a:ext cx="107505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Milestone 1</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36"/>
        <p:cNvGrpSpPr/>
        <p:nvPr/>
      </p:nvGrpSpPr>
      <p:grpSpPr>
        <a:xfrm>
          <a:off x="0" y="0"/>
          <a:ext cx="0" cy="0"/>
          <a:chOff x="0" y="0"/>
          <a:chExt cx="0" cy="0"/>
        </a:xfrm>
      </p:grpSpPr>
      <p:sp>
        <p:nvSpPr>
          <p:cNvPr id="37" name="Google Shape;37;p6"/>
          <p:cNvSpPr/>
          <p:nvPr/>
        </p:nvSpPr>
        <p:spPr>
          <a:xfrm>
            <a:off x="556050" y="2347666"/>
            <a:ext cx="1545300" cy="1561200"/>
          </a:xfrm>
          <a:prstGeom prst="roundRect">
            <a:avLst>
              <a:gd name="adj" fmla="val 16667"/>
            </a:avLst>
          </a:prstGeom>
          <a:gradFill>
            <a:gsLst>
              <a:gs pos="0">
                <a:srgbClr val="FCBD82"/>
              </a:gs>
              <a:gs pos="100000">
                <a:srgbClr val="FDBB7B"/>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Data Collection</a:t>
            </a:r>
            <a:endParaRPr/>
          </a:p>
        </p:txBody>
      </p:sp>
      <p:sp>
        <p:nvSpPr>
          <p:cNvPr id="38" name="Google Shape;38;p6"/>
          <p:cNvSpPr/>
          <p:nvPr/>
        </p:nvSpPr>
        <p:spPr>
          <a:xfrm>
            <a:off x="5281919" y="2342175"/>
            <a:ext cx="1545300" cy="1566900"/>
          </a:xfrm>
          <a:prstGeom prst="roundRect">
            <a:avLst>
              <a:gd name="adj" fmla="val 16667"/>
            </a:avLst>
          </a:prstGeom>
          <a:gradFill>
            <a:gsLst>
              <a:gs pos="0">
                <a:srgbClr val="FCBD82"/>
              </a:gs>
              <a:gs pos="100000">
                <a:srgbClr val="FDBB7B"/>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Training Data</a:t>
            </a:r>
            <a:endParaRPr/>
          </a:p>
        </p:txBody>
      </p:sp>
      <p:sp>
        <p:nvSpPr>
          <p:cNvPr id="39" name="Google Shape;39;p6"/>
          <p:cNvSpPr/>
          <p:nvPr/>
        </p:nvSpPr>
        <p:spPr>
          <a:xfrm>
            <a:off x="7555044" y="2342175"/>
            <a:ext cx="1545300" cy="1566900"/>
          </a:xfrm>
          <a:prstGeom prst="roundRect">
            <a:avLst>
              <a:gd name="adj" fmla="val 16667"/>
            </a:avLst>
          </a:prstGeom>
          <a:gradFill>
            <a:gsLst>
              <a:gs pos="0">
                <a:srgbClr val="FCBD82"/>
              </a:gs>
              <a:gs pos="100000">
                <a:srgbClr val="FDBB7B"/>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Prediction Analysis</a:t>
            </a:r>
            <a:endParaRPr/>
          </a:p>
        </p:txBody>
      </p:sp>
      <p:sp>
        <p:nvSpPr>
          <p:cNvPr id="40" name="Google Shape;40;p6"/>
          <p:cNvSpPr/>
          <p:nvPr/>
        </p:nvSpPr>
        <p:spPr>
          <a:xfrm>
            <a:off x="9777875" y="2342175"/>
            <a:ext cx="1545300" cy="1566900"/>
          </a:xfrm>
          <a:prstGeom prst="roundRect">
            <a:avLst>
              <a:gd name="adj" fmla="val 16667"/>
            </a:avLst>
          </a:prstGeom>
          <a:gradFill>
            <a:gsLst>
              <a:gs pos="0">
                <a:srgbClr val="FCBD82"/>
              </a:gs>
              <a:gs pos="100000">
                <a:srgbClr val="FDBB7B"/>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Data Visualization</a:t>
            </a:r>
            <a:endParaRPr/>
          </a:p>
        </p:txBody>
      </p:sp>
      <p:sp>
        <p:nvSpPr>
          <p:cNvPr id="41" name="Google Shape;41;p6"/>
          <p:cNvSpPr/>
          <p:nvPr/>
        </p:nvSpPr>
        <p:spPr>
          <a:xfrm>
            <a:off x="2772217" y="2342177"/>
            <a:ext cx="1797300" cy="1566900"/>
          </a:xfrm>
          <a:prstGeom prst="roundRect">
            <a:avLst>
              <a:gd name="adj" fmla="val 16667"/>
            </a:avLst>
          </a:prstGeom>
          <a:gradFill>
            <a:gsLst>
              <a:gs pos="0">
                <a:srgbClr val="FCBD82"/>
              </a:gs>
              <a:gs pos="100000">
                <a:srgbClr val="FDBB7B"/>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Data Preprocessing</a:t>
            </a:r>
            <a:endParaRPr/>
          </a:p>
        </p:txBody>
      </p:sp>
      <p:sp>
        <p:nvSpPr>
          <p:cNvPr id="42" name="Google Shape;42;p6"/>
          <p:cNvSpPr/>
          <p:nvPr/>
        </p:nvSpPr>
        <p:spPr>
          <a:xfrm>
            <a:off x="2101398" y="2878516"/>
            <a:ext cx="671100" cy="384000"/>
          </a:xfrm>
          <a:prstGeom prst="rightArrow">
            <a:avLst>
              <a:gd name="adj1" fmla="val 50000"/>
              <a:gd name="adj2" fmla="val 50000"/>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6"/>
          <p:cNvSpPr/>
          <p:nvPr/>
        </p:nvSpPr>
        <p:spPr>
          <a:xfrm>
            <a:off x="9122706" y="2900480"/>
            <a:ext cx="655500" cy="362400"/>
          </a:xfrm>
          <a:prstGeom prst="rightArrow">
            <a:avLst>
              <a:gd name="adj1" fmla="val 50000"/>
              <a:gd name="adj2" fmla="val 50000"/>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4" name="Google Shape;44;p6"/>
          <p:cNvSpPr/>
          <p:nvPr/>
        </p:nvSpPr>
        <p:spPr>
          <a:xfrm>
            <a:off x="6842916" y="2880242"/>
            <a:ext cx="671100" cy="384000"/>
          </a:xfrm>
          <a:prstGeom prst="rightArrow">
            <a:avLst>
              <a:gd name="adj1" fmla="val 50000"/>
              <a:gd name="adj2" fmla="val 50000"/>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5" name="Google Shape;45;p6"/>
          <p:cNvSpPr/>
          <p:nvPr/>
        </p:nvSpPr>
        <p:spPr>
          <a:xfrm>
            <a:off x="4611100" y="2884010"/>
            <a:ext cx="671100" cy="384000"/>
          </a:xfrm>
          <a:prstGeom prst="rightArrow">
            <a:avLst>
              <a:gd name="adj1" fmla="val 50000"/>
              <a:gd name="adj2" fmla="val 50000"/>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6" name="Google Shape;46;p6"/>
          <p:cNvSpPr/>
          <p:nvPr/>
        </p:nvSpPr>
        <p:spPr>
          <a:xfrm>
            <a:off x="479850" y="674750"/>
            <a:ext cx="10666200" cy="876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Project Workflow</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50"/>
        <p:cNvGrpSpPr/>
        <p:nvPr/>
      </p:nvGrpSpPr>
      <p:grpSpPr>
        <a:xfrm>
          <a:off x="0" y="0"/>
          <a:ext cx="0" cy="0"/>
          <a:chOff x="0" y="0"/>
          <a:chExt cx="0" cy="0"/>
        </a:xfrm>
      </p:grpSpPr>
      <p:sp>
        <p:nvSpPr>
          <p:cNvPr id="51" name="Google Shape;51;p7"/>
          <p:cNvSpPr txBox="1">
            <a:spLocks noGrp="1"/>
          </p:cNvSpPr>
          <p:nvPr>
            <p:ph type="subTitle" idx="1"/>
          </p:nvPr>
        </p:nvSpPr>
        <p:spPr>
          <a:xfrm>
            <a:off x="556050" y="1398550"/>
            <a:ext cx="10590300" cy="13143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3200"/>
              <a:buNone/>
            </a:pPr>
            <a:r>
              <a:rPr lang="en-US" sz="2400" b="1">
                <a:solidFill>
                  <a:schemeClr val="dk1"/>
                </a:solidFill>
                <a:latin typeface="Times New Roman"/>
                <a:ea typeface="Times New Roman"/>
                <a:cs typeface="Times New Roman"/>
                <a:sym typeface="Times New Roman"/>
              </a:rPr>
              <a:t>Nasdaq</a:t>
            </a:r>
            <a:endParaRPr/>
          </a:p>
          <a:p>
            <a:pPr marL="0" lvl="0" indent="0" algn="l" rtl="0">
              <a:lnSpc>
                <a:spcPct val="150000"/>
              </a:lnSpc>
              <a:spcBef>
                <a:spcPts val="0"/>
              </a:spcBef>
              <a:spcAft>
                <a:spcPts val="0"/>
              </a:spcAft>
              <a:buSzPts val="3200"/>
              <a:buNone/>
            </a:pPr>
            <a:r>
              <a:rPr lang="en-US" sz="2400" b="1" u="sng">
                <a:solidFill>
                  <a:srgbClr val="FFC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https://www.nasdaq.com/</a:t>
            </a:r>
            <a:endParaRPr sz="3200" b="1">
              <a:solidFill>
                <a:schemeClr val="dk1"/>
              </a:solidFill>
              <a:latin typeface="Times New Roman"/>
              <a:ea typeface="Times New Roman"/>
              <a:cs typeface="Times New Roman"/>
              <a:sym typeface="Times New Roman"/>
            </a:endParaRPr>
          </a:p>
        </p:txBody>
      </p:sp>
      <p:sp>
        <p:nvSpPr>
          <p:cNvPr id="52" name="Google Shape;52;p7"/>
          <p:cNvSpPr/>
          <p:nvPr/>
        </p:nvSpPr>
        <p:spPr>
          <a:xfrm>
            <a:off x="556050" y="522350"/>
            <a:ext cx="105903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Dataset: Source</a:t>
            </a:r>
            <a:endParaRPr sz="3800"/>
          </a:p>
        </p:txBody>
      </p:sp>
      <p:sp>
        <p:nvSpPr>
          <p:cNvPr id="53" name="Google Shape;53;p7"/>
          <p:cNvSpPr/>
          <p:nvPr/>
        </p:nvSpPr>
        <p:spPr>
          <a:xfrm>
            <a:off x="556050" y="3494150"/>
            <a:ext cx="105903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Framework</a:t>
            </a:r>
            <a:endParaRPr sz="3800"/>
          </a:p>
        </p:txBody>
      </p:sp>
      <p:sp>
        <p:nvSpPr>
          <p:cNvPr id="54" name="Google Shape;54;p7"/>
          <p:cNvSpPr txBox="1">
            <a:spLocks noGrp="1"/>
          </p:cNvSpPr>
          <p:nvPr>
            <p:ph type="subTitle" idx="1"/>
          </p:nvPr>
        </p:nvSpPr>
        <p:spPr>
          <a:xfrm>
            <a:off x="556050" y="4333475"/>
            <a:ext cx="10590300" cy="2031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1000"/>
              </a:spcBef>
              <a:spcAft>
                <a:spcPts val="0"/>
              </a:spcAft>
              <a:buSzPts val="2400"/>
              <a:buNone/>
            </a:pPr>
            <a:endParaRPr b="1">
              <a:solidFill>
                <a:schemeClr val="dk1"/>
              </a:solidFill>
            </a:endParaRPr>
          </a:p>
          <a:p>
            <a:pPr marL="0" lvl="0" indent="0" algn="l" rtl="0">
              <a:lnSpc>
                <a:spcPct val="150000"/>
              </a:lnSpc>
              <a:spcBef>
                <a:spcPts val="1000"/>
              </a:spcBef>
              <a:spcAft>
                <a:spcPts val="0"/>
              </a:spcAft>
              <a:buSzPts val="2400"/>
              <a:buNone/>
            </a:pPr>
            <a:r>
              <a:rPr lang="en-US" sz="2400" b="1">
                <a:solidFill>
                  <a:schemeClr val="dk1"/>
                </a:solidFill>
                <a:latin typeface="Times New Roman"/>
                <a:ea typeface="Times New Roman"/>
                <a:cs typeface="Times New Roman"/>
                <a:sym typeface="Times New Roman"/>
              </a:rPr>
              <a:t>Python 3.9</a:t>
            </a:r>
            <a:endParaRPr/>
          </a:p>
          <a:p>
            <a:pPr marL="0" lvl="0" indent="0" algn="l" rtl="0">
              <a:lnSpc>
                <a:spcPct val="150000"/>
              </a:lnSpc>
              <a:spcBef>
                <a:spcPts val="1000"/>
              </a:spcBef>
              <a:spcAft>
                <a:spcPts val="0"/>
              </a:spcAft>
              <a:buSzPts val="2400"/>
              <a:buNone/>
            </a:pPr>
            <a:r>
              <a:rPr lang="en-US" sz="2400" b="1">
                <a:solidFill>
                  <a:schemeClr val="dk1"/>
                </a:solidFill>
                <a:latin typeface="Times New Roman"/>
                <a:ea typeface="Times New Roman"/>
                <a:cs typeface="Times New Roman"/>
                <a:sym typeface="Times New Roman"/>
              </a:rPr>
              <a:t>Tableau </a:t>
            </a:r>
            <a:endParaRPr/>
          </a:p>
          <a:p>
            <a:pPr marL="0" lvl="0" indent="0" algn="l" rtl="0">
              <a:lnSpc>
                <a:spcPct val="150000"/>
              </a:lnSpc>
              <a:spcBef>
                <a:spcPts val="1000"/>
              </a:spcBef>
              <a:spcAft>
                <a:spcPts val="0"/>
              </a:spcAft>
              <a:buSzPts val="3200"/>
              <a:buNone/>
            </a:pP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subTitle" idx="1"/>
          </p:nvPr>
        </p:nvSpPr>
        <p:spPr>
          <a:xfrm>
            <a:off x="2695194" y="4352544"/>
            <a:ext cx="6801600" cy="1239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60" name="Google Shape;60;p8" descr="Dashboard 2"/>
          <p:cNvPicPr preferRelativeResize="0"/>
          <p:nvPr/>
        </p:nvPicPr>
        <p:blipFill rotWithShape="1">
          <a:blip r:embed="rId3">
            <a:alphaModFix/>
          </a:blip>
          <a:srcRect/>
          <a:stretch/>
        </p:blipFill>
        <p:spPr>
          <a:xfrm>
            <a:off x="303275" y="337000"/>
            <a:ext cx="11737050" cy="611659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9"/>
          <p:cNvSpPr txBox="1">
            <a:spLocks noGrp="1"/>
          </p:cNvSpPr>
          <p:nvPr>
            <p:ph type="subTitle" idx="1"/>
          </p:nvPr>
        </p:nvSpPr>
        <p:spPr>
          <a:xfrm>
            <a:off x="2695194" y="4352544"/>
            <a:ext cx="6801600" cy="1239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66" name="Google Shape;66;p9" descr="Dashboard 1"/>
          <p:cNvPicPr preferRelativeResize="0"/>
          <p:nvPr/>
        </p:nvPicPr>
        <p:blipFill rotWithShape="1">
          <a:blip r:embed="rId3">
            <a:alphaModFix/>
          </a:blip>
          <a:srcRect r="20159"/>
          <a:stretch/>
        </p:blipFill>
        <p:spPr>
          <a:xfrm>
            <a:off x="539200" y="286450"/>
            <a:ext cx="11200475" cy="62682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subTitle" idx="1"/>
          </p:nvPr>
        </p:nvSpPr>
        <p:spPr>
          <a:xfrm>
            <a:off x="606600" y="808800"/>
            <a:ext cx="11003100" cy="5493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sz="2600" u="sng">
                <a:solidFill>
                  <a:schemeClr val="dk1"/>
                </a:solidFill>
                <a:latin typeface="Arial"/>
                <a:ea typeface="Arial"/>
                <a:cs typeface="Arial"/>
                <a:sym typeface="Arial"/>
              </a:rPr>
              <a:t>Problem Statement:</a:t>
            </a:r>
            <a:endParaRPr sz="2600" u="sng">
              <a:solidFill>
                <a:schemeClr val="dk1"/>
              </a:solidFill>
              <a:latin typeface="Arial"/>
              <a:ea typeface="Arial"/>
              <a:cs typeface="Arial"/>
              <a:sym typeface="Arial"/>
            </a:endParaRPr>
          </a:p>
          <a:p>
            <a:pPr marL="0" lvl="0" indent="0" algn="l" rtl="0">
              <a:lnSpc>
                <a:spcPct val="100000"/>
              </a:lnSpc>
              <a:spcBef>
                <a:spcPts val="0"/>
              </a:spcBef>
              <a:spcAft>
                <a:spcPts val="0"/>
              </a:spcAft>
              <a:buSzPts val="3200"/>
              <a:buNone/>
            </a:pPr>
            <a:endParaRPr sz="2600" u="sng">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r>
              <a:rPr lang="en-US" sz="2600">
                <a:solidFill>
                  <a:schemeClr val="dk1"/>
                </a:solidFill>
                <a:latin typeface="Arial"/>
                <a:ea typeface="Arial"/>
                <a:cs typeface="Arial"/>
                <a:sym typeface="Arial"/>
              </a:rPr>
              <a:t>-Prediction of future movement of stock prices</a:t>
            </a:r>
            <a:endParaRPr sz="2600">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endParaRPr sz="2600">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r>
              <a:rPr lang="en-US" sz="2600" u="sng">
                <a:solidFill>
                  <a:schemeClr val="dk1"/>
                </a:solidFill>
                <a:latin typeface="Arial"/>
                <a:ea typeface="Arial"/>
                <a:cs typeface="Arial"/>
                <a:sym typeface="Arial"/>
              </a:rPr>
              <a:t>Proposed Solution:</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800"/>
              <a:buNone/>
            </a:pPr>
            <a:r>
              <a:rPr lang="en-US" sz="2600">
                <a:solidFill>
                  <a:schemeClr val="dk1"/>
                </a:solidFill>
                <a:latin typeface="Arial"/>
                <a:ea typeface="Arial"/>
                <a:cs typeface="Arial"/>
                <a:sym typeface="Arial"/>
              </a:rPr>
              <a:t>- Neural networks model</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400"/>
              <a:buNone/>
            </a:pPr>
            <a:r>
              <a:rPr lang="en-US" sz="2600">
                <a:solidFill>
                  <a:schemeClr val="dk1"/>
                </a:solidFill>
                <a:latin typeface="Arial"/>
                <a:ea typeface="Arial"/>
                <a:cs typeface="Arial"/>
                <a:sym typeface="Arial"/>
              </a:rPr>
              <a:t>- Monitor the price movement</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400"/>
              <a:buNone/>
            </a:pPr>
            <a:r>
              <a:rPr lang="en-US" sz="2600">
                <a:solidFill>
                  <a:schemeClr val="dk1"/>
                </a:solidFill>
                <a:latin typeface="Arial"/>
                <a:ea typeface="Arial"/>
                <a:cs typeface="Arial"/>
                <a:sym typeface="Arial"/>
              </a:rPr>
              <a:t>- Visualization method to present and analysis the result</a:t>
            </a:r>
            <a:endParaRPr sz="2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75"/>
        <p:cNvGrpSpPr/>
        <p:nvPr/>
      </p:nvGrpSpPr>
      <p:grpSpPr>
        <a:xfrm>
          <a:off x="0" y="0"/>
          <a:ext cx="0" cy="0"/>
          <a:chOff x="0" y="0"/>
          <a:chExt cx="0" cy="0"/>
        </a:xfrm>
      </p:grpSpPr>
      <p:sp>
        <p:nvSpPr>
          <p:cNvPr id="76" name="Google Shape;76;p11"/>
          <p:cNvSpPr txBox="1">
            <a:spLocks noGrp="1"/>
          </p:cNvSpPr>
          <p:nvPr>
            <p:ph type="subTitle" idx="1"/>
          </p:nvPr>
        </p:nvSpPr>
        <p:spPr>
          <a:xfrm>
            <a:off x="706575" y="3993475"/>
            <a:ext cx="10532400" cy="230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sz="2400">
                <a:solidFill>
                  <a:srgbClr val="24292F"/>
                </a:solidFill>
                <a:latin typeface="Arial"/>
                <a:ea typeface="Arial"/>
                <a:cs typeface="Arial"/>
                <a:sym typeface="Arial"/>
              </a:rPr>
              <a:t>Properties:</a:t>
            </a:r>
            <a:endParaRPr sz="24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Total sample size: 2517</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Training set size: TBD</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Test set size:TBD</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 Dataset parameters/</a:t>
            </a:r>
            <a:r>
              <a:rPr lang="en-US" sz="1800">
                <a:solidFill>
                  <a:srgbClr val="24292F"/>
                </a:solidFill>
                <a:latin typeface="Arial"/>
                <a:ea typeface="Arial"/>
                <a:cs typeface="Arial"/>
                <a:sym typeface="Arial"/>
              </a:rPr>
              <a:t> Categories:Date,Open,High,Low, Close, Adj Close and Volume</a:t>
            </a:r>
            <a:endParaRPr sz="1800">
              <a:solidFill>
                <a:srgbClr val="24292F"/>
              </a:solidFill>
              <a:latin typeface="Arial"/>
              <a:ea typeface="Arial"/>
              <a:cs typeface="Arial"/>
              <a:sym typeface="Arial"/>
            </a:endParaRPr>
          </a:p>
          <a:p>
            <a:pPr marL="0" lvl="0" indent="0" algn="l" rtl="0">
              <a:lnSpc>
                <a:spcPct val="100000"/>
              </a:lnSpc>
              <a:spcBef>
                <a:spcPts val="1000"/>
              </a:spcBef>
              <a:spcAft>
                <a:spcPts val="0"/>
              </a:spcAft>
              <a:buSzPts val="3200"/>
              <a:buNone/>
            </a:pPr>
            <a:endParaRPr sz="3200" b="1">
              <a:solidFill>
                <a:schemeClr val="dk1"/>
              </a:solidFill>
              <a:latin typeface="Times New Roman"/>
              <a:ea typeface="Times New Roman"/>
              <a:cs typeface="Times New Roman"/>
              <a:sym typeface="Times New Roman"/>
            </a:endParaRPr>
          </a:p>
        </p:txBody>
      </p:sp>
      <p:pic>
        <p:nvPicPr>
          <p:cNvPr id="77" name="Google Shape;77;p11"/>
          <p:cNvPicPr preferRelativeResize="0"/>
          <p:nvPr/>
        </p:nvPicPr>
        <p:blipFill rotWithShape="1">
          <a:blip r:embed="rId3">
            <a:alphaModFix/>
          </a:blip>
          <a:srcRect/>
          <a:stretch/>
        </p:blipFill>
        <p:spPr>
          <a:xfrm>
            <a:off x="646850" y="1600750"/>
            <a:ext cx="10693151" cy="2308500"/>
          </a:xfrm>
          <a:prstGeom prst="rect">
            <a:avLst/>
          </a:prstGeom>
          <a:noFill/>
          <a:ln w="9525" cap="flat" cmpd="sng">
            <a:solidFill>
              <a:srgbClr val="000000"/>
            </a:solidFill>
            <a:prstDash val="solid"/>
            <a:round/>
            <a:headEnd type="none" w="sm" len="sm"/>
            <a:tailEnd type="none" w="sm" len="sm"/>
          </a:ln>
        </p:spPr>
      </p:pic>
      <p:sp>
        <p:nvSpPr>
          <p:cNvPr id="78" name="Google Shape;78;p11"/>
          <p:cNvSpPr/>
          <p:nvPr/>
        </p:nvSpPr>
        <p:spPr>
          <a:xfrm>
            <a:off x="606600" y="6403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Features of Dataset</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2"/>
          <p:cNvSpPr txBox="1">
            <a:spLocks noGrp="1"/>
          </p:cNvSpPr>
          <p:nvPr>
            <p:ph type="subTitle" idx="1"/>
          </p:nvPr>
        </p:nvSpPr>
        <p:spPr>
          <a:xfrm>
            <a:off x="2695194" y="4352544"/>
            <a:ext cx="6801600" cy="1239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84" name="Google Shape;84;p12"/>
          <p:cNvPicPr preferRelativeResize="0"/>
          <p:nvPr/>
        </p:nvPicPr>
        <p:blipFill>
          <a:blip r:embed="rId3">
            <a:alphaModFix/>
          </a:blip>
          <a:stretch>
            <a:fillRect/>
          </a:stretch>
        </p:blipFill>
        <p:spPr>
          <a:xfrm>
            <a:off x="152400" y="152400"/>
            <a:ext cx="11676373" cy="6301200"/>
          </a:xfrm>
          <a:prstGeom prst="rect">
            <a:avLst/>
          </a:prstGeom>
          <a:noFill/>
          <a:ln w="9525" cap="flat" cmpd="sng">
            <a:solidFill>
              <a:schemeClr val="dk2"/>
            </a:solidFill>
            <a:prstDash val="solid"/>
            <a:round/>
            <a:headEnd type="none" w="sm" len="sm"/>
            <a:tailEnd type="none" w="sm" len="sm"/>
          </a:ln>
        </p:spPr>
      </p:pic>
      <p:sp>
        <p:nvSpPr>
          <p:cNvPr id="85" name="Google Shape;85;p12"/>
          <p:cNvSpPr txBox="1"/>
          <p:nvPr/>
        </p:nvSpPr>
        <p:spPr>
          <a:xfrm>
            <a:off x="4678150" y="6053400"/>
            <a:ext cx="7066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t>https://colab.research.google.com/drive/1HcpCaareMPKHLZdx0aEyjzCWLK-1uVp0</a:t>
            </a:r>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vt:lpstr>
      <vt:lpstr>Arial</vt:lpstr>
      <vt:lpstr>Times New Roman</vt:lpstr>
      <vt:lpstr>Parcel</vt:lpstr>
      <vt:lpstr>Stock Price prediction using Big Data Visualization Technique</vt:lpstr>
      <vt:lpstr>Actionable:  Explored the dataset using Tableau Code for downloading the dataset from the source Finalized the part of dataset and the features to be implemented Studied relevant frameworks (tensorflow, pytorch, or any other framework)  Report: Referred sections II-A and II-B for study and to outline the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Big Data Visualization Technique</dc:title>
  <cp:lastModifiedBy>Priyanka Vyas</cp:lastModifiedBy>
  <cp:revision>1</cp:revision>
  <dcterms:modified xsi:type="dcterms:W3CDTF">2022-10-03T00:23:41Z</dcterms:modified>
</cp:coreProperties>
</file>