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embeddedFontLst>
    <p:embeddedFont>
      <p:font typeface="Gill Sans"/>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7" roundtripDataSignature="AMtx7mgcwupbGHBk8ki9FYMYDJUd2BF7c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GillSans-regular.fntdata"/><Relationship Id="rId14" Type="http://schemas.openxmlformats.org/officeDocument/2006/relationships/slide" Target="slides/slide10.xml"/><Relationship Id="rId17" Type="http://customschemas.google.com/relationships/presentationmetadata" Target="metadata"/><Relationship Id="rId16" Type="http://schemas.openxmlformats.org/officeDocument/2006/relationships/font" Target="fonts/GillSans-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 name="Shape 21"/>
        <p:cNvGrpSpPr/>
        <p:nvPr/>
      </p:nvGrpSpPr>
      <p:grpSpPr>
        <a:xfrm>
          <a:off x="0" y="0"/>
          <a:ext cx="0" cy="0"/>
          <a:chOff x="0" y="0"/>
          <a:chExt cx="0" cy="0"/>
        </a:xfrm>
      </p:grpSpPr>
      <p:sp>
        <p:nvSpPr>
          <p:cNvPr id="22" name="Google Shape;22;g17ae9538d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07916"/>
              </a:lnSpc>
              <a:spcBef>
                <a:spcPts val="0"/>
              </a:spcBef>
              <a:spcAft>
                <a:spcPts val="0"/>
              </a:spcAft>
              <a:buNone/>
            </a:pPr>
            <a:r>
              <a:rPr lang="en-US" sz="1200">
                <a:solidFill>
                  <a:schemeClr val="dk1"/>
                </a:solidFill>
                <a:latin typeface="Calibri"/>
                <a:ea typeface="Calibri"/>
                <a:cs typeface="Calibri"/>
                <a:sym typeface="Calibri"/>
              </a:rPr>
              <a:t>Motivation</a:t>
            </a:r>
            <a:endParaRPr sz="1200">
              <a:solidFill>
                <a:schemeClr val="dk1"/>
              </a:solidFill>
              <a:latin typeface="Calibri"/>
              <a:ea typeface="Calibri"/>
              <a:cs typeface="Calibri"/>
              <a:sym typeface="Calibri"/>
            </a:endParaRPr>
          </a:p>
          <a:p>
            <a:pPr indent="0" lvl="0" marL="0" rtl="0" algn="just">
              <a:lnSpc>
                <a:spcPct val="107916"/>
              </a:lnSpc>
              <a:spcBef>
                <a:spcPts val="400"/>
              </a:spcBef>
              <a:spcAft>
                <a:spcPts val="400"/>
              </a:spcAft>
              <a:buClr>
                <a:schemeClr val="dk1"/>
              </a:buClr>
              <a:buSzPts val="1100"/>
              <a:buFont typeface="Arial"/>
              <a:buNone/>
            </a:pPr>
            <a:r>
              <a:rPr lang="en-US" sz="1200">
                <a:solidFill>
                  <a:schemeClr val="dk1"/>
                </a:solidFill>
                <a:latin typeface="Calibri"/>
                <a:ea typeface="Calibri"/>
                <a:cs typeface="Calibri"/>
                <a:sym typeface="Calibri"/>
              </a:rPr>
              <a:t>As there are no significant rules or methods to estimate the price of a share in the share market, the stock market is an ambiguous arena for predicting future prices. As a result, the main objective of this project is to translate information into a visual context in order to make it simpler for the human brain to absorb and assist a user in making a decision.</a:t>
            </a:r>
            <a:endParaRPr/>
          </a:p>
        </p:txBody>
      </p:sp>
      <p:sp>
        <p:nvSpPr>
          <p:cNvPr id="23" name="Google Shape;23;g17ae9538da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7ae9538dae_0_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7ae9538dae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 name="Shape 27"/>
        <p:cNvGrpSpPr/>
        <p:nvPr/>
      </p:nvGrpSpPr>
      <p:grpSpPr>
        <a:xfrm>
          <a:off x="0" y="0"/>
          <a:ext cx="0" cy="0"/>
          <a:chOff x="0" y="0"/>
          <a:chExt cx="0" cy="0"/>
        </a:xfrm>
      </p:grpSpPr>
      <p:sp>
        <p:nvSpPr>
          <p:cNvPr id="28" name="Google Shape;28;g17ae9538dae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 name="Google Shape;29;g17ae9538da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Arial"/>
              <a:buChar char="●"/>
            </a:pPr>
            <a:r>
              <a:t/>
            </a:r>
            <a:endParaRPr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 name="Shape 33"/>
        <p:cNvGrpSpPr/>
        <p:nvPr/>
      </p:nvGrpSpPr>
      <p:grpSpPr>
        <a:xfrm>
          <a:off x="0" y="0"/>
          <a:ext cx="0" cy="0"/>
          <a:chOff x="0" y="0"/>
          <a:chExt cx="0" cy="0"/>
        </a:xfrm>
      </p:grpSpPr>
      <p:sp>
        <p:nvSpPr>
          <p:cNvPr id="34" name="Google Shape;34;g17ae9538dae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g17ae9538dae_1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7ae9538dae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7ae9538da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In time series data one data is dependent on other data.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7ae9538dae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7ae9538da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Long Short-Term Memory (or) LSTMs are widely used for sequence prediction problems and have proven to be extremely effective. The reason they work so well is because LSTM is able to store past information that is important and forget the information that is not. LSTM has three types of gates: </a:t>
            </a:r>
            <a:endParaRPr/>
          </a:p>
          <a:p>
            <a:pPr indent="0" lvl="0" marL="0" rtl="0" algn="l">
              <a:spcBef>
                <a:spcPts val="0"/>
              </a:spcBef>
              <a:spcAft>
                <a:spcPts val="0"/>
              </a:spcAft>
              <a:buNone/>
            </a:pPr>
            <a:r>
              <a:rPr lang="en-US"/>
              <a:t>1. The input gate: The input gate adds information to the cell state.</a:t>
            </a:r>
            <a:endParaRPr/>
          </a:p>
          <a:p>
            <a:pPr indent="0" lvl="0" marL="0" rtl="0" algn="l">
              <a:spcBef>
                <a:spcPts val="0"/>
              </a:spcBef>
              <a:spcAft>
                <a:spcPts val="0"/>
              </a:spcAft>
              <a:buNone/>
            </a:pPr>
            <a:r>
              <a:rPr lang="en-US"/>
              <a:t>2. The forget gate: It removes the information that is no longer required by the model. </a:t>
            </a:r>
            <a:endParaRPr/>
          </a:p>
          <a:p>
            <a:pPr indent="0" lvl="0" marL="0" rtl="0" algn="l">
              <a:spcBef>
                <a:spcPts val="0"/>
              </a:spcBef>
              <a:spcAft>
                <a:spcPts val="0"/>
              </a:spcAft>
              <a:buNone/>
            </a:pPr>
            <a:r>
              <a:rPr lang="en-US"/>
              <a:t>3. The output gate: Output Gate at LSTM selects the information to be shown as output.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7ae9538dae_0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7ae9538da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objective of the proposed work is to study and improve the supervised learning algorithms to predict the stock price.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7ae9538dae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7ae9538dae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500">
                <a:solidFill>
                  <a:srgbClr val="292929"/>
                </a:solidFill>
                <a:highlight>
                  <a:srgbClr val="FFFFFF"/>
                </a:highlight>
                <a:latin typeface="Georgia"/>
                <a:ea typeface="Georgia"/>
                <a:cs typeface="Georgia"/>
                <a:sym typeface="Georgia"/>
              </a:rPr>
              <a:t>Input the data in the form of a 3D array to the LSTM model. First, we create data in 100 timesteps before using numpy to convert it into an array. Finally, convert the data into a 3D array with X_train samples, 100 timestamps, and one feature at each step</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7ae9538dae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7ae9538da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500">
                <a:solidFill>
                  <a:srgbClr val="292929"/>
                </a:solidFill>
                <a:highlight>
                  <a:srgbClr val="FFFFFF"/>
                </a:highlight>
                <a:latin typeface="Georgia"/>
                <a:ea typeface="Georgia"/>
                <a:cs typeface="Georgia"/>
                <a:sym typeface="Georgia"/>
              </a:rPr>
              <a:t>During back propagation, recurrent neural networks suffer from the vanishing gradient problem. Gradients are values used to update a neural networks weights. The vanishing gradient problem is when the gradient shrinks as it back propagates through time. If a gradient value becomes extremely small, it doesn’t contribute too much learning.</a:t>
            </a:r>
            <a:endParaRPr sz="15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t/>
            </a:r>
            <a:endParaRPr sz="15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t/>
            </a:r>
            <a:endParaRPr sz="1500">
              <a:solidFill>
                <a:srgbClr val="292929"/>
              </a:solidFill>
              <a:highlight>
                <a:srgbClr val="FFFFFF"/>
              </a:highlight>
              <a:latin typeface="Georgia"/>
              <a:ea typeface="Georgia"/>
              <a:cs typeface="Georgia"/>
              <a:sym typeface="Georgi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7ae9538dae_0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7ae9538dae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technical objectives is implemented in Python. The system is able to access a list of historical prices.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It must calculate the estimated price of stock based on the historical data for the next 30 days. It must also provide an instantaneous visualization of the market index in a neatly formatted Python-Based Web App.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11" name="Shape 11"/>
        <p:cNvGrpSpPr/>
        <p:nvPr/>
      </p:nvGrpSpPr>
      <p:grpSpPr>
        <a:xfrm>
          <a:off x="0" y="0"/>
          <a:ext cx="0" cy="0"/>
          <a:chOff x="0" y="0"/>
          <a:chExt cx="0" cy="0"/>
        </a:xfrm>
      </p:grpSpPr>
      <p:sp>
        <p:nvSpPr>
          <p:cNvPr id="12" name="Google Shape;12;p14"/>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4"/>
          <p:cNvSpPr txBox="1"/>
          <p:nvPr>
            <p:ph idx="1" type="subTitle"/>
          </p:nvPr>
        </p:nvSpPr>
        <p:spPr>
          <a:xfrm>
            <a:off x="2695194" y="4352544"/>
            <a:ext cx="6801612" cy="1239894"/>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sp>
        <p:nvSpPr>
          <p:cNvPr id="14" name="Google Shape;14;p14"/>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4"/>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4"/>
          <p:cNvSpPr/>
          <p:nvPr>
            <p:ph idx="12" type="sldNum"/>
          </p:nvPr>
        </p:nvSpPr>
        <p:spPr>
          <a:xfrm>
            <a:off x="10758922" y="6217920"/>
            <a:ext cx="365760" cy="365760"/>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15"/>
          <p:cNvSpPr txBox="1"/>
          <p:nvPr>
            <p:ph type="title"/>
          </p:nvPr>
        </p:nvSpPr>
        <p:spPr>
          <a:xfrm>
            <a:off x="415600" y="593367"/>
            <a:ext cx="11360700" cy="76350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SzPts val="2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5"/>
          <p:cNvSpPr txBox="1"/>
          <p:nvPr>
            <p:ph idx="1" type="body"/>
          </p:nvPr>
        </p:nvSpPr>
        <p:spPr>
          <a:xfrm>
            <a:off x="415600" y="1536633"/>
            <a:ext cx="11360700" cy="45552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30200" lvl="1" marL="914400" algn="l">
              <a:lnSpc>
                <a:spcPct val="100000"/>
              </a:lnSpc>
              <a:spcBef>
                <a:spcPts val="1000"/>
              </a:spcBef>
              <a:spcAft>
                <a:spcPts val="0"/>
              </a:spcAft>
              <a:buSzPts val="1600"/>
              <a:buChar char="•"/>
              <a:defRPr/>
            </a:lvl2pPr>
            <a:lvl3pPr indent="-330200" lvl="2" marL="1371600" algn="l">
              <a:lnSpc>
                <a:spcPct val="100000"/>
              </a:lnSpc>
              <a:spcBef>
                <a:spcPts val="1000"/>
              </a:spcBef>
              <a:spcAft>
                <a:spcPts val="0"/>
              </a:spcAft>
              <a:buSzPts val="1600"/>
              <a:buChar char="•"/>
              <a:defRPr/>
            </a:lvl3pPr>
            <a:lvl4pPr indent="-330200" lvl="3" marL="1828800" algn="l">
              <a:lnSpc>
                <a:spcPct val="100000"/>
              </a:lnSpc>
              <a:spcBef>
                <a:spcPts val="1000"/>
              </a:spcBef>
              <a:spcAft>
                <a:spcPts val="0"/>
              </a:spcAft>
              <a:buSzPts val="1600"/>
              <a:buChar char="•"/>
              <a:defRPr/>
            </a:lvl4pPr>
            <a:lvl5pPr indent="-330200" lvl="4" marL="2286000" algn="l">
              <a:lnSpc>
                <a:spcPct val="100000"/>
              </a:lnSpc>
              <a:spcBef>
                <a:spcPts val="1000"/>
              </a:spcBef>
              <a:spcAft>
                <a:spcPts val="0"/>
              </a:spcAft>
              <a:buSzPts val="1600"/>
              <a:buChar char="•"/>
              <a:defRPr/>
            </a:lvl5pPr>
            <a:lvl6pPr indent="-330200" lvl="5" marL="2743200" algn="l">
              <a:lnSpc>
                <a:spcPct val="100000"/>
              </a:lnSpc>
              <a:spcBef>
                <a:spcPts val="1000"/>
              </a:spcBef>
              <a:spcAft>
                <a:spcPts val="0"/>
              </a:spcAft>
              <a:buSzPts val="1600"/>
              <a:buChar char="•"/>
              <a:defRPr/>
            </a:lvl6pPr>
            <a:lvl7pPr indent="-330200" lvl="6" marL="3200400" algn="l">
              <a:lnSpc>
                <a:spcPct val="100000"/>
              </a:lnSpc>
              <a:spcBef>
                <a:spcPts val="1000"/>
              </a:spcBef>
              <a:spcAft>
                <a:spcPts val="0"/>
              </a:spcAft>
              <a:buSzPts val="1600"/>
              <a:buChar char="•"/>
              <a:defRPr/>
            </a:lvl7pPr>
            <a:lvl8pPr indent="-330200" lvl="7" marL="3657600" algn="l">
              <a:lnSpc>
                <a:spcPct val="100000"/>
              </a:lnSpc>
              <a:spcBef>
                <a:spcPts val="1000"/>
              </a:spcBef>
              <a:spcAft>
                <a:spcPts val="0"/>
              </a:spcAft>
              <a:buSzPts val="1600"/>
              <a:buChar char="•"/>
              <a:defRPr/>
            </a:lvl8pPr>
            <a:lvl9pPr indent="-330200" lvl="8" marL="4114800" algn="l">
              <a:lnSpc>
                <a:spcPct val="100000"/>
              </a:lnSpc>
              <a:spcBef>
                <a:spcPts val="1000"/>
              </a:spcBef>
              <a:spcAft>
                <a:spcPts val="0"/>
              </a:spcAft>
              <a:buSzPts val="1600"/>
              <a:buChar char="•"/>
              <a:defRPr/>
            </a:lvl9pPr>
          </a:lstStyle>
          <a:p/>
        </p:txBody>
      </p:sp>
      <p:sp>
        <p:nvSpPr>
          <p:cNvPr id="20" name="Google Shape;20;p15"/>
          <p:cNvSpPr txBox="1"/>
          <p:nvPr>
            <p:ph idx="12" type="sldNum"/>
          </p:nvPr>
        </p:nvSpPr>
        <p:spPr>
          <a:xfrm>
            <a:off x="11296610" y="6217622"/>
            <a:ext cx="731700" cy="524700"/>
          </a:xfrm>
          <a:prstGeom prst="rect">
            <a:avLst/>
          </a:prstGeom>
          <a:solidFill>
            <a:srgbClr val="1D1D1D">
              <a:alpha val="69411"/>
            </a:srgbClr>
          </a:solidFill>
          <a:ln>
            <a:noFill/>
          </a:ln>
        </p:spPr>
        <p:txBody>
          <a:bodyPr anchorCtr="0" anchor="ctr" bIns="45700" lIns="18275" spcFirstLastPara="1" rIns="18275" wrap="square" tIns="45700">
            <a:noAutofit/>
          </a:bodyPr>
          <a:lstStyle>
            <a:lvl1pPr indent="0" lvl="0"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marR="0" rtl="0" algn="ctr">
              <a:lnSpc>
                <a:spcPct val="90000"/>
              </a:lnSpc>
              <a:spcBef>
                <a:spcPts val="0"/>
              </a:spcBef>
              <a:spcAft>
                <a:spcPts val="0"/>
              </a:spcAft>
              <a:buClr>
                <a:srgbClr val="262626"/>
              </a:buClr>
              <a:buSzPts val="2800"/>
              <a:buFont typeface="Gill Sans"/>
              <a:buNone/>
              <a:defRPr b="0" i="0" sz="2800" u="none" cap="none" strike="noStrike">
                <a:solidFill>
                  <a:srgbClr val="262626"/>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3"/>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1000"/>
              </a:spcBef>
              <a:spcAft>
                <a:spcPts val="0"/>
              </a:spcAft>
              <a:buClr>
                <a:schemeClr val="accent2"/>
              </a:buClr>
              <a:buSzPts val="1800"/>
              <a:buFont typeface="Arial"/>
              <a:buChar char="•"/>
              <a:defRPr b="0" i="0" sz="1800" u="none" cap="none" strike="noStrike">
                <a:solidFill>
                  <a:srgbClr val="FEFEFE"/>
                </a:solidFill>
                <a:latin typeface="Gill Sans"/>
                <a:ea typeface="Gill Sans"/>
                <a:cs typeface="Gill Sans"/>
                <a:sym typeface="Gill Sans"/>
              </a:defRPr>
            </a:lvl1pPr>
            <a:lvl2pPr indent="-330200" lvl="1" marL="9144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2pPr>
            <a:lvl3pPr indent="-330200" lvl="2" marL="13716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3pPr>
            <a:lvl4pPr indent="-330200" lvl="3" marL="18288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4pPr>
            <a:lvl5pPr indent="-330200" lvl="4" marL="22860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5pPr>
            <a:lvl6pPr indent="-330200" lvl="5" marL="27432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6pPr>
            <a:lvl7pPr indent="-330200" lvl="6" marL="32004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7pPr>
            <a:lvl8pPr indent="-330200" lvl="7" marL="36576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8pPr>
            <a:lvl9pPr indent="-330200" lvl="8" marL="41148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9pPr>
          </a:lstStyle>
          <a:p/>
        </p:txBody>
      </p:sp>
      <p:sp>
        <p:nvSpPr>
          <p:cNvPr id="8" name="Google Shape;8;p13"/>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50" u="none" cap="none" strike="noStrike">
                <a:solidFill>
                  <a:schemeClr val="lt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9pPr>
          </a:lstStyle>
          <a:p/>
        </p:txBody>
      </p:sp>
      <p:sp>
        <p:nvSpPr>
          <p:cNvPr id="9" name="Google Shape;9;p13"/>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lt1"/>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Gill Sans"/>
                <a:ea typeface="Gill Sans"/>
                <a:cs typeface="Gill Sans"/>
                <a:sym typeface="Gill Sans"/>
              </a:defRPr>
            </a:lvl9pPr>
          </a:lstStyle>
          <a:p/>
        </p:txBody>
      </p:sp>
      <p:sp>
        <p:nvSpPr>
          <p:cNvPr id="10" name="Google Shape;10;p13"/>
          <p:cNvSpPr/>
          <p:nvPr>
            <p:ph idx="12" type="sldNum"/>
          </p:nvPr>
        </p:nvSpPr>
        <p:spPr>
          <a:xfrm>
            <a:off x="10758922" y="6217920"/>
            <a:ext cx="365760" cy="365760"/>
          </a:xfrm>
          <a:prstGeom prst="ellipse">
            <a:avLst/>
          </a:prstGeom>
          <a:solidFill>
            <a:srgbClr val="1D1D1D">
              <a:alpha val="69411"/>
            </a:srgbClr>
          </a:solidFill>
          <a:ln>
            <a:noFill/>
          </a:ln>
        </p:spPr>
        <p:txBody>
          <a:bodyPr anchorCtr="0" anchor="ctr" bIns="45700" lIns="18275" spcFirstLastPara="1" rIns="18275" wrap="square" tIns="45700">
            <a:noAutofit/>
          </a:bodyPr>
          <a:lstStyle>
            <a:lvl1pPr indent="0" lvl="0"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1pPr>
            <a:lvl2pPr indent="0" lvl="1"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2pPr>
            <a:lvl3pPr indent="0" lvl="2"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3pPr>
            <a:lvl4pPr indent="0" lvl="3"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4pPr>
            <a:lvl5pPr indent="0" lvl="4"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5pPr>
            <a:lvl6pPr indent="0" lvl="5"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6pPr>
            <a:lvl7pPr indent="0" lvl="6"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7pPr>
            <a:lvl8pPr indent="0" lvl="7"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8pPr>
            <a:lvl9pPr indent="0" lvl="8" marL="0" marR="0" rtl="0" algn="ctr">
              <a:lnSpc>
                <a:spcPct val="100000"/>
              </a:lnSpc>
              <a:spcBef>
                <a:spcPts val="0"/>
              </a:spcBef>
              <a:spcAft>
                <a:spcPts val="0"/>
              </a:spcAft>
              <a:buClr>
                <a:srgbClr val="000000"/>
              </a:buClr>
              <a:buSzPts val="1100"/>
              <a:buFont typeface="Arial"/>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pvyas2@kent.edu" TargetMode="External"/><Relationship Id="rId4" Type="http://schemas.openxmlformats.org/officeDocument/2006/relationships/hyperlink" Target="mailto:nroy2@kent.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24" name="Shape 24"/>
        <p:cNvGrpSpPr/>
        <p:nvPr/>
      </p:nvGrpSpPr>
      <p:grpSpPr>
        <a:xfrm>
          <a:off x="0" y="0"/>
          <a:ext cx="0" cy="0"/>
          <a:chOff x="0" y="0"/>
          <a:chExt cx="0" cy="0"/>
        </a:xfrm>
      </p:grpSpPr>
      <p:sp>
        <p:nvSpPr>
          <p:cNvPr id="25" name="Google Shape;25;g17ae9538dae_0_0"/>
          <p:cNvSpPr txBox="1"/>
          <p:nvPr>
            <p:ph type="ctrTitle"/>
          </p:nvPr>
        </p:nvSpPr>
        <p:spPr>
          <a:xfrm>
            <a:off x="1044700" y="1203100"/>
            <a:ext cx="9941700" cy="1645800"/>
          </a:xfrm>
          <a:prstGeom prst="rect">
            <a:avLst/>
          </a:prstGeom>
          <a:solidFill>
            <a:srgbClr val="FFFFFF"/>
          </a:solidFill>
          <a:ln cap="flat" cmpd="sng" w="9525">
            <a:solidFill>
              <a:schemeClr val="lt1"/>
            </a:solidFill>
            <a:prstDash val="solid"/>
            <a:round/>
            <a:headEnd len="sm" w="sm" type="none"/>
            <a:tailEnd len="sm" w="sm" type="none"/>
          </a:ln>
        </p:spPr>
        <p:txBody>
          <a:bodyPr anchorCtr="1" anchor="ctr" bIns="182875" lIns="274300" spcFirstLastPara="1" rIns="274300" wrap="square" tIns="182875">
            <a:noAutofit/>
          </a:bodyPr>
          <a:lstStyle/>
          <a:p>
            <a:pPr indent="0" lvl="0" marL="0" rtl="0" algn="ctr">
              <a:lnSpc>
                <a:spcPct val="107916"/>
              </a:lnSpc>
              <a:spcBef>
                <a:spcPts val="1400"/>
              </a:spcBef>
              <a:spcAft>
                <a:spcPts val="400"/>
              </a:spcAft>
              <a:buClr>
                <a:schemeClr val="dk1"/>
              </a:buClr>
              <a:buSzPts val="1100"/>
              <a:buFont typeface="Arial"/>
              <a:buNone/>
            </a:pPr>
            <a:r>
              <a:rPr b="1" lang="en-US" sz="4000">
                <a:solidFill>
                  <a:schemeClr val="dk1"/>
                </a:solidFill>
                <a:latin typeface="Calibri"/>
                <a:ea typeface="Calibri"/>
                <a:cs typeface="Calibri"/>
                <a:sym typeface="Calibri"/>
              </a:rPr>
              <a:t>Stock Price prediction using Big Data Visualization Technique</a:t>
            </a:r>
            <a:endParaRPr sz="5900"/>
          </a:p>
        </p:txBody>
      </p:sp>
      <p:sp>
        <p:nvSpPr>
          <p:cNvPr id="26" name="Google Shape;26;g17ae9538dae_0_0"/>
          <p:cNvSpPr txBox="1"/>
          <p:nvPr>
            <p:ph idx="1" type="subTitle"/>
          </p:nvPr>
        </p:nvSpPr>
        <p:spPr>
          <a:xfrm>
            <a:off x="1651300" y="3084850"/>
            <a:ext cx="8246400" cy="2272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lang="en-US" sz="3400">
                <a:solidFill>
                  <a:schemeClr val="dk1"/>
                </a:solidFill>
                <a:latin typeface="Calibri"/>
                <a:ea typeface="Calibri"/>
                <a:cs typeface="Calibri"/>
                <a:sym typeface="Calibri"/>
              </a:rPr>
              <a:t>       </a:t>
            </a:r>
            <a:r>
              <a:rPr b="1" lang="en-US" sz="2700">
                <a:solidFill>
                  <a:schemeClr val="dk1"/>
                </a:solidFill>
                <a:latin typeface="Calibri"/>
                <a:ea typeface="Calibri"/>
                <a:cs typeface="Calibri"/>
                <a:sym typeface="Calibri"/>
              </a:rPr>
              <a:t>Priyanka Vyas,                                   Nibedita Roy, </a:t>
            </a:r>
            <a:endParaRPr b="1" sz="27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2700">
                <a:solidFill>
                  <a:schemeClr val="dk1"/>
                </a:solidFill>
                <a:latin typeface="Calibri"/>
                <a:ea typeface="Calibri"/>
                <a:cs typeface="Calibri"/>
                <a:sym typeface="Calibri"/>
              </a:rPr>
              <a:t>       </a:t>
            </a:r>
            <a:r>
              <a:rPr b="1" lang="en-US" sz="2700" u="sng">
                <a:solidFill>
                  <a:srgbClr val="1155CC"/>
                </a:solidFill>
                <a:latin typeface="Calibri"/>
                <a:ea typeface="Calibri"/>
                <a:cs typeface="Calibri"/>
                <a:sym typeface="Calibri"/>
                <a:hlinkClick r:id="rId3">
                  <a:extLst>
                    <a:ext uri="{A12FA001-AC4F-418D-AE19-62706E023703}">
                      <ahyp:hlinkClr val="tx"/>
                    </a:ext>
                  </a:extLst>
                </a:hlinkClick>
              </a:rPr>
              <a:t>pvyas2@kent.edu</a:t>
            </a:r>
            <a:r>
              <a:rPr b="1" lang="en-US" sz="2700">
                <a:solidFill>
                  <a:schemeClr val="dk1"/>
                </a:solidFill>
                <a:latin typeface="Calibri"/>
                <a:ea typeface="Calibri"/>
                <a:cs typeface="Calibri"/>
                <a:sym typeface="Calibri"/>
              </a:rPr>
              <a:t> ,                          </a:t>
            </a:r>
            <a:r>
              <a:rPr b="1" lang="en-US" sz="2700" u="sng">
                <a:solidFill>
                  <a:srgbClr val="1155CC"/>
                </a:solidFill>
                <a:latin typeface="Calibri"/>
                <a:ea typeface="Calibri"/>
                <a:cs typeface="Calibri"/>
                <a:sym typeface="Calibri"/>
                <a:hlinkClick r:id="rId4">
                  <a:extLst>
                    <a:ext uri="{A12FA001-AC4F-418D-AE19-62706E023703}">
                      <ahyp:hlinkClr val="tx"/>
                    </a:ext>
                  </a:extLst>
                </a:hlinkClick>
              </a:rPr>
              <a:t>nroy2@kent.edu</a:t>
            </a:r>
            <a:endParaRPr b="1" sz="2700">
              <a:solidFill>
                <a:schemeClr val="dk1"/>
              </a:solidFill>
              <a:latin typeface="Calibri"/>
              <a:ea typeface="Calibri"/>
              <a:cs typeface="Calibri"/>
              <a:sym typeface="Calibri"/>
            </a:endParaRPr>
          </a:p>
          <a:p>
            <a:pPr indent="0" lvl="0" marL="0" rtl="0" algn="ctr">
              <a:spcBef>
                <a:spcPts val="0"/>
              </a:spcBef>
              <a:spcAft>
                <a:spcPts val="0"/>
              </a:spcAft>
              <a:buSzPts val="1100"/>
              <a:buNone/>
            </a:pPr>
            <a:r>
              <a:t/>
            </a:r>
            <a:endParaRPr b="1" sz="2700">
              <a:solidFill>
                <a:schemeClr val="dk1"/>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rPr b="1" lang="en-US" sz="2700">
                <a:solidFill>
                  <a:schemeClr val="dk1"/>
                </a:solidFill>
                <a:latin typeface="Calibri"/>
                <a:ea typeface="Calibri"/>
                <a:cs typeface="Calibri"/>
                <a:sym typeface="Calibri"/>
              </a:rPr>
              <a:t>Department of Computer Science</a:t>
            </a:r>
            <a:endParaRPr b="1" sz="2700">
              <a:solidFill>
                <a:schemeClr val="dk1"/>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rPr b="1" lang="en-US" sz="2700">
                <a:solidFill>
                  <a:schemeClr val="dk1"/>
                </a:solidFill>
                <a:latin typeface="Calibri"/>
                <a:ea typeface="Calibri"/>
                <a:cs typeface="Calibri"/>
                <a:sym typeface="Calibri"/>
              </a:rPr>
              <a:t>Kent State University</a:t>
            </a:r>
            <a:endParaRPr b="1" sz="38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4" name="Shape 104"/>
        <p:cNvGrpSpPr/>
        <p:nvPr/>
      </p:nvGrpSpPr>
      <p:grpSpPr>
        <a:xfrm>
          <a:off x="0" y="0"/>
          <a:ext cx="0" cy="0"/>
          <a:chOff x="0" y="0"/>
          <a:chExt cx="0" cy="0"/>
        </a:xfrm>
      </p:grpSpPr>
      <p:sp>
        <p:nvSpPr>
          <p:cNvPr id="105" name="Google Shape;105;g17ae9538dae_0_66"/>
          <p:cNvSpPr/>
          <p:nvPr/>
        </p:nvSpPr>
        <p:spPr>
          <a:xfrm>
            <a:off x="606600" y="3078700"/>
            <a:ext cx="10733400" cy="6909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lang="en-US" sz="3800"/>
              <a:t>Thank You</a:t>
            </a:r>
            <a:endParaRPr sz="3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30" name="Shape 30"/>
        <p:cNvGrpSpPr/>
        <p:nvPr/>
      </p:nvGrpSpPr>
      <p:grpSpPr>
        <a:xfrm>
          <a:off x="0" y="0"/>
          <a:ext cx="0" cy="0"/>
          <a:chOff x="0" y="0"/>
          <a:chExt cx="0" cy="0"/>
        </a:xfrm>
      </p:grpSpPr>
      <p:sp>
        <p:nvSpPr>
          <p:cNvPr id="31" name="Google Shape;31;g17ae9538dae_0_5"/>
          <p:cNvSpPr txBox="1"/>
          <p:nvPr>
            <p:ph type="ctrTitle"/>
          </p:nvPr>
        </p:nvSpPr>
        <p:spPr>
          <a:xfrm>
            <a:off x="404400" y="1364850"/>
            <a:ext cx="10750500" cy="4667700"/>
          </a:xfrm>
          <a:prstGeom prst="rect">
            <a:avLst/>
          </a:prstGeom>
          <a:ln cap="flat" cmpd="sng" w="9525">
            <a:solidFill>
              <a:srgbClr val="000000"/>
            </a:solidFill>
            <a:prstDash val="solid"/>
            <a:round/>
            <a:headEnd len="sm" w="sm" type="none"/>
            <a:tailEnd len="sm" w="sm" type="none"/>
          </a:ln>
        </p:spPr>
        <p:txBody>
          <a:bodyPr anchorCtr="1" anchor="ctr" bIns="182875" lIns="274300" spcFirstLastPara="1" rIns="274300" wrap="square" tIns="182875">
            <a:noAutofit/>
          </a:bodyPr>
          <a:lstStyle/>
          <a:p>
            <a:pPr indent="-368300" lvl="0" marL="457200" rtl="0" algn="l">
              <a:lnSpc>
                <a:spcPct val="115000"/>
              </a:lnSpc>
              <a:spcBef>
                <a:spcPts val="0"/>
              </a:spcBef>
              <a:spcAft>
                <a:spcPts val="0"/>
              </a:spcAft>
              <a:buClr>
                <a:schemeClr val="dk1"/>
              </a:buClr>
              <a:buSzPts val="2200"/>
              <a:buFont typeface="Arial"/>
              <a:buChar char="●"/>
            </a:pPr>
            <a:r>
              <a:rPr lang="en-US" sz="2200">
                <a:solidFill>
                  <a:schemeClr val="dk1"/>
                </a:solidFill>
                <a:latin typeface="Arial"/>
                <a:ea typeface="Arial"/>
                <a:cs typeface="Arial"/>
                <a:sym typeface="Arial"/>
              </a:rPr>
              <a:t>Finalize the component for preprocessing the data and importing them into the framework </a:t>
            </a:r>
            <a:endParaRPr sz="2200">
              <a:solidFill>
                <a:schemeClr val="dk1"/>
              </a:solidFill>
              <a:latin typeface="Arial"/>
              <a:ea typeface="Arial"/>
              <a:cs typeface="Arial"/>
              <a:sym typeface="Arial"/>
            </a:endParaRPr>
          </a:p>
          <a:p>
            <a:pPr indent="-368300" lvl="0" marL="457200" rtl="0" algn="l">
              <a:lnSpc>
                <a:spcPct val="115000"/>
              </a:lnSpc>
              <a:spcBef>
                <a:spcPts val="0"/>
              </a:spcBef>
              <a:spcAft>
                <a:spcPts val="0"/>
              </a:spcAft>
              <a:buClr>
                <a:schemeClr val="dk1"/>
              </a:buClr>
              <a:buSzPts val="2200"/>
              <a:buFont typeface="Arial"/>
              <a:buChar char="●"/>
            </a:pPr>
            <a:r>
              <a:rPr lang="en-US" sz="2200">
                <a:solidFill>
                  <a:schemeClr val="dk1"/>
                </a:solidFill>
                <a:latin typeface="Arial"/>
                <a:ea typeface="Arial"/>
                <a:cs typeface="Arial"/>
                <a:sym typeface="Arial"/>
              </a:rPr>
              <a:t>Develop the LSTM algorithm and experiment on the dataset</a:t>
            </a:r>
            <a:endParaRPr sz="2200">
              <a:solidFill>
                <a:schemeClr val="dk1"/>
              </a:solidFill>
              <a:latin typeface="Arial"/>
              <a:ea typeface="Arial"/>
              <a:cs typeface="Arial"/>
              <a:sym typeface="Arial"/>
            </a:endParaRPr>
          </a:p>
          <a:p>
            <a:pPr indent="-368300" lvl="0" marL="457200" rtl="0" algn="l">
              <a:lnSpc>
                <a:spcPct val="115000"/>
              </a:lnSpc>
              <a:spcBef>
                <a:spcPts val="0"/>
              </a:spcBef>
              <a:spcAft>
                <a:spcPts val="0"/>
              </a:spcAft>
              <a:buClr>
                <a:schemeClr val="dk1"/>
              </a:buClr>
              <a:buSzPts val="2200"/>
              <a:buFont typeface="Arial"/>
              <a:buChar char="●"/>
            </a:pPr>
            <a:r>
              <a:rPr lang="en-US" sz="2200">
                <a:solidFill>
                  <a:schemeClr val="dk1"/>
                </a:solidFill>
                <a:latin typeface="Arial"/>
                <a:ea typeface="Arial"/>
                <a:cs typeface="Arial"/>
                <a:sym typeface="Arial"/>
              </a:rPr>
              <a:t>Referred section II-B and II-C of sample paper for ideation and report </a:t>
            </a:r>
            <a:endParaRPr sz="2200">
              <a:solidFill>
                <a:schemeClr val="dk1"/>
              </a:solidFill>
              <a:latin typeface="Arial"/>
              <a:ea typeface="Arial"/>
              <a:cs typeface="Arial"/>
              <a:sym typeface="Arial"/>
            </a:endParaRPr>
          </a:p>
          <a:p>
            <a:pPr indent="0" lvl="0" marL="914400" rtl="0" algn="ctr">
              <a:lnSpc>
                <a:spcPct val="115000"/>
              </a:lnSpc>
              <a:spcBef>
                <a:spcPts val="0"/>
              </a:spcBef>
              <a:spcAft>
                <a:spcPts val="0"/>
              </a:spcAft>
              <a:buNone/>
            </a:pPr>
            <a:r>
              <a:t/>
            </a:r>
            <a:endParaRPr sz="2200">
              <a:solidFill>
                <a:schemeClr val="dk1"/>
              </a:solidFill>
            </a:endParaRPr>
          </a:p>
          <a:p>
            <a:pPr indent="0" lvl="0" marL="457200" rtl="0" algn="l">
              <a:lnSpc>
                <a:spcPct val="115000"/>
              </a:lnSpc>
              <a:spcBef>
                <a:spcPts val="0"/>
              </a:spcBef>
              <a:spcAft>
                <a:spcPts val="0"/>
              </a:spcAft>
              <a:buNone/>
            </a:pPr>
            <a:r>
              <a:t/>
            </a:r>
            <a:endParaRPr sz="2200">
              <a:solidFill>
                <a:schemeClr val="dk1"/>
              </a:solidFill>
              <a:latin typeface="Arial"/>
              <a:ea typeface="Arial"/>
              <a:cs typeface="Arial"/>
              <a:sym typeface="Arial"/>
            </a:endParaRPr>
          </a:p>
          <a:p>
            <a:pPr indent="0" lvl="0" marL="0" rtl="0" algn="ctr">
              <a:spcBef>
                <a:spcPts val="0"/>
              </a:spcBef>
              <a:spcAft>
                <a:spcPts val="0"/>
              </a:spcAft>
              <a:buNone/>
            </a:pPr>
            <a:r>
              <a:t/>
            </a:r>
            <a:endParaRPr/>
          </a:p>
        </p:txBody>
      </p:sp>
      <p:sp>
        <p:nvSpPr>
          <p:cNvPr id="32" name="Google Shape;32;g17ae9538dae_0_5"/>
          <p:cNvSpPr/>
          <p:nvPr/>
        </p:nvSpPr>
        <p:spPr>
          <a:xfrm>
            <a:off x="395850" y="522350"/>
            <a:ext cx="10750500" cy="6909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3800"/>
              <a:t>Milestone 2</a:t>
            </a:r>
            <a:endParaRPr sz="3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EFE"/>
        </a:solidFill>
      </p:bgPr>
    </p:bg>
    <p:spTree>
      <p:nvGrpSpPr>
        <p:cNvPr id="36" name="Shape 36"/>
        <p:cNvGrpSpPr/>
        <p:nvPr/>
      </p:nvGrpSpPr>
      <p:grpSpPr>
        <a:xfrm>
          <a:off x="0" y="0"/>
          <a:ext cx="0" cy="0"/>
          <a:chOff x="0" y="0"/>
          <a:chExt cx="0" cy="0"/>
        </a:xfrm>
      </p:grpSpPr>
      <p:sp>
        <p:nvSpPr>
          <p:cNvPr id="37" name="Google Shape;37;g17ae9538dae_1_2"/>
          <p:cNvSpPr/>
          <p:nvPr/>
        </p:nvSpPr>
        <p:spPr>
          <a:xfrm>
            <a:off x="425375" y="674750"/>
            <a:ext cx="11140500" cy="8763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3800"/>
              <a:t>Prediction Model Approach </a:t>
            </a:r>
            <a:endParaRPr sz="3800"/>
          </a:p>
        </p:txBody>
      </p:sp>
      <p:sp>
        <p:nvSpPr>
          <p:cNvPr id="38" name="Google Shape;38;g17ae9538dae_1_2"/>
          <p:cNvSpPr/>
          <p:nvPr/>
        </p:nvSpPr>
        <p:spPr>
          <a:xfrm>
            <a:off x="529994" y="3036204"/>
            <a:ext cx="1314300" cy="864300"/>
          </a:xfrm>
          <a:prstGeom prst="round2DiagRect">
            <a:avLst>
              <a:gd fmla="val 16667" name="adj1"/>
              <a:gd fmla="val 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a:t>Historical Data (10)yr</a:t>
            </a:r>
            <a:endParaRPr b="1"/>
          </a:p>
        </p:txBody>
      </p:sp>
      <p:sp>
        <p:nvSpPr>
          <p:cNvPr id="39" name="Google Shape;39;g17ae9538dae_1_2"/>
          <p:cNvSpPr/>
          <p:nvPr/>
        </p:nvSpPr>
        <p:spPr>
          <a:xfrm rot="1290086">
            <a:off x="1887654" y="3797775"/>
            <a:ext cx="627789" cy="359335"/>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g17ae9538dae_1_2"/>
          <p:cNvSpPr/>
          <p:nvPr/>
        </p:nvSpPr>
        <p:spPr>
          <a:xfrm rot="-1130942">
            <a:off x="1917895" y="2729192"/>
            <a:ext cx="577573" cy="358795"/>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g17ae9538dae_1_2"/>
          <p:cNvSpPr/>
          <p:nvPr/>
        </p:nvSpPr>
        <p:spPr>
          <a:xfrm>
            <a:off x="2537507" y="2570388"/>
            <a:ext cx="1114200" cy="47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a:t>Training Set</a:t>
            </a:r>
            <a:r>
              <a:rPr lang="en-US"/>
              <a:t> </a:t>
            </a:r>
            <a:endParaRPr/>
          </a:p>
        </p:txBody>
      </p:sp>
      <p:sp>
        <p:nvSpPr>
          <p:cNvPr id="42" name="Google Shape;42;g17ae9538dae_1_2"/>
          <p:cNvSpPr/>
          <p:nvPr/>
        </p:nvSpPr>
        <p:spPr>
          <a:xfrm>
            <a:off x="2537507" y="3958935"/>
            <a:ext cx="1188600" cy="510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a:t>Test Set </a:t>
            </a:r>
            <a:endParaRPr b="1"/>
          </a:p>
        </p:txBody>
      </p:sp>
      <p:sp>
        <p:nvSpPr>
          <p:cNvPr id="43" name="Google Shape;43;g17ae9538dae_1_2"/>
          <p:cNvSpPr/>
          <p:nvPr/>
        </p:nvSpPr>
        <p:spPr>
          <a:xfrm>
            <a:off x="3726270" y="2615426"/>
            <a:ext cx="643200" cy="345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g17ae9538dae_1_2"/>
          <p:cNvSpPr/>
          <p:nvPr/>
        </p:nvSpPr>
        <p:spPr>
          <a:xfrm rot="5397268">
            <a:off x="2716854" y="4737803"/>
            <a:ext cx="755100" cy="452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g17ae9538dae_1_2"/>
          <p:cNvSpPr/>
          <p:nvPr/>
        </p:nvSpPr>
        <p:spPr>
          <a:xfrm>
            <a:off x="4442375" y="1778275"/>
            <a:ext cx="2428200" cy="3032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Clr>
                <a:schemeClr val="dk1"/>
              </a:buClr>
              <a:buSzPts val="1100"/>
              <a:buFont typeface="Arial"/>
              <a:buNone/>
            </a:pPr>
            <a:r>
              <a:rPr b="1" lang="en-US">
                <a:solidFill>
                  <a:schemeClr val="dk1"/>
                </a:solidFill>
              </a:rPr>
              <a:t>Sequential Learning</a:t>
            </a:r>
            <a:endParaRPr b="1">
              <a:solidFill>
                <a:schemeClr val="dk1"/>
              </a:solidFill>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US"/>
              <a:t>Attribute: Close Price </a:t>
            </a:r>
            <a:endParaRPr b="1"/>
          </a:p>
          <a:p>
            <a:pPr indent="0" lvl="0" marL="0" rtl="0" algn="l">
              <a:spcBef>
                <a:spcPts val="0"/>
              </a:spcBef>
              <a:spcAft>
                <a:spcPts val="0"/>
              </a:spcAft>
              <a:buNone/>
            </a:pPr>
            <a:r>
              <a:rPr b="1" lang="en-US"/>
              <a:t>No. of layers: 4</a:t>
            </a:r>
            <a:endParaRPr b="1"/>
          </a:p>
          <a:p>
            <a:pPr indent="0" lvl="0" marL="0" rtl="0" algn="l">
              <a:spcBef>
                <a:spcPts val="0"/>
              </a:spcBef>
              <a:spcAft>
                <a:spcPts val="0"/>
              </a:spcAft>
              <a:buNone/>
            </a:pPr>
            <a:r>
              <a:rPr b="1" lang="en-US"/>
              <a:t>Window size nstep: 100</a:t>
            </a:r>
            <a:endParaRPr b="1"/>
          </a:p>
          <a:p>
            <a:pPr indent="0" lvl="0" marL="0" rtl="0" algn="l">
              <a:spcBef>
                <a:spcPts val="0"/>
              </a:spcBef>
              <a:spcAft>
                <a:spcPts val="0"/>
              </a:spcAft>
              <a:buNone/>
            </a:pPr>
            <a:r>
              <a:rPr b="1" lang="en-US"/>
              <a:t>Loss Function:MSE</a:t>
            </a:r>
            <a:endParaRPr b="1"/>
          </a:p>
          <a:p>
            <a:pPr indent="0" lvl="0" marL="0" rtl="0" algn="l">
              <a:spcBef>
                <a:spcPts val="0"/>
              </a:spcBef>
              <a:spcAft>
                <a:spcPts val="0"/>
              </a:spcAft>
              <a:buNone/>
            </a:pPr>
            <a:r>
              <a:rPr b="1" lang="en-US"/>
              <a:t>Optimizer: Adam</a:t>
            </a:r>
            <a:endParaRPr b="1"/>
          </a:p>
          <a:p>
            <a:pPr indent="0" lvl="0" marL="0" rtl="0" algn="l">
              <a:spcBef>
                <a:spcPts val="0"/>
              </a:spcBef>
              <a:spcAft>
                <a:spcPts val="0"/>
              </a:spcAft>
              <a:buNone/>
            </a:pPr>
            <a:r>
              <a:rPr b="1" lang="en-US"/>
              <a:t>Epochs: 20</a:t>
            </a:r>
            <a:endParaRPr b="1"/>
          </a:p>
          <a:p>
            <a:pPr indent="0" lvl="0" marL="0" rtl="0" algn="l">
              <a:spcBef>
                <a:spcPts val="0"/>
              </a:spcBef>
              <a:spcAft>
                <a:spcPts val="0"/>
              </a:spcAft>
              <a:buNone/>
            </a:pPr>
            <a:r>
              <a:rPr b="1" lang="en-US"/>
              <a:t>Batch size:64 </a:t>
            </a:r>
            <a:endParaRPr b="1"/>
          </a:p>
          <a:p>
            <a:pPr indent="0" lvl="0" marL="0" rtl="0" algn="l">
              <a:spcBef>
                <a:spcPts val="0"/>
              </a:spcBef>
              <a:spcAft>
                <a:spcPts val="0"/>
              </a:spcAft>
              <a:buNone/>
            </a:pPr>
            <a:r>
              <a:rPr b="1" lang="en-US"/>
              <a:t>Parameters: 50851</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p:txBody>
      </p:sp>
      <p:sp>
        <p:nvSpPr>
          <p:cNvPr id="46" name="Google Shape;46;g17ae9538dae_1_2"/>
          <p:cNvSpPr txBox="1"/>
          <p:nvPr/>
        </p:nvSpPr>
        <p:spPr>
          <a:xfrm>
            <a:off x="4688250" y="2315695"/>
            <a:ext cx="1478700" cy="400200"/>
          </a:xfrm>
          <a:prstGeom prst="rect">
            <a:avLst/>
          </a:prstGeom>
          <a:noFill/>
          <a:ln cap="flat" cmpd="sng" w="9525">
            <a:solidFill>
              <a:srgbClr val="0000FF"/>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US">
                <a:latin typeface="Gill Sans"/>
                <a:ea typeface="Gill Sans"/>
                <a:cs typeface="Gill Sans"/>
                <a:sym typeface="Gill Sans"/>
              </a:rPr>
              <a:t>LSTM</a:t>
            </a:r>
            <a:endParaRPr b="1">
              <a:latin typeface="Gill Sans"/>
              <a:ea typeface="Gill Sans"/>
              <a:cs typeface="Gill Sans"/>
              <a:sym typeface="Gill Sans"/>
            </a:endParaRPr>
          </a:p>
        </p:txBody>
      </p:sp>
      <p:sp>
        <p:nvSpPr>
          <p:cNvPr id="47" name="Google Shape;47;g17ae9538dae_1_2"/>
          <p:cNvSpPr/>
          <p:nvPr/>
        </p:nvSpPr>
        <p:spPr>
          <a:xfrm>
            <a:off x="2755443" y="5437404"/>
            <a:ext cx="4190100" cy="743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a:t>Model Evaluation (Performance test)</a:t>
            </a:r>
            <a:endParaRPr b="1"/>
          </a:p>
          <a:p>
            <a:pPr indent="0" lvl="0" marL="0" rtl="0" algn="ctr">
              <a:spcBef>
                <a:spcPts val="0"/>
              </a:spcBef>
              <a:spcAft>
                <a:spcPts val="0"/>
              </a:spcAft>
              <a:buNone/>
            </a:pPr>
            <a:r>
              <a:rPr b="1" lang="en-US"/>
              <a:t>using Mean Square Error ( MSE)</a:t>
            </a:r>
            <a:endParaRPr b="1"/>
          </a:p>
        </p:txBody>
      </p:sp>
      <p:sp>
        <p:nvSpPr>
          <p:cNvPr id="48" name="Google Shape;48;g17ae9538dae_1_2"/>
          <p:cNvSpPr/>
          <p:nvPr/>
        </p:nvSpPr>
        <p:spPr>
          <a:xfrm rot="5397906">
            <a:off x="5268677" y="4882850"/>
            <a:ext cx="492600" cy="425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g17ae9538dae_1_2"/>
          <p:cNvSpPr/>
          <p:nvPr/>
        </p:nvSpPr>
        <p:spPr>
          <a:xfrm>
            <a:off x="425375" y="1648475"/>
            <a:ext cx="1687878" cy="743418"/>
          </a:xfrm>
          <a:prstGeom prst="flowChart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a:t>Tableau (Problem statement visualization </a:t>
            </a:r>
            <a:endParaRPr b="1"/>
          </a:p>
        </p:txBody>
      </p:sp>
      <p:sp>
        <p:nvSpPr>
          <p:cNvPr id="50" name="Google Shape;50;g17ae9538dae_1_2"/>
          <p:cNvSpPr/>
          <p:nvPr/>
        </p:nvSpPr>
        <p:spPr>
          <a:xfrm>
            <a:off x="7743990" y="5314319"/>
            <a:ext cx="1568268" cy="941922"/>
          </a:xfrm>
          <a:prstGeom prst="flowChart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a:t>Tableau (</a:t>
            </a:r>
            <a:r>
              <a:rPr b="1" lang="en-US"/>
              <a:t>Performance</a:t>
            </a:r>
            <a:r>
              <a:rPr b="1" lang="en-US"/>
              <a:t> </a:t>
            </a:r>
            <a:r>
              <a:rPr b="1" lang="en-US"/>
              <a:t>Visualization</a:t>
            </a:r>
            <a:r>
              <a:rPr b="1" lang="en-US"/>
              <a:t>)</a:t>
            </a:r>
            <a:endParaRPr b="1"/>
          </a:p>
        </p:txBody>
      </p:sp>
      <p:sp>
        <p:nvSpPr>
          <p:cNvPr id="51" name="Google Shape;51;g17ae9538dae_1_2"/>
          <p:cNvSpPr/>
          <p:nvPr/>
        </p:nvSpPr>
        <p:spPr>
          <a:xfrm rot="5397855">
            <a:off x="882595" y="2533875"/>
            <a:ext cx="480900" cy="3435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g17ae9538dae_1_2"/>
          <p:cNvSpPr/>
          <p:nvPr/>
        </p:nvSpPr>
        <p:spPr>
          <a:xfrm>
            <a:off x="7012145" y="5617755"/>
            <a:ext cx="643200" cy="345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g17ae9538dae_1_2"/>
          <p:cNvSpPr/>
          <p:nvPr/>
        </p:nvSpPr>
        <p:spPr>
          <a:xfrm>
            <a:off x="6952387" y="3232627"/>
            <a:ext cx="752700" cy="539700"/>
          </a:xfrm>
          <a:prstGeom prst="rightArrow">
            <a:avLst>
              <a:gd fmla="val 4131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g17ae9538dae_1_2"/>
          <p:cNvSpPr/>
          <p:nvPr/>
        </p:nvSpPr>
        <p:spPr>
          <a:xfrm>
            <a:off x="7712285" y="3047740"/>
            <a:ext cx="1687800" cy="961800"/>
          </a:xfrm>
          <a:prstGeom prst="round2DiagRect">
            <a:avLst>
              <a:gd fmla="val 16667" name="adj1"/>
              <a:gd fmla="val 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a:t>Price Prediction based on ‘Close’ Stock price data</a:t>
            </a:r>
            <a:endParaRPr b="1"/>
          </a:p>
        </p:txBody>
      </p:sp>
      <p:sp>
        <p:nvSpPr>
          <p:cNvPr id="55" name="Google Shape;55;g17ae9538dae_1_2"/>
          <p:cNvSpPr/>
          <p:nvPr/>
        </p:nvSpPr>
        <p:spPr>
          <a:xfrm>
            <a:off x="9877976" y="2972603"/>
            <a:ext cx="1687800" cy="961800"/>
          </a:xfrm>
          <a:prstGeom prst="round2DiagRect">
            <a:avLst>
              <a:gd fmla="val 16667" name="adj1"/>
              <a:gd fmla="val 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a:t>Visualization using Matplotlib</a:t>
            </a:r>
            <a:endParaRPr b="1"/>
          </a:p>
        </p:txBody>
      </p:sp>
      <p:sp>
        <p:nvSpPr>
          <p:cNvPr id="56" name="Google Shape;56;g17ae9538dae_1_2"/>
          <p:cNvSpPr/>
          <p:nvPr/>
        </p:nvSpPr>
        <p:spPr>
          <a:xfrm>
            <a:off x="9417970" y="3232627"/>
            <a:ext cx="453300" cy="539700"/>
          </a:xfrm>
          <a:prstGeom prst="rightArrow">
            <a:avLst>
              <a:gd fmla="val 4131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g17ae9538dae_1_2"/>
          <p:cNvSpPr/>
          <p:nvPr/>
        </p:nvSpPr>
        <p:spPr>
          <a:xfrm>
            <a:off x="501650" y="4214075"/>
            <a:ext cx="1386900" cy="564900"/>
          </a:xfrm>
          <a:prstGeom prst="roundRect">
            <a:avLst>
              <a:gd fmla="val 16667" name="adj"/>
            </a:avLst>
          </a:prstGeom>
          <a:solidFill>
            <a:schemeClr val="lt1"/>
          </a:solidFill>
          <a:ln cap="flat" cmpd="sng" w="9525">
            <a:solidFill>
              <a:srgbClr val="00FF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a:t>Milestone 1</a:t>
            </a:r>
            <a:endParaRPr b="1"/>
          </a:p>
        </p:txBody>
      </p:sp>
      <p:sp>
        <p:nvSpPr>
          <p:cNvPr id="58" name="Google Shape;58;g17ae9538dae_1_2"/>
          <p:cNvSpPr/>
          <p:nvPr/>
        </p:nvSpPr>
        <p:spPr>
          <a:xfrm>
            <a:off x="2438350" y="1778275"/>
            <a:ext cx="1386900" cy="564900"/>
          </a:xfrm>
          <a:prstGeom prst="roundRect">
            <a:avLst>
              <a:gd fmla="val 16667" name="adj"/>
            </a:avLst>
          </a:prstGeom>
          <a:solidFill>
            <a:schemeClr val="lt1"/>
          </a:solidFill>
          <a:ln cap="flat" cmpd="sng" w="9525">
            <a:solidFill>
              <a:srgbClr val="00FF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a:t>Milestone 2</a:t>
            </a:r>
            <a:endParaRPr b="1"/>
          </a:p>
        </p:txBody>
      </p:sp>
      <p:sp>
        <p:nvSpPr>
          <p:cNvPr id="59" name="Google Shape;59;g17ae9538dae_1_2"/>
          <p:cNvSpPr/>
          <p:nvPr/>
        </p:nvSpPr>
        <p:spPr>
          <a:xfrm>
            <a:off x="4821525" y="6276350"/>
            <a:ext cx="1687800" cy="400200"/>
          </a:xfrm>
          <a:prstGeom prst="roundRect">
            <a:avLst>
              <a:gd fmla="val 16667" name="adj"/>
            </a:avLst>
          </a:prstGeom>
          <a:solidFill>
            <a:schemeClr val="lt1"/>
          </a:solidFill>
          <a:ln cap="flat" cmpd="sng" w="952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a:t>Milestone 3</a:t>
            </a:r>
            <a:endParaRPr b="1"/>
          </a:p>
        </p:txBody>
      </p:sp>
      <p:sp>
        <p:nvSpPr>
          <p:cNvPr id="60" name="Google Shape;60;g17ae9538dae_1_2"/>
          <p:cNvSpPr/>
          <p:nvPr/>
        </p:nvSpPr>
        <p:spPr>
          <a:xfrm>
            <a:off x="9925225" y="4107500"/>
            <a:ext cx="1793100" cy="492600"/>
          </a:xfrm>
          <a:prstGeom prst="roundRect">
            <a:avLst>
              <a:gd fmla="val 16667" name="adj"/>
            </a:avLst>
          </a:prstGeom>
          <a:solidFill>
            <a:schemeClr val="lt1"/>
          </a:solidFill>
          <a:ln cap="flat" cmpd="sng" w="9525">
            <a:solidFill>
              <a:srgbClr val="FF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a:t>Milestone 4</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4" name="Shape 64"/>
        <p:cNvGrpSpPr/>
        <p:nvPr/>
      </p:nvGrpSpPr>
      <p:grpSpPr>
        <a:xfrm>
          <a:off x="0" y="0"/>
          <a:ext cx="0" cy="0"/>
          <a:chOff x="0" y="0"/>
          <a:chExt cx="0" cy="0"/>
        </a:xfrm>
      </p:grpSpPr>
      <p:sp>
        <p:nvSpPr>
          <p:cNvPr id="65" name="Google Shape;65;g17ae9538dae_0_27"/>
          <p:cNvSpPr/>
          <p:nvPr/>
        </p:nvSpPr>
        <p:spPr>
          <a:xfrm>
            <a:off x="395850" y="522350"/>
            <a:ext cx="10750500" cy="6909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3800"/>
              <a:t>Milestone 2: Data-Preprocessing </a:t>
            </a:r>
            <a:endParaRPr sz="3800"/>
          </a:p>
        </p:txBody>
      </p:sp>
      <p:sp>
        <p:nvSpPr>
          <p:cNvPr id="66" name="Google Shape;66;g17ae9538dae_0_27"/>
          <p:cNvSpPr txBox="1"/>
          <p:nvPr>
            <p:ph type="ctrTitle"/>
          </p:nvPr>
        </p:nvSpPr>
        <p:spPr>
          <a:xfrm>
            <a:off x="395850" y="1274200"/>
            <a:ext cx="5726400" cy="5348700"/>
          </a:xfrm>
          <a:prstGeom prst="rect">
            <a:avLst/>
          </a:prstGeom>
          <a:ln cap="flat" cmpd="sng" w="9525">
            <a:solidFill>
              <a:srgbClr val="000000"/>
            </a:solidFill>
            <a:prstDash val="solid"/>
            <a:round/>
            <a:headEnd len="sm" w="sm" type="none"/>
            <a:tailEnd len="sm" w="sm" type="none"/>
          </a:ln>
        </p:spPr>
        <p:txBody>
          <a:bodyPr anchorCtr="0" anchor="t" bIns="182875" lIns="274300" spcFirstLastPara="1" rIns="274300" wrap="square" tIns="182875">
            <a:noAutofit/>
          </a:bodyPr>
          <a:lstStyle/>
          <a:p>
            <a:pPr indent="0" lvl="0" marL="0" rtl="0" algn="just">
              <a:lnSpc>
                <a:spcPct val="100000"/>
              </a:lnSpc>
              <a:spcBef>
                <a:spcPts val="0"/>
              </a:spcBef>
              <a:spcAft>
                <a:spcPts val="0"/>
              </a:spcAft>
              <a:buNone/>
            </a:pPr>
            <a:r>
              <a:rPr lang="en-US" sz="2600">
                <a:solidFill>
                  <a:schemeClr val="dk1"/>
                </a:solidFill>
                <a:latin typeface="Arial"/>
                <a:ea typeface="Arial"/>
                <a:cs typeface="Arial"/>
                <a:sym typeface="Arial"/>
              </a:rPr>
              <a:t>Loaded the data</a:t>
            </a:r>
            <a:endParaRPr sz="2600">
              <a:solidFill>
                <a:schemeClr val="dk1"/>
              </a:solidFill>
              <a:latin typeface="Arial"/>
              <a:ea typeface="Arial"/>
              <a:cs typeface="Arial"/>
              <a:sym typeface="Arial"/>
            </a:endParaRPr>
          </a:p>
          <a:p>
            <a:pPr indent="-368300" lvl="0" marL="457200" rtl="0" algn="just">
              <a:lnSpc>
                <a:spcPct val="100000"/>
              </a:lnSpc>
              <a:spcBef>
                <a:spcPts val="0"/>
              </a:spcBef>
              <a:spcAft>
                <a:spcPts val="0"/>
              </a:spcAft>
              <a:buClr>
                <a:schemeClr val="dk1"/>
              </a:buClr>
              <a:buSzPts val="2200"/>
              <a:buFont typeface="Arial"/>
              <a:buChar char="●"/>
            </a:pPr>
            <a:r>
              <a:rPr lang="en-US" sz="2200">
                <a:solidFill>
                  <a:schemeClr val="dk1"/>
                </a:solidFill>
                <a:latin typeface="Arial"/>
                <a:ea typeface="Arial"/>
                <a:cs typeface="Arial"/>
                <a:sym typeface="Arial"/>
              </a:rPr>
              <a:t>Historical 10 year data </a:t>
            </a:r>
            <a:endParaRPr sz="2200">
              <a:solidFill>
                <a:schemeClr val="dk1"/>
              </a:solidFill>
              <a:latin typeface="Arial"/>
              <a:ea typeface="Arial"/>
              <a:cs typeface="Arial"/>
              <a:sym typeface="Arial"/>
            </a:endParaRPr>
          </a:p>
          <a:p>
            <a:pPr indent="-368300" lvl="0" marL="457200" rtl="0" algn="just">
              <a:lnSpc>
                <a:spcPct val="100000"/>
              </a:lnSpc>
              <a:spcBef>
                <a:spcPts val="0"/>
              </a:spcBef>
              <a:spcAft>
                <a:spcPts val="0"/>
              </a:spcAft>
              <a:buClr>
                <a:schemeClr val="dk1"/>
              </a:buClr>
              <a:buSzPts val="2200"/>
              <a:buFont typeface="Arial"/>
              <a:buChar char="●"/>
            </a:pPr>
            <a:r>
              <a:rPr lang="en-US" sz="2200">
                <a:solidFill>
                  <a:schemeClr val="dk1"/>
                </a:solidFill>
                <a:latin typeface="Arial"/>
                <a:ea typeface="Arial"/>
                <a:cs typeface="Arial"/>
                <a:sym typeface="Arial"/>
              </a:rPr>
              <a:t>Close value graph using pyplot</a:t>
            </a:r>
            <a:endParaRPr sz="2200">
              <a:solidFill>
                <a:schemeClr val="dk1"/>
              </a:solidFill>
              <a:latin typeface="Arial"/>
              <a:ea typeface="Arial"/>
              <a:cs typeface="Arial"/>
              <a:sym typeface="Arial"/>
            </a:endParaRPr>
          </a:p>
          <a:p>
            <a:pPr indent="-368300" lvl="0" marL="457200" rtl="0" algn="just">
              <a:lnSpc>
                <a:spcPct val="100000"/>
              </a:lnSpc>
              <a:spcBef>
                <a:spcPts val="0"/>
              </a:spcBef>
              <a:spcAft>
                <a:spcPts val="0"/>
              </a:spcAft>
              <a:buClr>
                <a:schemeClr val="dk1"/>
              </a:buClr>
              <a:buSzPts val="2200"/>
              <a:buFont typeface="Arial"/>
              <a:buChar char="●"/>
            </a:pPr>
            <a:r>
              <a:rPr lang="en-US" sz="2200">
                <a:solidFill>
                  <a:schemeClr val="dk1"/>
                </a:solidFill>
                <a:latin typeface="Arial"/>
                <a:ea typeface="Arial"/>
                <a:cs typeface="Arial"/>
                <a:sym typeface="Arial"/>
              </a:rPr>
              <a:t>Scale and reshape the data </a:t>
            </a:r>
            <a:endParaRPr sz="2200">
              <a:solidFill>
                <a:schemeClr val="dk1"/>
              </a:solidFill>
              <a:latin typeface="Arial"/>
              <a:ea typeface="Arial"/>
              <a:cs typeface="Arial"/>
              <a:sym typeface="Arial"/>
            </a:endParaRPr>
          </a:p>
          <a:p>
            <a:pPr indent="0" lvl="0" marL="457200" rtl="0" algn="just">
              <a:lnSpc>
                <a:spcPct val="100000"/>
              </a:lnSpc>
              <a:spcBef>
                <a:spcPts val="0"/>
              </a:spcBef>
              <a:spcAft>
                <a:spcPts val="0"/>
              </a:spcAft>
              <a:buNone/>
            </a:pPr>
            <a:r>
              <a:t/>
            </a:r>
            <a:endParaRPr sz="2200">
              <a:solidFill>
                <a:schemeClr val="dk1"/>
              </a:solidFill>
              <a:latin typeface="Arial"/>
              <a:ea typeface="Arial"/>
              <a:cs typeface="Arial"/>
              <a:sym typeface="Arial"/>
            </a:endParaRPr>
          </a:p>
          <a:p>
            <a:pPr indent="0" lvl="0" marL="0" rtl="0" algn="just">
              <a:lnSpc>
                <a:spcPct val="100000"/>
              </a:lnSpc>
              <a:spcBef>
                <a:spcPts val="0"/>
              </a:spcBef>
              <a:spcAft>
                <a:spcPts val="0"/>
              </a:spcAft>
              <a:buNone/>
            </a:pPr>
            <a:r>
              <a:rPr lang="en-US" sz="2600">
                <a:solidFill>
                  <a:schemeClr val="dk1"/>
                </a:solidFill>
                <a:latin typeface="Arial"/>
                <a:ea typeface="Arial"/>
                <a:cs typeface="Arial"/>
                <a:sym typeface="Arial"/>
              </a:rPr>
              <a:t>Train and Test Split</a:t>
            </a:r>
            <a:endParaRPr sz="2600">
              <a:solidFill>
                <a:schemeClr val="dk1"/>
              </a:solidFill>
              <a:latin typeface="Arial"/>
              <a:ea typeface="Arial"/>
              <a:cs typeface="Arial"/>
              <a:sym typeface="Arial"/>
            </a:endParaRPr>
          </a:p>
          <a:p>
            <a:pPr indent="-368300" lvl="0" marL="457200" rtl="0" algn="just">
              <a:lnSpc>
                <a:spcPct val="100000"/>
              </a:lnSpc>
              <a:spcBef>
                <a:spcPts val="0"/>
              </a:spcBef>
              <a:spcAft>
                <a:spcPts val="0"/>
              </a:spcAft>
              <a:buClr>
                <a:schemeClr val="dk1"/>
              </a:buClr>
              <a:buSzPts val="2200"/>
              <a:buFont typeface="Arial"/>
              <a:buChar char="●"/>
            </a:pPr>
            <a:r>
              <a:rPr lang="en-US" sz="2200">
                <a:solidFill>
                  <a:schemeClr val="dk1"/>
                </a:solidFill>
                <a:latin typeface="Arial"/>
                <a:ea typeface="Arial"/>
                <a:cs typeface="Arial"/>
                <a:sym typeface="Arial"/>
              </a:rPr>
              <a:t>Training data size=65% of total length of data frame and Test data size=35%</a:t>
            </a:r>
            <a:endParaRPr sz="2200">
              <a:solidFill>
                <a:schemeClr val="dk1"/>
              </a:solidFill>
              <a:latin typeface="Arial"/>
              <a:ea typeface="Arial"/>
              <a:cs typeface="Arial"/>
              <a:sym typeface="Arial"/>
            </a:endParaRPr>
          </a:p>
          <a:p>
            <a:pPr indent="0" lvl="0" marL="457200" rtl="0" algn="just">
              <a:lnSpc>
                <a:spcPct val="100000"/>
              </a:lnSpc>
              <a:spcBef>
                <a:spcPts val="0"/>
              </a:spcBef>
              <a:spcAft>
                <a:spcPts val="0"/>
              </a:spcAft>
              <a:buNone/>
            </a:pPr>
            <a:r>
              <a:rPr lang="en-US" sz="2200">
                <a:solidFill>
                  <a:schemeClr val="dk1"/>
                </a:solidFill>
                <a:latin typeface="Arial"/>
                <a:ea typeface="Arial"/>
                <a:cs typeface="Arial"/>
                <a:sym typeface="Arial"/>
              </a:rPr>
              <a:t> </a:t>
            </a:r>
            <a:endParaRPr sz="2800">
              <a:solidFill>
                <a:schemeClr val="dk1"/>
              </a:solidFill>
              <a:latin typeface="Arial"/>
              <a:ea typeface="Arial"/>
              <a:cs typeface="Arial"/>
              <a:sym typeface="Arial"/>
            </a:endParaRPr>
          </a:p>
          <a:p>
            <a:pPr indent="0" lvl="0" marL="0" rtl="0" algn="just">
              <a:lnSpc>
                <a:spcPct val="100000"/>
              </a:lnSpc>
              <a:spcBef>
                <a:spcPts val="0"/>
              </a:spcBef>
              <a:spcAft>
                <a:spcPts val="0"/>
              </a:spcAft>
              <a:buNone/>
            </a:pPr>
            <a:r>
              <a:rPr lang="en-US" sz="2600">
                <a:solidFill>
                  <a:schemeClr val="dk1"/>
                </a:solidFill>
                <a:latin typeface="Arial"/>
                <a:ea typeface="Arial"/>
                <a:cs typeface="Arial"/>
                <a:sym typeface="Arial"/>
              </a:rPr>
              <a:t>Data Preprocessing</a:t>
            </a:r>
            <a:endParaRPr sz="2600">
              <a:solidFill>
                <a:schemeClr val="dk1"/>
              </a:solidFill>
              <a:latin typeface="Arial"/>
              <a:ea typeface="Arial"/>
              <a:cs typeface="Arial"/>
              <a:sym typeface="Arial"/>
            </a:endParaRPr>
          </a:p>
          <a:p>
            <a:pPr indent="-368300" lvl="0" marL="457200" rtl="0" algn="just">
              <a:lnSpc>
                <a:spcPct val="100000"/>
              </a:lnSpc>
              <a:spcBef>
                <a:spcPts val="0"/>
              </a:spcBef>
              <a:spcAft>
                <a:spcPts val="0"/>
              </a:spcAft>
              <a:buClr>
                <a:schemeClr val="dk1"/>
              </a:buClr>
              <a:buSzPts val="2200"/>
              <a:buFont typeface="Arial"/>
              <a:buChar char="●"/>
            </a:pPr>
            <a:r>
              <a:rPr lang="en-US" sz="2200">
                <a:solidFill>
                  <a:schemeClr val="dk1"/>
                </a:solidFill>
                <a:latin typeface="Arial"/>
                <a:ea typeface="Arial"/>
                <a:cs typeface="Arial"/>
                <a:sym typeface="Arial"/>
              </a:rPr>
              <a:t>Incorporate Time steps into data</a:t>
            </a:r>
            <a:endParaRPr sz="2200">
              <a:solidFill>
                <a:schemeClr val="dk1"/>
              </a:solidFill>
              <a:latin typeface="Arial"/>
              <a:ea typeface="Arial"/>
              <a:cs typeface="Arial"/>
              <a:sym typeface="Arial"/>
            </a:endParaRPr>
          </a:p>
          <a:p>
            <a:pPr indent="-368300" lvl="0" marL="457200" rtl="0" algn="just">
              <a:lnSpc>
                <a:spcPct val="100000"/>
              </a:lnSpc>
              <a:spcBef>
                <a:spcPts val="0"/>
              </a:spcBef>
              <a:spcAft>
                <a:spcPts val="0"/>
              </a:spcAft>
              <a:buClr>
                <a:schemeClr val="dk1"/>
              </a:buClr>
              <a:buSzPts val="2200"/>
              <a:buFont typeface="Arial"/>
              <a:buChar char="●"/>
            </a:pPr>
            <a:r>
              <a:rPr lang="en-US" sz="2200">
                <a:solidFill>
                  <a:schemeClr val="dk1"/>
                </a:solidFill>
                <a:latin typeface="Arial"/>
                <a:ea typeface="Arial"/>
                <a:cs typeface="Arial"/>
                <a:sym typeface="Arial"/>
              </a:rPr>
              <a:t>Use numpy to create it into array</a:t>
            </a:r>
            <a:endParaRPr sz="2200">
              <a:solidFill>
                <a:schemeClr val="dk1"/>
              </a:solidFill>
              <a:latin typeface="Arial"/>
              <a:ea typeface="Arial"/>
              <a:cs typeface="Arial"/>
              <a:sym typeface="Arial"/>
            </a:endParaRPr>
          </a:p>
          <a:p>
            <a:pPr indent="0" lvl="0" marL="0" rtl="0" algn="just">
              <a:lnSpc>
                <a:spcPct val="150000"/>
              </a:lnSpc>
              <a:spcBef>
                <a:spcPts val="0"/>
              </a:spcBef>
              <a:spcAft>
                <a:spcPts val="0"/>
              </a:spcAft>
              <a:buNone/>
            </a:pPr>
            <a:r>
              <a:t/>
            </a:r>
            <a:endParaRPr sz="2800">
              <a:solidFill>
                <a:schemeClr val="dk1"/>
              </a:solidFill>
              <a:latin typeface="Arial"/>
              <a:ea typeface="Arial"/>
              <a:cs typeface="Arial"/>
              <a:sym typeface="Arial"/>
            </a:endParaRPr>
          </a:p>
          <a:p>
            <a:pPr indent="0" lvl="0" marL="914400" rtl="0" algn="ctr">
              <a:lnSpc>
                <a:spcPct val="115000"/>
              </a:lnSpc>
              <a:spcBef>
                <a:spcPts val="0"/>
              </a:spcBef>
              <a:spcAft>
                <a:spcPts val="0"/>
              </a:spcAft>
              <a:buNone/>
            </a:pPr>
            <a:r>
              <a:t/>
            </a:r>
            <a:endParaRPr sz="2200">
              <a:solidFill>
                <a:schemeClr val="dk1"/>
              </a:solidFill>
            </a:endParaRPr>
          </a:p>
          <a:p>
            <a:pPr indent="0" lvl="0" marL="457200" rtl="0" algn="l">
              <a:lnSpc>
                <a:spcPct val="115000"/>
              </a:lnSpc>
              <a:spcBef>
                <a:spcPts val="0"/>
              </a:spcBef>
              <a:spcAft>
                <a:spcPts val="0"/>
              </a:spcAft>
              <a:buNone/>
            </a:pPr>
            <a:r>
              <a:t/>
            </a:r>
            <a:endParaRPr sz="2200">
              <a:solidFill>
                <a:schemeClr val="dk1"/>
              </a:solidFill>
              <a:latin typeface="Arial"/>
              <a:ea typeface="Arial"/>
              <a:cs typeface="Arial"/>
              <a:sym typeface="Arial"/>
            </a:endParaRPr>
          </a:p>
          <a:p>
            <a:pPr indent="0" lvl="0" marL="0" rtl="0" algn="ctr">
              <a:spcBef>
                <a:spcPts val="0"/>
              </a:spcBef>
              <a:spcAft>
                <a:spcPts val="0"/>
              </a:spcAft>
              <a:buNone/>
            </a:pPr>
            <a:r>
              <a:t/>
            </a:r>
            <a:endParaRPr/>
          </a:p>
        </p:txBody>
      </p:sp>
      <p:pic>
        <p:nvPicPr>
          <p:cNvPr id="67" name="Google Shape;67;g17ae9538dae_0_27"/>
          <p:cNvPicPr preferRelativeResize="0"/>
          <p:nvPr/>
        </p:nvPicPr>
        <p:blipFill>
          <a:blip r:embed="rId3">
            <a:alphaModFix/>
          </a:blip>
          <a:stretch>
            <a:fillRect/>
          </a:stretch>
        </p:blipFill>
        <p:spPr>
          <a:xfrm>
            <a:off x="6274650" y="2000500"/>
            <a:ext cx="4871700" cy="3509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1" name="Shape 71"/>
        <p:cNvGrpSpPr/>
        <p:nvPr/>
      </p:nvGrpSpPr>
      <p:grpSpPr>
        <a:xfrm>
          <a:off x="0" y="0"/>
          <a:ext cx="0" cy="0"/>
          <a:chOff x="0" y="0"/>
          <a:chExt cx="0" cy="0"/>
        </a:xfrm>
      </p:grpSpPr>
      <p:sp>
        <p:nvSpPr>
          <p:cNvPr id="72" name="Google Shape;72;g17ae9538dae_0_33"/>
          <p:cNvSpPr/>
          <p:nvPr/>
        </p:nvSpPr>
        <p:spPr>
          <a:xfrm>
            <a:off x="395850" y="522350"/>
            <a:ext cx="10750500" cy="6909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3800"/>
              <a:t>About LSTM network </a:t>
            </a:r>
            <a:endParaRPr sz="3800"/>
          </a:p>
        </p:txBody>
      </p:sp>
      <p:sp>
        <p:nvSpPr>
          <p:cNvPr id="73" name="Google Shape;73;g17ae9538dae_0_33"/>
          <p:cNvSpPr txBox="1"/>
          <p:nvPr>
            <p:ph type="ctrTitle"/>
          </p:nvPr>
        </p:nvSpPr>
        <p:spPr>
          <a:xfrm>
            <a:off x="404400" y="1364850"/>
            <a:ext cx="5705400" cy="4886100"/>
          </a:xfrm>
          <a:prstGeom prst="rect">
            <a:avLst/>
          </a:prstGeom>
          <a:ln cap="flat" cmpd="sng" w="9525">
            <a:solidFill>
              <a:srgbClr val="000000"/>
            </a:solidFill>
            <a:prstDash val="solid"/>
            <a:round/>
            <a:headEnd len="sm" w="sm" type="none"/>
            <a:tailEnd len="sm" w="sm" type="none"/>
          </a:ln>
        </p:spPr>
        <p:txBody>
          <a:bodyPr anchorCtr="0" anchor="t" bIns="182875" lIns="274300" spcFirstLastPara="1" rIns="274300" wrap="square" tIns="182875">
            <a:noAutofit/>
          </a:bodyPr>
          <a:lstStyle/>
          <a:p>
            <a:pPr indent="-368300" lvl="0" marL="457200" rtl="0" algn="just">
              <a:lnSpc>
                <a:spcPct val="115000"/>
              </a:lnSpc>
              <a:spcBef>
                <a:spcPts val="0"/>
              </a:spcBef>
              <a:spcAft>
                <a:spcPts val="0"/>
              </a:spcAft>
              <a:buClr>
                <a:schemeClr val="dk1"/>
              </a:buClr>
              <a:buSzPts val="2200"/>
              <a:buFont typeface="Arial"/>
              <a:buChar char="●"/>
            </a:pPr>
            <a:r>
              <a:rPr lang="en-US" sz="2200">
                <a:solidFill>
                  <a:schemeClr val="dk1"/>
                </a:solidFill>
                <a:latin typeface="Arial"/>
                <a:ea typeface="Arial"/>
                <a:cs typeface="Arial"/>
                <a:sym typeface="Arial"/>
              </a:rPr>
              <a:t>Improved version of Recurrent neural network</a:t>
            </a:r>
            <a:endParaRPr sz="2200">
              <a:solidFill>
                <a:schemeClr val="dk1"/>
              </a:solidFill>
              <a:latin typeface="Arial"/>
              <a:ea typeface="Arial"/>
              <a:cs typeface="Arial"/>
              <a:sym typeface="Arial"/>
            </a:endParaRPr>
          </a:p>
          <a:p>
            <a:pPr indent="-368300" lvl="0" marL="457200" rtl="0" algn="just">
              <a:lnSpc>
                <a:spcPct val="115000"/>
              </a:lnSpc>
              <a:spcBef>
                <a:spcPts val="1000"/>
              </a:spcBef>
              <a:spcAft>
                <a:spcPts val="0"/>
              </a:spcAft>
              <a:buClr>
                <a:schemeClr val="dk1"/>
              </a:buClr>
              <a:buSzPts val="2200"/>
              <a:buFont typeface="Arial"/>
              <a:buChar char="●"/>
            </a:pPr>
            <a:r>
              <a:rPr lang="en-US" sz="2200">
                <a:solidFill>
                  <a:schemeClr val="dk1"/>
                </a:solidFill>
                <a:latin typeface="Arial"/>
                <a:ea typeface="Arial"/>
                <a:cs typeface="Arial"/>
                <a:sym typeface="Arial"/>
              </a:rPr>
              <a:t>Remember information over long period of time </a:t>
            </a:r>
            <a:endParaRPr sz="2200">
              <a:solidFill>
                <a:schemeClr val="dk1"/>
              </a:solidFill>
              <a:latin typeface="Arial"/>
              <a:ea typeface="Arial"/>
              <a:cs typeface="Arial"/>
              <a:sym typeface="Arial"/>
            </a:endParaRPr>
          </a:p>
          <a:p>
            <a:pPr indent="-368300" lvl="0" marL="457200" rtl="0" algn="just">
              <a:lnSpc>
                <a:spcPct val="115000"/>
              </a:lnSpc>
              <a:spcBef>
                <a:spcPts val="1000"/>
              </a:spcBef>
              <a:spcAft>
                <a:spcPts val="0"/>
              </a:spcAft>
              <a:buClr>
                <a:schemeClr val="dk1"/>
              </a:buClr>
              <a:buSzPts val="2200"/>
              <a:buFont typeface="Arial"/>
              <a:buChar char="●"/>
            </a:pPr>
            <a:r>
              <a:rPr lang="en-US" sz="2200">
                <a:solidFill>
                  <a:schemeClr val="dk1"/>
                </a:solidFill>
                <a:latin typeface="Arial"/>
                <a:ea typeface="Arial"/>
                <a:cs typeface="Arial"/>
                <a:sym typeface="Arial"/>
              </a:rPr>
              <a:t>Model suitable for Stock price prediction. 	</a:t>
            </a:r>
            <a:endParaRPr sz="2200">
              <a:solidFill>
                <a:schemeClr val="dk1"/>
              </a:solidFill>
              <a:latin typeface="Arial"/>
              <a:ea typeface="Arial"/>
              <a:cs typeface="Arial"/>
              <a:sym typeface="Arial"/>
            </a:endParaRPr>
          </a:p>
          <a:p>
            <a:pPr indent="-368300" lvl="0" marL="457200" rtl="0" algn="just">
              <a:lnSpc>
                <a:spcPct val="115000"/>
              </a:lnSpc>
              <a:spcBef>
                <a:spcPts val="1000"/>
              </a:spcBef>
              <a:spcAft>
                <a:spcPts val="0"/>
              </a:spcAft>
              <a:buClr>
                <a:schemeClr val="dk1"/>
              </a:buClr>
              <a:buSzPts val="2200"/>
              <a:buFont typeface="Arial"/>
              <a:buChar char="●"/>
            </a:pPr>
            <a:r>
              <a:rPr lang="en-US" sz="2200">
                <a:solidFill>
                  <a:schemeClr val="dk1"/>
                </a:solidFill>
                <a:latin typeface="Arial"/>
                <a:ea typeface="Arial"/>
                <a:cs typeface="Arial"/>
                <a:sym typeface="Arial"/>
              </a:rPr>
              <a:t>Three gates: Input gate, Forget gate and Output gate </a:t>
            </a:r>
            <a:endParaRPr sz="2200">
              <a:solidFill>
                <a:schemeClr val="dk1"/>
              </a:solidFill>
              <a:latin typeface="Arial"/>
              <a:ea typeface="Arial"/>
              <a:cs typeface="Arial"/>
              <a:sym typeface="Arial"/>
            </a:endParaRPr>
          </a:p>
          <a:p>
            <a:pPr indent="-368300" lvl="0" marL="457200" rtl="0" algn="just">
              <a:lnSpc>
                <a:spcPct val="115000"/>
              </a:lnSpc>
              <a:spcBef>
                <a:spcPts val="1000"/>
              </a:spcBef>
              <a:spcAft>
                <a:spcPts val="0"/>
              </a:spcAft>
              <a:buClr>
                <a:schemeClr val="dk1"/>
              </a:buClr>
              <a:buSzPts val="2200"/>
              <a:buFont typeface="Arial"/>
              <a:buChar char="●"/>
            </a:pPr>
            <a:r>
              <a:rPr lang="en-US" sz="2200">
                <a:solidFill>
                  <a:schemeClr val="dk1"/>
                </a:solidFill>
                <a:latin typeface="Arial"/>
                <a:ea typeface="Arial"/>
                <a:cs typeface="Arial"/>
                <a:sym typeface="Arial"/>
              </a:rPr>
              <a:t>Tanh activation function squishes values between -1 and 1</a:t>
            </a:r>
            <a:endParaRPr sz="2200">
              <a:solidFill>
                <a:schemeClr val="dk1"/>
              </a:solidFill>
              <a:latin typeface="Arial"/>
              <a:ea typeface="Arial"/>
              <a:cs typeface="Arial"/>
              <a:sym typeface="Arial"/>
            </a:endParaRPr>
          </a:p>
          <a:p>
            <a:pPr indent="0" lvl="0" marL="457200" rtl="0" algn="just">
              <a:lnSpc>
                <a:spcPct val="115000"/>
              </a:lnSpc>
              <a:spcBef>
                <a:spcPts val="1000"/>
              </a:spcBef>
              <a:spcAft>
                <a:spcPts val="0"/>
              </a:spcAft>
              <a:buNone/>
            </a:pPr>
            <a:r>
              <a:t/>
            </a:r>
            <a:endParaRPr sz="2200">
              <a:solidFill>
                <a:schemeClr val="dk1"/>
              </a:solidFill>
              <a:latin typeface="Arial"/>
              <a:ea typeface="Arial"/>
              <a:cs typeface="Arial"/>
              <a:sym typeface="Arial"/>
            </a:endParaRPr>
          </a:p>
          <a:p>
            <a:pPr indent="0" lvl="0" marL="914400" rtl="0" algn="ctr">
              <a:lnSpc>
                <a:spcPct val="115000"/>
              </a:lnSpc>
              <a:spcBef>
                <a:spcPts val="0"/>
              </a:spcBef>
              <a:spcAft>
                <a:spcPts val="0"/>
              </a:spcAft>
              <a:buNone/>
            </a:pPr>
            <a:r>
              <a:t/>
            </a:r>
            <a:endParaRPr sz="2200">
              <a:solidFill>
                <a:schemeClr val="dk1"/>
              </a:solidFill>
            </a:endParaRPr>
          </a:p>
          <a:p>
            <a:pPr indent="0" lvl="0" marL="457200" rtl="0" algn="l">
              <a:lnSpc>
                <a:spcPct val="115000"/>
              </a:lnSpc>
              <a:spcBef>
                <a:spcPts val="0"/>
              </a:spcBef>
              <a:spcAft>
                <a:spcPts val="0"/>
              </a:spcAft>
              <a:buNone/>
            </a:pPr>
            <a:r>
              <a:t/>
            </a:r>
            <a:endParaRPr sz="2200">
              <a:solidFill>
                <a:schemeClr val="dk1"/>
              </a:solidFill>
              <a:latin typeface="Arial"/>
              <a:ea typeface="Arial"/>
              <a:cs typeface="Arial"/>
              <a:sym typeface="Arial"/>
            </a:endParaRPr>
          </a:p>
          <a:p>
            <a:pPr indent="0" lvl="0" marL="0" rtl="0" algn="ctr">
              <a:spcBef>
                <a:spcPts val="0"/>
              </a:spcBef>
              <a:spcAft>
                <a:spcPts val="0"/>
              </a:spcAft>
              <a:buNone/>
            </a:pPr>
            <a:r>
              <a:t/>
            </a:r>
            <a:endParaRPr/>
          </a:p>
        </p:txBody>
      </p:sp>
      <p:pic>
        <p:nvPicPr>
          <p:cNvPr id="74" name="Google Shape;74;g17ae9538dae_0_33"/>
          <p:cNvPicPr preferRelativeResize="0"/>
          <p:nvPr/>
        </p:nvPicPr>
        <p:blipFill>
          <a:blip r:embed="rId3">
            <a:alphaModFix/>
          </a:blip>
          <a:stretch>
            <a:fillRect/>
          </a:stretch>
        </p:blipFill>
        <p:spPr>
          <a:xfrm>
            <a:off x="6269775" y="1775675"/>
            <a:ext cx="5006550" cy="3514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 name="Shape 78"/>
        <p:cNvGrpSpPr/>
        <p:nvPr/>
      </p:nvGrpSpPr>
      <p:grpSpPr>
        <a:xfrm>
          <a:off x="0" y="0"/>
          <a:ext cx="0" cy="0"/>
          <a:chOff x="0" y="0"/>
          <a:chExt cx="0" cy="0"/>
        </a:xfrm>
      </p:grpSpPr>
      <p:sp>
        <p:nvSpPr>
          <p:cNvPr id="79" name="Google Shape;79;g17ae9538dae_0_39"/>
          <p:cNvSpPr txBox="1"/>
          <p:nvPr/>
        </p:nvSpPr>
        <p:spPr>
          <a:xfrm>
            <a:off x="783775" y="1283200"/>
            <a:ext cx="10421400" cy="5356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US" sz="2100"/>
              <a:t>Download the stock price dataset: yfinance</a:t>
            </a:r>
            <a:endParaRPr sz="2100"/>
          </a:p>
          <a:p>
            <a:pPr indent="0" lvl="0" marL="0" rtl="0" algn="l">
              <a:lnSpc>
                <a:spcPct val="150000"/>
              </a:lnSpc>
              <a:spcBef>
                <a:spcPts val="0"/>
              </a:spcBef>
              <a:spcAft>
                <a:spcPts val="0"/>
              </a:spcAft>
              <a:buNone/>
            </a:pPr>
            <a:r>
              <a:rPr lang="en-US" sz="2100"/>
              <a:t>Load .csv file as dataframe using Pandas</a:t>
            </a:r>
            <a:endParaRPr sz="2100"/>
          </a:p>
          <a:p>
            <a:pPr indent="0" lvl="0" marL="0" rtl="0" algn="l">
              <a:lnSpc>
                <a:spcPct val="150000"/>
              </a:lnSpc>
              <a:spcBef>
                <a:spcPts val="0"/>
              </a:spcBef>
              <a:spcAft>
                <a:spcPts val="0"/>
              </a:spcAft>
              <a:buNone/>
            </a:pPr>
            <a:r>
              <a:rPr lang="en-US" sz="2100"/>
              <a:t>Plot Close values using .pyplot</a:t>
            </a:r>
            <a:endParaRPr sz="2100"/>
          </a:p>
          <a:p>
            <a:pPr indent="0" lvl="0" marL="0" rtl="0" algn="l">
              <a:lnSpc>
                <a:spcPct val="150000"/>
              </a:lnSpc>
              <a:spcBef>
                <a:spcPts val="0"/>
              </a:spcBef>
              <a:spcAft>
                <a:spcPts val="0"/>
              </a:spcAft>
              <a:buNone/>
            </a:pPr>
            <a:r>
              <a:rPr lang="en-US" sz="2100"/>
              <a:t>Import the libraries </a:t>
            </a:r>
            <a:endParaRPr sz="2100"/>
          </a:p>
          <a:p>
            <a:pPr indent="-133350" lvl="0" marL="457200" rtl="0" algn="l">
              <a:lnSpc>
                <a:spcPct val="150000"/>
              </a:lnSpc>
              <a:spcBef>
                <a:spcPts val="0"/>
              </a:spcBef>
              <a:spcAft>
                <a:spcPts val="0"/>
              </a:spcAft>
              <a:buSzPts val="2100"/>
              <a:buChar char="●"/>
            </a:pPr>
            <a:r>
              <a:rPr lang="en-US" sz="2100"/>
              <a:t>Build model using Tensorflow keras and preprocessed data using scikit-learn</a:t>
            </a:r>
            <a:endParaRPr sz="2100"/>
          </a:p>
          <a:p>
            <a:pPr indent="0" lvl="0" marL="0" rtl="0" algn="l">
              <a:lnSpc>
                <a:spcPct val="150000"/>
              </a:lnSpc>
              <a:spcBef>
                <a:spcPts val="0"/>
              </a:spcBef>
              <a:spcAft>
                <a:spcPts val="0"/>
              </a:spcAft>
              <a:buNone/>
            </a:pPr>
            <a:r>
              <a:rPr lang="en-US" sz="2100"/>
              <a:t>Normalize or rescale data using Minmax scaler and reshape it</a:t>
            </a:r>
            <a:endParaRPr sz="2100"/>
          </a:p>
          <a:p>
            <a:pPr indent="-133350" lvl="0" marL="457200" rtl="0" algn="l">
              <a:lnSpc>
                <a:spcPct val="150000"/>
              </a:lnSpc>
              <a:spcBef>
                <a:spcPts val="0"/>
              </a:spcBef>
              <a:spcAft>
                <a:spcPts val="0"/>
              </a:spcAft>
              <a:buSzPts val="2100"/>
              <a:buChar char="●"/>
            </a:pPr>
            <a:r>
              <a:rPr lang="en-US" sz="2100"/>
              <a:t>Rescale values between -1 and 1</a:t>
            </a:r>
            <a:endParaRPr sz="2100"/>
          </a:p>
          <a:p>
            <a:pPr indent="0" lvl="0" marL="0" rtl="0" algn="l">
              <a:lnSpc>
                <a:spcPct val="150000"/>
              </a:lnSpc>
              <a:spcBef>
                <a:spcPts val="0"/>
              </a:spcBef>
              <a:spcAft>
                <a:spcPts val="0"/>
              </a:spcAft>
              <a:buNone/>
            </a:pPr>
            <a:r>
              <a:rPr lang="en-US" sz="2100"/>
              <a:t>For total Sample size</a:t>
            </a:r>
            <a:endParaRPr sz="2100"/>
          </a:p>
          <a:p>
            <a:pPr indent="-133350" lvl="0" marL="457200" rtl="0" algn="l">
              <a:lnSpc>
                <a:spcPct val="150000"/>
              </a:lnSpc>
              <a:spcBef>
                <a:spcPts val="0"/>
              </a:spcBef>
              <a:spcAft>
                <a:spcPts val="0"/>
              </a:spcAft>
              <a:buSzPts val="2100"/>
              <a:buChar char="●"/>
            </a:pPr>
            <a:r>
              <a:rPr lang="en-US" sz="2100"/>
              <a:t>Split the dataset into Training and Test set size</a:t>
            </a:r>
            <a:endParaRPr sz="2100"/>
          </a:p>
          <a:p>
            <a:pPr indent="-133350" lvl="0" marL="457200" rtl="0" algn="l">
              <a:lnSpc>
                <a:spcPct val="150000"/>
              </a:lnSpc>
              <a:spcBef>
                <a:spcPts val="0"/>
              </a:spcBef>
              <a:spcAft>
                <a:spcPts val="0"/>
              </a:spcAft>
              <a:buSzPts val="2100"/>
              <a:buChar char="●"/>
            </a:pPr>
            <a:r>
              <a:rPr lang="en-US" sz="2100"/>
              <a:t>Define window size ‘n_step’ of data in each training step</a:t>
            </a:r>
            <a:endParaRPr sz="2100"/>
          </a:p>
          <a:p>
            <a:pPr indent="-133350" lvl="0" marL="457200" rtl="0" algn="l">
              <a:lnSpc>
                <a:spcPct val="150000"/>
              </a:lnSpc>
              <a:spcBef>
                <a:spcPts val="0"/>
              </a:spcBef>
              <a:spcAft>
                <a:spcPts val="0"/>
              </a:spcAft>
              <a:buSzPts val="2100"/>
              <a:buChar char="●"/>
            </a:pPr>
            <a:r>
              <a:rPr lang="en-US" sz="2100"/>
              <a:t>X is n_step less than original dataset </a:t>
            </a:r>
            <a:endParaRPr/>
          </a:p>
        </p:txBody>
      </p:sp>
      <p:sp>
        <p:nvSpPr>
          <p:cNvPr id="80" name="Google Shape;80;g17ae9538dae_0_39"/>
          <p:cNvSpPr/>
          <p:nvPr/>
        </p:nvSpPr>
        <p:spPr>
          <a:xfrm>
            <a:off x="783775" y="483175"/>
            <a:ext cx="10421400" cy="6909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3800"/>
              <a:t>Algorithm Flow: Milestone 2 </a:t>
            </a:r>
            <a:endParaRPr sz="3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g17ae9538dae_0_44"/>
          <p:cNvSpPr/>
          <p:nvPr/>
        </p:nvSpPr>
        <p:spPr>
          <a:xfrm>
            <a:off x="454675" y="483175"/>
            <a:ext cx="10750500" cy="6909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3800"/>
              <a:t>Training metrics and function </a:t>
            </a:r>
            <a:endParaRPr sz="3800"/>
          </a:p>
        </p:txBody>
      </p:sp>
      <p:sp>
        <p:nvSpPr>
          <p:cNvPr id="86" name="Google Shape;86;g17ae9538dae_0_44"/>
          <p:cNvSpPr txBox="1"/>
          <p:nvPr>
            <p:ph type="ctrTitle"/>
          </p:nvPr>
        </p:nvSpPr>
        <p:spPr>
          <a:xfrm>
            <a:off x="404400" y="1364850"/>
            <a:ext cx="10750500" cy="4482000"/>
          </a:xfrm>
          <a:prstGeom prst="rect">
            <a:avLst/>
          </a:prstGeom>
          <a:ln cap="flat" cmpd="sng" w="9525">
            <a:solidFill>
              <a:srgbClr val="000000"/>
            </a:solidFill>
            <a:prstDash val="solid"/>
            <a:round/>
            <a:headEnd len="sm" w="sm" type="none"/>
            <a:tailEnd len="sm" w="sm" type="none"/>
          </a:ln>
        </p:spPr>
        <p:txBody>
          <a:bodyPr anchorCtr="0" anchor="t" bIns="182875" lIns="274300" spcFirstLastPara="1" rIns="274300" wrap="square" tIns="182875">
            <a:noAutofit/>
          </a:bodyPr>
          <a:lstStyle/>
          <a:p>
            <a:pPr indent="0" lvl="0" marL="0" rtl="0" algn="just">
              <a:lnSpc>
                <a:spcPct val="100000"/>
              </a:lnSpc>
              <a:spcBef>
                <a:spcPts val="0"/>
              </a:spcBef>
              <a:spcAft>
                <a:spcPts val="0"/>
              </a:spcAft>
              <a:buNone/>
            </a:pPr>
            <a:r>
              <a:rPr lang="en-US" sz="2200">
                <a:solidFill>
                  <a:schemeClr val="dk1"/>
                </a:solidFill>
                <a:latin typeface="Arial"/>
                <a:ea typeface="Arial"/>
                <a:cs typeface="Arial"/>
                <a:sym typeface="Arial"/>
              </a:rPr>
              <a:t>Min max scaler to transform values from 0 to 1</a:t>
            </a:r>
            <a:endParaRPr sz="2200">
              <a:solidFill>
                <a:schemeClr val="dk1"/>
              </a:solidFill>
              <a:latin typeface="Arial"/>
              <a:ea typeface="Arial"/>
              <a:cs typeface="Arial"/>
              <a:sym typeface="Arial"/>
            </a:endParaRPr>
          </a:p>
          <a:p>
            <a:pPr indent="0" lvl="0" marL="0" rtl="0" algn="just">
              <a:lnSpc>
                <a:spcPct val="50000"/>
              </a:lnSpc>
              <a:spcBef>
                <a:spcPts val="0"/>
              </a:spcBef>
              <a:spcAft>
                <a:spcPts val="0"/>
              </a:spcAft>
              <a:buNone/>
            </a:pPr>
            <a:r>
              <a:t/>
            </a:r>
            <a:endParaRPr sz="2200">
              <a:solidFill>
                <a:schemeClr val="dk1"/>
              </a:solidFill>
              <a:latin typeface="Arial"/>
              <a:ea typeface="Arial"/>
              <a:cs typeface="Arial"/>
              <a:sym typeface="Arial"/>
            </a:endParaRPr>
          </a:p>
          <a:p>
            <a:pPr indent="0" lvl="0" marL="0" rtl="0" algn="just">
              <a:lnSpc>
                <a:spcPct val="100000"/>
              </a:lnSpc>
              <a:spcBef>
                <a:spcPts val="0"/>
              </a:spcBef>
              <a:spcAft>
                <a:spcPts val="0"/>
              </a:spcAft>
              <a:buNone/>
            </a:pPr>
            <a:r>
              <a:rPr lang="en-US" sz="2200">
                <a:solidFill>
                  <a:schemeClr val="dk1"/>
                </a:solidFill>
                <a:latin typeface="Arial"/>
                <a:ea typeface="Arial"/>
                <a:cs typeface="Arial"/>
                <a:sym typeface="Arial"/>
              </a:rPr>
              <a:t>Fit.transform to reshape the values </a:t>
            </a:r>
            <a:endParaRPr sz="2200">
              <a:solidFill>
                <a:schemeClr val="dk1"/>
              </a:solidFill>
              <a:latin typeface="Arial"/>
              <a:ea typeface="Arial"/>
              <a:cs typeface="Arial"/>
              <a:sym typeface="Arial"/>
            </a:endParaRPr>
          </a:p>
          <a:p>
            <a:pPr indent="0" lvl="0" marL="0" rtl="0" algn="just">
              <a:lnSpc>
                <a:spcPct val="50000"/>
              </a:lnSpc>
              <a:spcBef>
                <a:spcPts val="0"/>
              </a:spcBef>
              <a:spcAft>
                <a:spcPts val="0"/>
              </a:spcAft>
              <a:buNone/>
            </a:pPr>
            <a:r>
              <a:t/>
            </a:r>
            <a:endParaRPr sz="2200">
              <a:solidFill>
                <a:schemeClr val="dk1"/>
              </a:solidFill>
              <a:latin typeface="Arial"/>
              <a:ea typeface="Arial"/>
              <a:cs typeface="Arial"/>
              <a:sym typeface="Arial"/>
            </a:endParaRPr>
          </a:p>
          <a:p>
            <a:pPr indent="0" lvl="0" marL="0" rtl="0" algn="just">
              <a:lnSpc>
                <a:spcPct val="100000"/>
              </a:lnSpc>
              <a:spcBef>
                <a:spcPts val="0"/>
              </a:spcBef>
              <a:spcAft>
                <a:spcPts val="0"/>
              </a:spcAft>
              <a:buNone/>
            </a:pPr>
            <a:r>
              <a:rPr lang="en-US" sz="2200">
                <a:solidFill>
                  <a:schemeClr val="dk1"/>
                </a:solidFill>
                <a:latin typeface="Arial"/>
                <a:ea typeface="Arial"/>
                <a:cs typeface="Arial"/>
                <a:sym typeface="Arial"/>
              </a:rPr>
              <a:t>Create data in n_step i.e. window size</a:t>
            </a:r>
            <a:endParaRPr sz="2200">
              <a:solidFill>
                <a:schemeClr val="dk1"/>
              </a:solidFill>
              <a:latin typeface="Arial"/>
              <a:ea typeface="Arial"/>
              <a:cs typeface="Arial"/>
              <a:sym typeface="Arial"/>
            </a:endParaRPr>
          </a:p>
          <a:p>
            <a:pPr indent="0" lvl="0" marL="0" rtl="0" algn="just">
              <a:lnSpc>
                <a:spcPct val="50000"/>
              </a:lnSpc>
              <a:spcBef>
                <a:spcPts val="0"/>
              </a:spcBef>
              <a:spcAft>
                <a:spcPts val="0"/>
              </a:spcAft>
              <a:buNone/>
            </a:pPr>
            <a:r>
              <a:t/>
            </a:r>
            <a:endParaRPr sz="2200">
              <a:solidFill>
                <a:schemeClr val="dk1"/>
              </a:solidFill>
              <a:latin typeface="Arial"/>
              <a:ea typeface="Arial"/>
              <a:cs typeface="Arial"/>
              <a:sym typeface="Arial"/>
            </a:endParaRPr>
          </a:p>
          <a:p>
            <a:pPr indent="0" lvl="0" marL="0" rtl="0" algn="just">
              <a:lnSpc>
                <a:spcPct val="100000"/>
              </a:lnSpc>
              <a:spcBef>
                <a:spcPts val="0"/>
              </a:spcBef>
              <a:spcAft>
                <a:spcPts val="0"/>
              </a:spcAft>
              <a:buNone/>
            </a:pPr>
            <a:r>
              <a:rPr lang="en-US" sz="2200">
                <a:solidFill>
                  <a:schemeClr val="dk1"/>
                </a:solidFill>
                <a:latin typeface="Arial"/>
                <a:ea typeface="Arial"/>
                <a:cs typeface="Arial"/>
                <a:sym typeface="Arial"/>
              </a:rPr>
              <a:t>Use numpy to convert data into array</a:t>
            </a:r>
            <a:endParaRPr sz="2200">
              <a:solidFill>
                <a:schemeClr val="dk1"/>
              </a:solidFill>
              <a:latin typeface="Arial"/>
              <a:ea typeface="Arial"/>
              <a:cs typeface="Arial"/>
              <a:sym typeface="Arial"/>
            </a:endParaRPr>
          </a:p>
          <a:p>
            <a:pPr indent="0" lvl="0" marL="0" rtl="0" algn="just">
              <a:lnSpc>
                <a:spcPct val="50000"/>
              </a:lnSpc>
              <a:spcBef>
                <a:spcPts val="0"/>
              </a:spcBef>
              <a:spcAft>
                <a:spcPts val="0"/>
              </a:spcAft>
              <a:buNone/>
            </a:pPr>
            <a:r>
              <a:t/>
            </a:r>
            <a:endParaRPr sz="2200">
              <a:solidFill>
                <a:schemeClr val="dk1"/>
              </a:solidFill>
              <a:latin typeface="Arial"/>
              <a:ea typeface="Arial"/>
              <a:cs typeface="Arial"/>
              <a:sym typeface="Arial"/>
            </a:endParaRPr>
          </a:p>
          <a:p>
            <a:pPr indent="0" lvl="0" marL="0" rtl="0" algn="just">
              <a:lnSpc>
                <a:spcPct val="100000"/>
              </a:lnSpc>
              <a:spcBef>
                <a:spcPts val="0"/>
              </a:spcBef>
              <a:spcAft>
                <a:spcPts val="0"/>
              </a:spcAft>
              <a:buNone/>
            </a:pPr>
            <a:r>
              <a:rPr lang="en-US" sz="2200">
                <a:solidFill>
                  <a:schemeClr val="dk1"/>
                </a:solidFill>
                <a:latin typeface="Arial"/>
                <a:ea typeface="Arial"/>
                <a:cs typeface="Arial"/>
                <a:sym typeface="Arial"/>
              </a:rPr>
              <a:t>Convert data into 3D array with X train sample, time_step and one feature</a:t>
            </a:r>
            <a:endParaRPr sz="2200">
              <a:solidFill>
                <a:schemeClr val="dk1"/>
              </a:solidFill>
              <a:latin typeface="Arial"/>
              <a:ea typeface="Arial"/>
              <a:cs typeface="Arial"/>
              <a:sym typeface="Arial"/>
            </a:endParaRPr>
          </a:p>
          <a:p>
            <a:pPr indent="0" lvl="0" marL="0" rtl="0" algn="just">
              <a:lnSpc>
                <a:spcPct val="50000"/>
              </a:lnSpc>
              <a:spcBef>
                <a:spcPts val="0"/>
              </a:spcBef>
              <a:spcAft>
                <a:spcPts val="0"/>
              </a:spcAft>
              <a:buNone/>
            </a:pPr>
            <a:r>
              <a:t/>
            </a:r>
            <a:endParaRPr sz="2200">
              <a:solidFill>
                <a:schemeClr val="dk1"/>
              </a:solidFill>
              <a:latin typeface="Arial"/>
              <a:ea typeface="Arial"/>
              <a:cs typeface="Arial"/>
              <a:sym typeface="Arial"/>
            </a:endParaRPr>
          </a:p>
          <a:p>
            <a:pPr indent="0" lvl="0" marL="0" rtl="0" algn="just">
              <a:lnSpc>
                <a:spcPct val="100000"/>
              </a:lnSpc>
              <a:spcBef>
                <a:spcPts val="0"/>
              </a:spcBef>
              <a:spcAft>
                <a:spcPts val="0"/>
              </a:spcAft>
              <a:buNone/>
            </a:pPr>
            <a:r>
              <a:rPr lang="en-US" sz="2200" u="sng">
                <a:solidFill>
                  <a:schemeClr val="dk1"/>
                </a:solidFill>
                <a:latin typeface="Arial"/>
                <a:ea typeface="Arial"/>
                <a:cs typeface="Arial"/>
                <a:sym typeface="Arial"/>
              </a:rPr>
              <a:t>Proposed Milestone 3 plan:</a:t>
            </a:r>
            <a:endParaRPr sz="2200" u="sng">
              <a:solidFill>
                <a:schemeClr val="dk1"/>
              </a:solidFill>
              <a:latin typeface="Arial"/>
              <a:ea typeface="Arial"/>
              <a:cs typeface="Arial"/>
              <a:sym typeface="Arial"/>
            </a:endParaRPr>
          </a:p>
          <a:p>
            <a:pPr indent="0" lvl="0" marL="0" rtl="0" algn="just">
              <a:lnSpc>
                <a:spcPct val="100000"/>
              </a:lnSpc>
              <a:spcBef>
                <a:spcPts val="0"/>
              </a:spcBef>
              <a:spcAft>
                <a:spcPts val="0"/>
              </a:spcAft>
              <a:buNone/>
            </a:pPr>
            <a:r>
              <a:rPr lang="en-US" sz="2200">
                <a:solidFill>
                  <a:schemeClr val="dk1"/>
                </a:solidFill>
                <a:latin typeface="Arial"/>
                <a:ea typeface="Arial"/>
                <a:cs typeface="Arial"/>
                <a:sym typeface="Arial"/>
              </a:rPr>
              <a:t>Sequential model with LSTM layers to fit train-test set</a:t>
            </a:r>
            <a:endParaRPr sz="2200">
              <a:solidFill>
                <a:schemeClr val="dk1"/>
              </a:solidFill>
              <a:latin typeface="Arial"/>
              <a:ea typeface="Arial"/>
              <a:cs typeface="Arial"/>
              <a:sym typeface="Arial"/>
            </a:endParaRPr>
          </a:p>
          <a:p>
            <a:pPr indent="0" lvl="0" marL="0" rtl="0" algn="just">
              <a:lnSpc>
                <a:spcPct val="50000"/>
              </a:lnSpc>
              <a:spcBef>
                <a:spcPts val="0"/>
              </a:spcBef>
              <a:spcAft>
                <a:spcPts val="0"/>
              </a:spcAft>
              <a:buClr>
                <a:schemeClr val="dk1"/>
              </a:buClr>
              <a:buSzPts val="1100"/>
              <a:buFont typeface="Arial"/>
              <a:buNone/>
            </a:pPr>
            <a:r>
              <a:rPr lang="en-US" sz="2200">
                <a:solidFill>
                  <a:schemeClr val="dk1"/>
                </a:solidFill>
                <a:latin typeface="Arial"/>
                <a:ea typeface="Arial"/>
                <a:cs typeface="Arial"/>
                <a:sym typeface="Arial"/>
              </a:rPr>
              <a:t> </a:t>
            </a:r>
            <a:endParaRPr sz="2200">
              <a:solidFill>
                <a:schemeClr val="dk1"/>
              </a:solidFill>
              <a:latin typeface="Arial"/>
              <a:ea typeface="Arial"/>
              <a:cs typeface="Arial"/>
              <a:sym typeface="Arial"/>
            </a:endParaRPr>
          </a:p>
          <a:p>
            <a:pPr indent="0" lvl="0" marL="0" rtl="0" algn="just">
              <a:lnSpc>
                <a:spcPct val="100000"/>
              </a:lnSpc>
              <a:spcBef>
                <a:spcPts val="0"/>
              </a:spcBef>
              <a:spcAft>
                <a:spcPts val="0"/>
              </a:spcAft>
              <a:buNone/>
            </a:pPr>
            <a:r>
              <a:rPr lang="en-US" sz="2200">
                <a:solidFill>
                  <a:schemeClr val="dk1"/>
                </a:solidFill>
                <a:latin typeface="Arial"/>
                <a:ea typeface="Arial"/>
                <a:cs typeface="Arial"/>
                <a:sym typeface="Arial"/>
              </a:rPr>
              <a:t>Compile model using loss function and optimizer </a:t>
            </a:r>
            <a:endParaRPr sz="2200">
              <a:solidFill>
                <a:schemeClr val="dk1"/>
              </a:solidFill>
              <a:latin typeface="Arial"/>
              <a:ea typeface="Arial"/>
              <a:cs typeface="Arial"/>
              <a:sym typeface="Arial"/>
            </a:endParaRPr>
          </a:p>
          <a:p>
            <a:pPr indent="0" lvl="0" marL="0" rtl="0" algn="just">
              <a:lnSpc>
                <a:spcPct val="50000"/>
              </a:lnSpc>
              <a:spcBef>
                <a:spcPts val="0"/>
              </a:spcBef>
              <a:spcAft>
                <a:spcPts val="0"/>
              </a:spcAft>
              <a:buNone/>
            </a:pPr>
            <a:r>
              <a:t/>
            </a:r>
            <a:endParaRPr sz="2200">
              <a:solidFill>
                <a:schemeClr val="dk1"/>
              </a:solidFill>
              <a:latin typeface="Arial"/>
              <a:ea typeface="Arial"/>
              <a:cs typeface="Arial"/>
              <a:sym typeface="Arial"/>
            </a:endParaRPr>
          </a:p>
          <a:p>
            <a:pPr indent="0" lvl="0" marL="0" rtl="0" algn="just">
              <a:lnSpc>
                <a:spcPct val="100000"/>
              </a:lnSpc>
              <a:spcBef>
                <a:spcPts val="0"/>
              </a:spcBef>
              <a:spcAft>
                <a:spcPts val="0"/>
              </a:spcAft>
              <a:buNone/>
            </a:pPr>
            <a:r>
              <a:rPr lang="en-US" sz="2200">
                <a:solidFill>
                  <a:schemeClr val="dk1"/>
                </a:solidFill>
                <a:latin typeface="Arial"/>
                <a:ea typeface="Arial"/>
                <a:cs typeface="Arial"/>
                <a:sym typeface="Arial"/>
              </a:rPr>
              <a:t>Fit and run model for epoch and batch size.</a:t>
            </a:r>
            <a:endParaRPr sz="2200">
              <a:solidFill>
                <a:schemeClr val="dk1"/>
              </a:solidFill>
              <a:latin typeface="Arial"/>
              <a:ea typeface="Arial"/>
              <a:cs typeface="Arial"/>
              <a:sym typeface="Arial"/>
            </a:endParaRPr>
          </a:p>
          <a:p>
            <a:pPr indent="0" lvl="0" marL="914400" rtl="0" algn="ctr">
              <a:lnSpc>
                <a:spcPct val="50000"/>
              </a:lnSpc>
              <a:spcBef>
                <a:spcPts val="0"/>
              </a:spcBef>
              <a:spcAft>
                <a:spcPts val="0"/>
              </a:spcAft>
              <a:buNone/>
            </a:pPr>
            <a:r>
              <a:t/>
            </a:r>
            <a:endParaRPr sz="2200">
              <a:solidFill>
                <a:schemeClr val="dk1"/>
              </a:solidFill>
            </a:endParaRPr>
          </a:p>
          <a:p>
            <a:pPr indent="0" lvl="0" marL="457200" rtl="0" algn="l">
              <a:lnSpc>
                <a:spcPct val="115000"/>
              </a:lnSpc>
              <a:spcBef>
                <a:spcPts val="0"/>
              </a:spcBef>
              <a:spcAft>
                <a:spcPts val="0"/>
              </a:spcAft>
              <a:buNone/>
            </a:pPr>
            <a:r>
              <a:t/>
            </a:r>
            <a:endParaRPr sz="2200">
              <a:solidFill>
                <a:schemeClr val="dk1"/>
              </a:solidFill>
              <a:latin typeface="Arial"/>
              <a:ea typeface="Arial"/>
              <a:cs typeface="Arial"/>
              <a:sym typeface="Arial"/>
            </a:endParaRPr>
          </a:p>
          <a:p>
            <a:pPr indent="0" lvl="0" marL="0" rtl="0" algn="ctr">
              <a:spcBef>
                <a:spcPts val="0"/>
              </a:spcBef>
              <a:spcAft>
                <a:spcPts val="0"/>
              </a:spcAft>
              <a:buNone/>
            </a:pPr>
            <a:r>
              <a:t/>
            </a:r>
            <a:endParaRPr/>
          </a:p>
        </p:txBody>
      </p:sp>
      <p:sp>
        <p:nvSpPr>
          <p:cNvPr id="87" name="Google Shape;87;g17ae9538dae_0_44"/>
          <p:cNvSpPr/>
          <p:nvPr/>
        </p:nvSpPr>
        <p:spPr>
          <a:xfrm>
            <a:off x="3216300" y="5939250"/>
            <a:ext cx="7938600" cy="533700"/>
          </a:xfrm>
          <a:prstGeom prst="roundRect">
            <a:avLst>
              <a:gd fmla="val 16667" name="adj"/>
            </a:avLst>
          </a:prstGeom>
          <a:solidFill>
            <a:schemeClr val="lt1"/>
          </a:solidFill>
          <a:ln cap="flat" cmpd="sng" w="9525">
            <a:solidFill>
              <a:schemeClr val="lt1"/>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u="sng"/>
              <a:t>https://colab.research.google.com/drive/1h7aR1UkmnYbUyU9ECBlIh61V-6Gxoplg?usp=sharing</a:t>
            </a:r>
            <a:endParaRPr u="sng"/>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1" name="Shape 91"/>
        <p:cNvGrpSpPr/>
        <p:nvPr/>
      </p:nvGrpSpPr>
      <p:grpSpPr>
        <a:xfrm>
          <a:off x="0" y="0"/>
          <a:ext cx="0" cy="0"/>
          <a:chOff x="0" y="0"/>
          <a:chExt cx="0" cy="0"/>
        </a:xfrm>
      </p:grpSpPr>
      <p:sp>
        <p:nvSpPr>
          <p:cNvPr id="92" name="Google Shape;92;g17ae9538dae_0_50"/>
          <p:cNvSpPr/>
          <p:nvPr/>
        </p:nvSpPr>
        <p:spPr>
          <a:xfrm>
            <a:off x="454625" y="483175"/>
            <a:ext cx="10750500" cy="6909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3800"/>
              <a:t>LSTM v/s RNN</a:t>
            </a:r>
            <a:endParaRPr sz="3800"/>
          </a:p>
        </p:txBody>
      </p:sp>
      <p:sp>
        <p:nvSpPr>
          <p:cNvPr id="93" name="Google Shape;93;g17ae9538dae_0_50"/>
          <p:cNvSpPr txBox="1"/>
          <p:nvPr>
            <p:ph type="ctrTitle"/>
          </p:nvPr>
        </p:nvSpPr>
        <p:spPr>
          <a:xfrm>
            <a:off x="404400" y="1364850"/>
            <a:ext cx="6643800" cy="5023200"/>
          </a:xfrm>
          <a:prstGeom prst="rect">
            <a:avLst/>
          </a:prstGeom>
          <a:ln cap="flat" cmpd="sng" w="9525">
            <a:solidFill>
              <a:srgbClr val="000000"/>
            </a:solidFill>
            <a:prstDash val="solid"/>
            <a:round/>
            <a:headEnd len="sm" w="sm" type="none"/>
            <a:tailEnd len="sm" w="sm" type="none"/>
          </a:ln>
        </p:spPr>
        <p:txBody>
          <a:bodyPr anchorCtr="0" anchor="t" bIns="182875" lIns="274300" spcFirstLastPara="1" rIns="274300" wrap="square" tIns="182875">
            <a:noAutofit/>
          </a:bodyPr>
          <a:lstStyle/>
          <a:p>
            <a:pPr indent="-361950" lvl="0" marL="457200" rtl="0" algn="just">
              <a:lnSpc>
                <a:spcPct val="115000"/>
              </a:lnSpc>
              <a:spcBef>
                <a:spcPts val="0"/>
              </a:spcBef>
              <a:spcAft>
                <a:spcPts val="0"/>
              </a:spcAft>
              <a:buClr>
                <a:schemeClr val="dk1"/>
              </a:buClr>
              <a:buSzPts val="2100"/>
              <a:buFont typeface="Arial"/>
              <a:buChar char="●"/>
            </a:pPr>
            <a:r>
              <a:rPr lang="en-US" sz="2100">
                <a:solidFill>
                  <a:schemeClr val="dk1"/>
                </a:solidFill>
                <a:latin typeface="Arial"/>
                <a:ea typeface="Arial"/>
                <a:cs typeface="Arial"/>
                <a:sym typeface="Arial"/>
              </a:rPr>
              <a:t>RNN suffers from short-term memory. </a:t>
            </a:r>
            <a:endParaRPr sz="2100">
              <a:solidFill>
                <a:schemeClr val="dk1"/>
              </a:solidFill>
              <a:latin typeface="Arial"/>
              <a:ea typeface="Arial"/>
              <a:cs typeface="Arial"/>
              <a:sym typeface="Arial"/>
            </a:endParaRPr>
          </a:p>
          <a:p>
            <a:pPr indent="-361950" lvl="0" marL="457200" rtl="0" algn="just">
              <a:lnSpc>
                <a:spcPct val="115000"/>
              </a:lnSpc>
              <a:spcBef>
                <a:spcPts val="0"/>
              </a:spcBef>
              <a:spcAft>
                <a:spcPts val="0"/>
              </a:spcAft>
              <a:buClr>
                <a:schemeClr val="dk1"/>
              </a:buClr>
              <a:buSzPts val="2100"/>
              <a:buFont typeface="Arial"/>
              <a:buChar char="●"/>
            </a:pPr>
            <a:r>
              <a:rPr lang="en-US" sz="2100">
                <a:solidFill>
                  <a:schemeClr val="dk1"/>
                </a:solidFill>
                <a:latin typeface="Arial"/>
                <a:ea typeface="Arial"/>
                <a:cs typeface="Arial"/>
                <a:sym typeface="Arial"/>
              </a:rPr>
              <a:t>Vanishing gradient problem during back propagation.</a:t>
            </a:r>
            <a:endParaRPr sz="2100">
              <a:solidFill>
                <a:schemeClr val="dk1"/>
              </a:solidFill>
              <a:latin typeface="Arial"/>
              <a:ea typeface="Arial"/>
              <a:cs typeface="Arial"/>
              <a:sym typeface="Arial"/>
            </a:endParaRPr>
          </a:p>
          <a:p>
            <a:pPr indent="-361950" lvl="0" marL="457200" rtl="0" algn="just">
              <a:lnSpc>
                <a:spcPct val="115000"/>
              </a:lnSpc>
              <a:spcBef>
                <a:spcPts val="0"/>
              </a:spcBef>
              <a:spcAft>
                <a:spcPts val="0"/>
              </a:spcAft>
              <a:buClr>
                <a:schemeClr val="dk1"/>
              </a:buClr>
              <a:buSzPts val="2100"/>
              <a:buFont typeface="Arial"/>
              <a:buChar char="●"/>
            </a:pPr>
            <a:r>
              <a:rPr lang="en-US" sz="2100">
                <a:solidFill>
                  <a:schemeClr val="dk1"/>
                </a:solidFill>
                <a:latin typeface="Arial"/>
                <a:ea typeface="Arial"/>
                <a:cs typeface="Arial"/>
                <a:sym typeface="Arial"/>
              </a:rPr>
              <a:t>Gradients are values used to update NN weight. </a:t>
            </a:r>
            <a:endParaRPr sz="2100">
              <a:solidFill>
                <a:schemeClr val="dk1"/>
              </a:solidFill>
              <a:latin typeface="Arial"/>
              <a:ea typeface="Arial"/>
              <a:cs typeface="Arial"/>
              <a:sym typeface="Arial"/>
            </a:endParaRPr>
          </a:p>
          <a:p>
            <a:pPr indent="-361950" lvl="0" marL="457200" rtl="0" algn="just">
              <a:lnSpc>
                <a:spcPct val="115000"/>
              </a:lnSpc>
              <a:spcBef>
                <a:spcPts val="0"/>
              </a:spcBef>
              <a:spcAft>
                <a:spcPts val="0"/>
              </a:spcAft>
              <a:buClr>
                <a:schemeClr val="dk1"/>
              </a:buClr>
              <a:buSzPts val="2100"/>
              <a:buFont typeface="Arial"/>
              <a:buChar char="●"/>
            </a:pPr>
            <a:r>
              <a:rPr lang="en-US" sz="2100">
                <a:solidFill>
                  <a:schemeClr val="dk1"/>
                </a:solidFill>
                <a:latin typeface="Arial"/>
                <a:ea typeface="Arial"/>
                <a:cs typeface="Arial"/>
                <a:sym typeface="Arial"/>
              </a:rPr>
              <a:t>Layers that get small gradient update stops learning</a:t>
            </a:r>
            <a:endParaRPr sz="2100">
              <a:solidFill>
                <a:schemeClr val="dk1"/>
              </a:solidFill>
              <a:latin typeface="Arial"/>
              <a:ea typeface="Arial"/>
              <a:cs typeface="Arial"/>
              <a:sym typeface="Arial"/>
            </a:endParaRPr>
          </a:p>
          <a:p>
            <a:pPr indent="-361950" lvl="0" marL="457200" rtl="0" algn="just">
              <a:lnSpc>
                <a:spcPct val="115000"/>
              </a:lnSpc>
              <a:spcBef>
                <a:spcPts val="0"/>
              </a:spcBef>
              <a:spcAft>
                <a:spcPts val="0"/>
              </a:spcAft>
              <a:buClr>
                <a:schemeClr val="dk1"/>
              </a:buClr>
              <a:buSzPts val="2100"/>
              <a:buFont typeface="Arial"/>
              <a:buChar char="●"/>
            </a:pPr>
            <a:r>
              <a:rPr lang="en-US" sz="2100">
                <a:solidFill>
                  <a:schemeClr val="dk1"/>
                </a:solidFill>
                <a:latin typeface="Arial"/>
                <a:ea typeface="Arial"/>
                <a:cs typeface="Arial"/>
                <a:sym typeface="Arial"/>
              </a:rPr>
              <a:t>Tanh function squishes values to always be between -1 and 1.</a:t>
            </a:r>
            <a:endParaRPr sz="2100">
              <a:solidFill>
                <a:schemeClr val="dk1"/>
              </a:solidFill>
              <a:latin typeface="Arial"/>
              <a:ea typeface="Arial"/>
              <a:cs typeface="Arial"/>
              <a:sym typeface="Arial"/>
            </a:endParaRPr>
          </a:p>
          <a:p>
            <a:pPr indent="-361950" lvl="0" marL="457200" rtl="0" algn="just">
              <a:lnSpc>
                <a:spcPct val="115000"/>
              </a:lnSpc>
              <a:spcBef>
                <a:spcPts val="0"/>
              </a:spcBef>
              <a:spcAft>
                <a:spcPts val="0"/>
              </a:spcAft>
              <a:buClr>
                <a:schemeClr val="dk1"/>
              </a:buClr>
              <a:buSzPts val="2100"/>
              <a:buFont typeface="Arial"/>
              <a:buChar char="●"/>
            </a:pPr>
            <a:r>
              <a:rPr lang="en-US" sz="2100">
                <a:solidFill>
                  <a:schemeClr val="dk1"/>
                </a:solidFill>
                <a:latin typeface="Arial"/>
                <a:ea typeface="Arial"/>
                <a:cs typeface="Arial"/>
                <a:sym typeface="Arial"/>
              </a:rPr>
              <a:t>LSTM- Information gets added or removed to the cell state via gates </a:t>
            </a:r>
            <a:endParaRPr sz="2100">
              <a:solidFill>
                <a:schemeClr val="dk1"/>
              </a:solidFill>
              <a:latin typeface="Arial"/>
              <a:ea typeface="Arial"/>
              <a:cs typeface="Arial"/>
              <a:sym typeface="Arial"/>
            </a:endParaRPr>
          </a:p>
          <a:p>
            <a:pPr indent="-361950" lvl="0" marL="457200" rtl="0" algn="just">
              <a:lnSpc>
                <a:spcPct val="115000"/>
              </a:lnSpc>
              <a:spcBef>
                <a:spcPts val="0"/>
              </a:spcBef>
              <a:spcAft>
                <a:spcPts val="0"/>
              </a:spcAft>
              <a:buClr>
                <a:schemeClr val="dk1"/>
              </a:buClr>
              <a:buSzPts val="2100"/>
              <a:buFont typeface="Arial"/>
              <a:buChar char="●"/>
            </a:pPr>
            <a:r>
              <a:rPr lang="en-US" sz="2100">
                <a:solidFill>
                  <a:schemeClr val="dk1"/>
                </a:solidFill>
                <a:latin typeface="Arial"/>
                <a:ea typeface="Arial"/>
                <a:cs typeface="Arial"/>
                <a:sym typeface="Arial"/>
              </a:rPr>
              <a:t>Gates, regulate information flow.</a:t>
            </a:r>
            <a:endParaRPr sz="2100">
              <a:solidFill>
                <a:schemeClr val="dk1"/>
              </a:solidFill>
              <a:latin typeface="Arial"/>
              <a:ea typeface="Arial"/>
              <a:cs typeface="Arial"/>
              <a:sym typeface="Arial"/>
            </a:endParaRPr>
          </a:p>
          <a:p>
            <a:pPr indent="-361950" lvl="1" marL="914400" rtl="0" algn="just">
              <a:lnSpc>
                <a:spcPct val="115000"/>
              </a:lnSpc>
              <a:spcBef>
                <a:spcPts val="0"/>
              </a:spcBef>
              <a:spcAft>
                <a:spcPts val="0"/>
              </a:spcAft>
              <a:buClr>
                <a:schemeClr val="dk1"/>
              </a:buClr>
              <a:buSzPts val="2100"/>
              <a:buFont typeface="Arial"/>
              <a:buChar char="○"/>
            </a:pPr>
            <a:r>
              <a:rPr lang="en-US" sz="2100">
                <a:solidFill>
                  <a:schemeClr val="dk1"/>
                </a:solidFill>
                <a:latin typeface="Arial"/>
                <a:ea typeface="Arial"/>
                <a:cs typeface="Arial"/>
                <a:sym typeface="Arial"/>
              </a:rPr>
              <a:t>Forget,Input and Output gate.</a:t>
            </a:r>
            <a:endParaRPr sz="2100">
              <a:solidFill>
                <a:schemeClr val="dk1"/>
              </a:solidFill>
              <a:latin typeface="Arial"/>
              <a:ea typeface="Arial"/>
              <a:cs typeface="Arial"/>
              <a:sym typeface="Arial"/>
            </a:endParaRPr>
          </a:p>
          <a:p>
            <a:pPr indent="0" lvl="0" marL="914400" rtl="0" algn="ctr">
              <a:lnSpc>
                <a:spcPct val="115000"/>
              </a:lnSpc>
              <a:spcBef>
                <a:spcPts val="0"/>
              </a:spcBef>
              <a:spcAft>
                <a:spcPts val="0"/>
              </a:spcAft>
              <a:buNone/>
            </a:pPr>
            <a:r>
              <a:t/>
            </a:r>
            <a:endParaRPr sz="2200">
              <a:solidFill>
                <a:schemeClr val="dk1"/>
              </a:solidFill>
            </a:endParaRPr>
          </a:p>
          <a:p>
            <a:pPr indent="0" lvl="0" marL="457200" rtl="0" algn="l">
              <a:lnSpc>
                <a:spcPct val="115000"/>
              </a:lnSpc>
              <a:spcBef>
                <a:spcPts val="0"/>
              </a:spcBef>
              <a:spcAft>
                <a:spcPts val="0"/>
              </a:spcAft>
              <a:buNone/>
            </a:pPr>
            <a:r>
              <a:t/>
            </a:r>
            <a:endParaRPr sz="2200">
              <a:solidFill>
                <a:schemeClr val="dk1"/>
              </a:solidFill>
              <a:latin typeface="Arial"/>
              <a:ea typeface="Arial"/>
              <a:cs typeface="Arial"/>
              <a:sym typeface="Arial"/>
            </a:endParaRPr>
          </a:p>
          <a:p>
            <a:pPr indent="0" lvl="0" marL="0" rtl="0" algn="ctr">
              <a:spcBef>
                <a:spcPts val="0"/>
              </a:spcBef>
              <a:spcAft>
                <a:spcPts val="0"/>
              </a:spcAft>
              <a:buNone/>
            </a:pPr>
            <a:r>
              <a:t/>
            </a:r>
            <a:endParaRPr/>
          </a:p>
        </p:txBody>
      </p:sp>
      <p:pic>
        <p:nvPicPr>
          <p:cNvPr id="94" name="Google Shape;94;g17ae9538dae_0_50"/>
          <p:cNvPicPr preferRelativeResize="0"/>
          <p:nvPr/>
        </p:nvPicPr>
        <p:blipFill>
          <a:blip r:embed="rId3">
            <a:alphaModFix/>
          </a:blip>
          <a:stretch>
            <a:fillRect/>
          </a:stretch>
        </p:blipFill>
        <p:spPr>
          <a:xfrm>
            <a:off x="7283800" y="1974450"/>
            <a:ext cx="4149925" cy="3716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8" name="Shape 98"/>
        <p:cNvGrpSpPr/>
        <p:nvPr/>
      </p:nvGrpSpPr>
      <p:grpSpPr>
        <a:xfrm>
          <a:off x="0" y="0"/>
          <a:ext cx="0" cy="0"/>
          <a:chOff x="0" y="0"/>
          <a:chExt cx="0" cy="0"/>
        </a:xfrm>
      </p:grpSpPr>
      <p:sp>
        <p:nvSpPr>
          <p:cNvPr id="99" name="Google Shape;99;g17ae9538dae_0_61"/>
          <p:cNvSpPr/>
          <p:nvPr/>
        </p:nvSpPr>
        <p:spPr>
          <a:xfrm>
            <a:off x="404400" y="483175"/>
            <a:ext cx="10800900" cy="6909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3800"/>
              <a:t>Conclusion</a:t>
            </a:r>
            <a:endParaRPr sz="3800"/>
          </a:p>
        </p:txBody>
      </p:sp>
      <p:sp>
        <p:nvSpPr>
          <p:cNvPr id="100" name="Google Shape;100;g17ae9538dae_0_61"/>
          <p:cNvSpPr txBox="1"/>
          <p:nvPr>
            <p:ph type="ctrTitle"/>
          </p:nvPr>
        </p:nvSpPr>
        <p:spPr>
          <a:xfrm>
            <a:off x="404400" y="1364850"/>
            <a:ext cx="10750500" cy="4650600"/>
          </a:xfrm>
          <a:prstGeom prst="rect">
            <a:avLst/>
          </a:prstGeom>
          <a:ln cap="flat" cmpd="sng" w="9525">
            <a:solidFill>
              <a:srgbClr val="000000"/>
            </a:solidFill>
            <a:prstDash val="solid"/>
            <a:round/>
            <a:headEnd len="sm" w="sm" type="none"/>
            <a:tailEnd len="sm" w="sm" type="none"/>
          </a:ln>
        </p:spPr>
        <p:txBody>
          <a:bodyPr anchorCtr="0" anchor="t" bIns="182875" lIns="274300" spcFirstLastPara="1" rIns="274300" wrap="square" tIns="182875">
            <a:noAutofit/>
          </a:bodyPr>
          <a:lstStyle/>
          <a:p>
            <a:pPr indent="-368300" lvl="0" marL="457200" rtl="0" algn="just">
              <a:lnSpc>
                <a:spcPct val="200000"/>
              </a:lnSpc>
              <a:spcBef>
                <a:spcPts val="0"/>
              </a:spcBef>
              <a:spcAft>
                <a:spcPts val="0"/>
              </a:spcAft>
              <a:buClr>
                <a:schemeClr val="dk1"/>
              </a:buClr>
              <a:buSzPts val="2200"/>
              <a:buFont typeface="Arial"/>
              <a:buChar char="●"/>
            </a:pPr>
            <a:r>
              <a:rPr lang="en-US" sz="2200">
                <a:solidFill>
                  <a:schemeClr val="dk1"/>
                </a:solidFill>
                <a:latin typeface="Arial"/>
                <a:ea typeface="Arial"/>
                <a:cs typeface="Arial"/>
                <a:sym typeface="Arial"/>
              </a:rPr>
              <a:t>Data is not normalized and range for each column varies </a:t>
            </a:r>
            <a:endParaRPr sz="2200">
              <a:solidFill>
                <a:schemeClr val="dk1"/>
              </a:solidFill>
              <a:latin typeface="Arial"/>
              <a:ea typeface="Arial"/>
              <a:cs typeface="Arial"/>
              <a:sym typeface="Arial"/>
            </a:endParaRPr>
          </a:p>
          <a:p>
            <a:pPr indent="-368300" lvl="0" marL="457200" rtl="0" algn="just">
              <a:lnSpc>
                <a:spcPct val="200000"/>
              </a:lnSpc>
              <a:spcBef>
                <a:spcPts val="0"/>
              </a:spcBef>
              <a:spcAft>
                <a:spcPts val="0"/>
              </a:spcAft>
              <a:buClr>
                <a:schemeClr val="dk1"/>
              </a:buClr>
              <a:buSzPts val="2200"/>
              <a:buFont typeface="Arial"/>
              <a:buChar char="●"/>
            </a:pPr>
            <a:r>
              <a:rPr lang="en-US" sz="2200">
                <a:solidFill>
                  <a:schemeClr val="dk1"/>
                </a:solidFill>
                <a:latin typeface="Arial"/>
                <a:ea typeface="Arial"/>
                <a:cs typeface="Arial"/>
                <a:sym typeface="Arial"/>
              </a:rPr>
              <a:t>Small batch size reduce the speed of training </a:t>
            </a:r>
            <a:endParaRPr sz="2200">
              <a:solidFill>
                <a:schemeClr val="dk1"/>
              </a:solidFill>
              <a:latin typeface="Arial"/>
              <a:ea typeface="Arial"/>
              <a:cs typeface="Arial"/>
              <a:sym typeface="Arial"/>
            </a:endParaRPr>
          </a:p>
          <a:p>
            <a:pPr indent="-368300" lvl="0" marL="457200" rtl="0" algn="just">
              <a:lnSpc>
                <a:spcPct val="115000"/>
              </a:lnSpc>
              <a:spcBef>
                <a:spcPts val="0"/>
              </a:spcBef>
              <a:spcAft>
                <a:spcPts val="0"/>
              </a:spcAft>
              <a:buClr>
                <a:schemeClr val="dk1"/>
              </a:buClr>
              <a:buSzPts val="2200"/>
              <a:buFont typeface="Arial"/>
              <a:buChar char="●"/>
            </a:pPr>
            <a:r>
              <a:rPr lang="en-US" sz="2200">
                <a:solidFill>
                  <a:schemeClr val="dk1"/>
                </a:solidFill>
                <a:latin typeface="Arial"/>
                <a:ea typeface="Arial"/>
                <a:cs typeface="Arial"/>
                <a:sym typeface="Arial"/>
              </a:rPr>
              <a:t>Normalizing data helps algorithm in converging i.e local/global minimum efficiently</a:t>
            </a:r>
            <a:endParaRPr sz="2200">
              <a:solidFill>
                <a:schemeClr val="dk1"/>
              </a:solidFill>
              <a:latin typeface="Arial"/>
              <a:ea typeface="Arial"/>
              <a:cs typeface="Arial"/>
              <a:sym typeface="Arial"/>
            </a:endParaRPr>
          </a:p>
          <a:p>
            <a:pPr indent="0" lvl="0" marL="457200" rtl="0" algn="just">
              <a:lnSpc>
                <a:spcPct val="115000"/>
              </a:lnSpc>
              <a:spcBef>
                <a:spcPts val="0"/>
              </a:spcBef>
              <a:spcAft>
                <a:spcPts val="0"/>
              </a:spcAft>
              <a:buNone/>
            </a:pPr>
            <a:r>
              <a:t/>
            </a:r>
            <a:endParaRPr sz="2200">
              <a:solidFill>
                <a:schemeClr val="dk1"/>
              </a:solidFill>
              <a:latin typeface="Arial"/>
              <a:ea typeface="Arial"/>
              <a:cs typeface="Arial"/>
              <a:sym typeface="Arial"/>
            </a:endParaRPr>
          </a:p>
          <a:p>
            <a:pPr indent="-368300" lvl="0" marL="457200" rtl="0" algn="just">
              <a:lnSpc>
                <a:spcPct val="115000"/>
              </a:lnSpc>
              <a:spcBef>
                <a:spcPts val="0"/>
              </a:spcBef>
              <a:spcAft>
                <a:spcPts val="0"/>
              </a:spcAft>
              <a:buClr>
                <a:schemeClr val="dk1"/>
              </a:buClr>
              <a:buSzPts val="2200"/>
              <a:buFont typeface="Arial"/>
              <a:buChar char="●"/>
            </a:pPr>
            <a:r>
              <a:rPr lang="en-US" sz="2200">
                <a:solidFill>
                  <a:schemeClr val="dk1"/>
                </a:solidFill>
                <a:latin typeface="Arial"/>
                <a:ea typeface="Arial"/>
                <a:cs typeface="Arial"/>
                <a:sym typeface="Arial"/>
              </a:rPr>
              <a:t>LSTM consumes input in [batch_size, time_steps, Features] i.e. a 3D array</a:t>
            </a:r>
            <a:endParaRPr sz="2200">
              <a:solidFill>
                <a:schemeClr val="dk1"/>
              </a:solidFill>
              <a:latin typeface="Arial"/>
              <a:ea typeface="Arial"/>
              <a:cs typeface="Arial"/>
              <a:sym typeface="Arial"/>
            </a:endParaRPr>
          </a:p>
          <a:p>
            <a:pPr indent="0" lvl="0" marL="457200" rtl="0" algn="just">
              <a:lnSpc>
                <a:spcPct val="115000"/>
              </a:lnSpc>
              <a:spcBef>
                <a:spcPts val="0"/>
              </a:spcBef>
              <a:spcAft>
                <a:spcPts val="0"/>
              </a:spcAft>
              <a:buNone/>
            </a:pPr>
            <a:r>
              <a:t/>
            </a:r>
            <a:endParaRPr sz="2200">
              <a:solidFill>
                <a:schemeClr val="dk1"/>
              </a:solidFill>
              <a:latin typeface="Arial"/>
              <a:ea typeface="Arial"/>
              <a:cs typeface="Arial"/>
              <a:sym typeface="Arial"/>
            </a:endParaRPr>
          </a:p>
          <a:p>
            <a:pPr indent="-368300" lvl="0" marL="457200" rtl="0" algn="just">
              <a:lnSpc>
                <a:spcPct val="115000"/>
              </a:lnSpc>
              <a:spcBef>
                <a:spcPts val="0"/>
              </a:spcBef>
              <a:spcAft>
                <a:spcPts val="0"/>
              </a:spcAft>
              <a:buClr>
                <a:schemeClr val="dk1"/>
              </a:buClr>
              <a:buSzPts val="2200"/>
              <a:buFont typeface="Arial"/>
              <a:buChar char="●"/>
            </a:pPr>
            <a:r>
              <a:rPr lang="en-US" sz="2200">
                <a:solidFill>
                  <a:schemeClr val="dk1"/>
                </a:solidFill>
                <a:latin typeface="Arial"/>
                <a:ea typeface="Arial"/>
                <a:cs typeface="Arial"/>
                <a:sym typeface="Arial"/>
              </a:rPr>
              <a:t>Data </a:t>
            </a:r>
            <a:r>
              <a:rPr lang="en-US" sz="2200">
                <a:solidFill>
                  <a:schemeClr val="dk1"/>
                </a:solidFill>
                <a:latin typeface="Arial"/>
                <a:ea typeface="Arial"/>
                <a:cs typeface="Arial"/>
                <a:sym typeface="Arial"/>
              </a:rPr>
              <a:t>Visualization tool Tableau used to visualize problem statement (Milestone 1) and model result (Milestone 4)</a:t>
            </a:r>
            <a:endParaRPr sz="2200">
              <a:solidFill>
                <a:schemeClr val="dk1"/>
              </a:solidFill>
              <a:latin typeface="Arial"/>
              <a:ea typeface="Arial"/>
              <a:cs typeface="Arial"/>
              <a:sym typeface="Arial"/>
            </a:endParaRPr>
          </a:p>
          <a:p>
            <a:pPr indent="0" lvl="0" marL="914400" rtl="0" algn="ctr">
              <a:lnSpc>
                <a:spcPct val="115000"/>
              </a:lnSpc>
              <a:spcBef>
                <a:spcPts val="0"/>
              </a:spcBef>
              <a:spcAft>
                <a:spcPts val="0"/>
              </a:spcAft>
              <a:buNone/>
            </a:pPr>
            <a:r>
              <a:t/>
            </a:r>
            <a:endParaRPr sz="2200">
              <a:solidFill>
                <a:schemeClr val="dk1"/>
              </a:solidFill>
            </a:endParaRPr>
          </a:p>
          <a:p>
            <a:pPr indent="0" lvl="0" marL="457200" rtl="0" algn="l">
              <a:lnSpc>
                <a:spcPct val="115000"/>
              </a:lnSpc>
              <a:spcBef>
                <a:spcPts val="0"/>
              </a:spcBef>
              <a:spcAft>
                <a:spcPts val="0"/>
              </a:spcAft>
              <a:buNone/>
            </a:pPr>
            <a:r>
              <a:t/>
            </a:r>
            <a:endParaRPr sz="2200">
              <a:solidFill>
                <a:schemeClr val="dk1"/>
              </a:solidFill>
              <a:latin typeface="Arial"/>
              <a:ea typeface="Arial"/>
              <a:cs typeface="Arial"/>
              <a:sym typeface="Arial"/>
            </a:endParaRPr>
          </a:p>
          <a:p>
            <a:pPr indent="0" lvl="0" marL="0" rtl="0" algn="ctr">
              <a:lnSpc>
                <a:spcPct val="115000"/>
              </a:lnSpc>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