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Gill Sans" panose="020B0604020202020204" charset="0"/>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arketingtutor.net/google-swot-analysi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US"/>
              <a:t>Goodmorning everyone!</a:t>
            </a:r>
            <a:endParaRPr/>
          </a:p>
          <a:p>
            <a:pPr marL="0" lvl="0" indent="0" algn="just" rtl="0">
              <a:lnSpc>
                <a:spcPct val="107916"/>
              </a:lnSpc>
              <a:spcBef>
                <a:spcPts val="400"/>
              </a:spcBef>
              <a:spcAft>
                <a:spcPts val="0"/>
              </a:spcAft>
              <a:buNone/>
            </a:pPr>
            <a:endParaRPr/>
          </a:p>
          <a:p>
            <a:pPr marL="0" lvl="0" indent="0" algn="just" rtl="0">
              <a:lnSpc>
                <a:spcPct val="107916"/>
              </a:lnSpc>
              <a:spcBef>
                <a:spcPts val="400"/>
              </a:spcBef>
              <a:spcAft>
                <a:spcPts val="400"/>
              </a:spcAft>
              <a:buNone/>
            </a:pPr>
            <a:r>
              <a:rPr lang="en-US"/>
              <a:t>My team-mate Nibedita and I are today presenting the weekly progress on the capstone project i.e. Stock Price prediction using Big Data Visualization technique and before we start I will take some time to quickly brief on the what we presented so far. </a:t>
            </a:r>
            <a:endParaRPr/>
          </a:p>
        </p:txBody>
      </p:sp>
      <p:sp>
        <p:nvSpPr>
          <p:cNvPr id="23" name="Google Shape;23;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91738ac9d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91738ac9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t>Model 1: nstep 100, training size 65% remaining test size data, nstep means 100 days timestep</a:t>
            </a:r>
            <a:endParaRPr sz="1200"/>
          </a:p>
          <a:p>
            <a:pPr marL="0" lvl="0" indent="0" algn="l" rtl="0">
              <a:lnSpc>
                <a:spcPct val="115000"/>
              </a:lnSpc>
              <a:spcBef>
                <a:spcPts val="0"/>
              </a:spcBef>
              <a:spcAft>
                <a:spcPts val="0"/>
              </a:spcAft>
              <a:buNone/>
            </a:pPr>
            <a:r>
              <a:rPr lang="en-US" sz="1200"/>
              <a:t>Model 2: </a:t>
            </a:r>
            <a:r>
              <a:rPr lang="en-US" sz="1200">
                <a:solidFill>
                  <a:schemeClr val="dk1"/>
                </a:solidFill>
              </a:rPr>
              <a:t>nstep 60, training size 80% remaining test size data,  nstep means 60 days timestep</a:t>
            </a:r>
            <a:endParaRPr sz="1200">
              <a:solidFill>
                <a:schemeClr val="dk1"/>
              </a:solidFill>
            </a:endParaRPr>
          </a:p>
          <a:p>
            <a:pPr marL="0" lvl="0" indent="0" algn="l" rtl="0">
              <a:lnSpc>
                <a:spcPct val="115000"/>
              </a:lnSpc>
              <a:spcBef>
                <a:spcPts val="0"/>
              </a:spcBef>
              <a:spcAft>
                <a:spcPts val="0"/>
              </a:spcAft>
              <a:buNone/>
            </a:pPr>
            <a:r>
              <a:rPr lang="en-US" sz="1200">
                <a:solidFill>
                  <a:schemeClr val="dk1"/>
                </a:solidFill>
              </a:rPr>
              <a:t>when we are decreasing the time steps and increasing the training size the total parameter is increasing a lot.</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r>
              <a:rPr lang="en-US" sz="1200">
                <a:solidFill>
                  <a:schemeClr val="dk1"/>
                </a:solidFill>
              </a:rPr>
              <a:t>We have build the model using LSTM and added layers as shown in the slide. </a:t>
            </a:r>
            <a:endParaRPr sz="1200">
              <a:solidFill>
                <a:schemeClr val="dk1"/>
              </a:solidFill>
            </a:endParaRPr>
          </a:p>
          <a:p>
            <a:pPr marL="0" lvl="0" indent="0" algn="l" rtl="0">
              <a:lnSpc>
                <a:spcPct val="115000"/>
              </a:lnSpc>
              <a:spcBef>
                <a:spcPts val="0"/>
              </a:spcBef>
              <a:spcAft>
                <a:spcPts val="0"/>
              </a:spcAft>
              <a:buNone/>
            </a:pPr>
            <a:r>
              <a:rPr lang="en-US" sz="1200">
                <a:solidFill>
                  <a:schemeClr val="dk1"/>
                </a:solidFill>
              </a:rPr>
              <a:t>Model 1 has 3 LSTM layers with 100,100 and 50 neurons resp and 1 Dense layer with output dimension 1. </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r>
              <a:rPr lang="en-US" sz="1200">
                <a:solidFill>
                  <a:schemeClr val="dk1"/>
                </a:solidFill>
              </a:rPr>
              <a:t>Model 2 has 2 LSTM layers with 60 and 50 neurons resp and 2 Dense layer with output dimension 25 and 1 respectively.</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91738ac9dd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91738ac9d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t>Underfitting vs overfitting </a:t>
            </a:r>
            <a:endParaRPr sz="1200"/>
          </a:p>
          <a:p>
            <a:pPr marL="0" lvl="0" indent="0" algn="l" rtl="0">
              <a:lnSpc>
                <a:spcPct val="115000"/>
              </a:lnSpc>
              <a:spcBef>
                <a:spcPts val="0"/>
              </a:spcBef>
              <a:spcAft>
                <a:spcPts val="0"/>
              </a:spcAft>
              <a:buNone/>
            </a:pPr>
            <a:r>
              <a:rPr lang="en-US" sz="1200"/>
              <a:t>model 1: the performance of the model is good on both the train and validation set.</a:t>
            </a:r>
            <a:endParaRPr sz="1200"/>
          </a:p>
          <a:p>
            <a:pPr marL="0" lvl="0" indent="0" algn="l" rtl="0">
              <a:lnSpc>
                <a:spcPct val="115000"/>
              </a:lnSpc>
              <a:spcBef>
                <a:spcPts val="0"/>
              </a:spcBef>
              <a:spcAft>
                <a:spcPts val="0"/>
              </a:spcAft>
              <a:buNone/>
            </a:pPr>
            <a:r>
              <a:rPr lang="en-US" sz="1200"/>
              <a:t>model2: the plot of train and validation loss showing the characteristics of underfit model.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US" sz="1200"/>
              <a:t>Model 1 is updated with with a batch size of 64 and epochs 20, the plots shows that after a certain epochs the model manages to follow the trend.</a:t>
            </a:r>
            <a:endParaRPr sz="1200"/>
          </a:p>
          <a:p>
            <a:pPr marL="0" lvl="0" indent="0" algn="l" rtl="0">
              <a:lnSpc>
                <a:spcPct val="115000"/>
              </a:lnSpc>
              <a:spcBef>
                <a:spcPts val="0"/>
              </a:spcBef>
              <a:spcAft>
                <a:spcPts val="0"/>
              </a:spcAft>
              <a:buNone/>
            </a:pPr>
            <a:r>
              <a:rPr lang="en-US" sz="1200">
                <a:solidFill>
                  <a:schemeClr val="dk1"/>
                </a:solidFill>
              </a:rPr>
              <a:t>Model 2 is updated with with a batch size of 20 and epochs 3, the plots shows that the model manages to follow the trend from the first epoch run.</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r>
              <a:rPr lang="en-US" sz="1200">
                <a:solidFill>
                  <a:schemeClr val="dk1"/>
                </a:solidFill>
              </a:rPr>
              <a:t>The plots in the slide are the diagnostic plot that shows the model behaviour. All result and analysis plots has been made using Matplotlib library. The training loss v/s val loss(test loss) </a:t>
            </a:r>
            <a:endParaRPr sz="1200">
              <a:solidFill>
                <a:schemeClr val="dk1"/>
              </a:solidFill>
            </a:endParaRPr>
          </a:p>
          <a:p>
            <a:pPr marL="0" lvl="0" indent="0" algn="l" rtl="0">
              <a:lnSpc>
                <a:spcPct val="115000"/>
              </a:lnSpc>
              <a:spcBef>
                <a:spcPts val="0"/>
              </a:spcBef>
              <a:spcAft>
                <a:spcPts val="0"/>
              </a:spcAft>
              <a:buNone/>
            </a:pPr>
            <a:r>
              <a:rPr lang="en-US" sz="1200">
                <a:solidFill>
                  <a:schemeClr val="dk1"/>
                </a:solidFill>
              </a:rPr>
              <a:t>model 1: the performance of the model is good on both the train and validation set.The plot shows the train and val loss decrease and stabilise around the same point. </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r>
              <a:rPr lang="en-US" sz="1200">
                <a:solidFill>
                  <a:schemeClr val="dk1"/>
                </a:solidFill>
              </a:rPr>
              <a:t>model2: the plot of train and validation loss showing the characteristics of underfit model. The performance of the model may be improved by increasing the capacity of the model, such as number of neurons in the layers or number of hidden layer(LSTM layer).</a:t>
            </a:r>
            <a:endParaRPr sz="1200">
              <a:solidFill>
                <a:schemeClr val="dk1"/>
              </a:solidFill>
            </a:endParaRPr>
          </a:p>
          <a:p>
            <a:pPr marL="0" lvl="0" indent="0" algn="l" rtl="0">
              <a:lnSpc>
                <a:spcPct val="115000"/>
              </a:lnSpc>
              <a:spcBef>
                <a:spcPts val="0"/>
              </a:spcBef>
              <a:spcAft>
                <a:spcPts val="0"/>
              </a:spcAft>
              <a:buNone/>
            </a:pPr>
            <a:r>
              <a:rPr lang="en-US" sz="1200">
                <a:solidFill>
                  <a:schemeClr val="dk1"/>
                </a:solidFill>
              </a:rPr>
              <a:t> </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91738ac9dd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91738ac9d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t>Model Evaluation using MSE </a:t>
            </a:r>
            <a:endParaRPr sz="1200"/>
          </a:p>
          <a:p>
            <a:pPr marL="0" lvl="0" indent="0" algn="l" rtl="0">
              <a:lnSpc>
                <a:spcPct val="115000"/>
              </a:lnSpc>
              <a:spcBef>
                <a:spcPts val="0"/>
              </a:spcBef>
              <a:spcAft>
                <a:spcPts val="0"/>
              </a:spcAft>
              <a:buNone/>
            </a:pPr>
            <a:r>
              <a:rPr lang="en-US" sz="1200"/>
              <a:t>model 1: our data is badly overfit</a:t>
            </a:r>
            <a:endParaRPr sz="1200"/>
          </a:p>
          <a:p>
            <a:pPr marL="0" lvl="0" indent="0" algn="l" rtl="0">
              <a:lnSpc>
                <a:spcPct val="115000"/>
              </a:lnSpc>
              <a:spcBef>
                <a:spcPts val="0"/>
              </a:spcBef>
              <a:spcAft>
                <a:spcPts val="0"/>
              </a:spcAft>
              <a:buNone/>
            </a:pPr>
            <a:r>
              <a:rPr lang="en-US" sz="1200"/>
              <a:t>model2:model is better fitted.</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US" sz="1200"/>
              <a:t>We evaluated the model for predictions using the loss function root mean square error and it is observed that </a:t>
            </a:r>
            <a:endParaRPr sz="1200"/>
          </a:p>
          <a:p>
            <a:pPr marL="0" lvl="0" indent="0" algn="l" rtl="0">
              <a:lnSpc>
                <a:spcPct val="115000"/>
              </a:lnSpc>
              <a:spcBef>
                <a:spcPts val="0"/>
              </a:spcBef>
              <a:spcAft>
                <a:spcPts val="0"/>
              </a:spcAft>
              <a:buNone/>
            </a:pPr>
            <a:r>
              <a:rPr lang="en-US" sz="1200"/>
              <a:t>for Model 1 = RMSE is 162 which means the model badly overfits the data but it tests well in the sample and has little predictive value when tested out of the sample size and Model 2= RMSE is 5.95 that shows model is able to fit the dataset and is giving better predictions.</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US" sz="1200"/>
              <a:t>RMSE score shows how far prediction falls from the measured true values using Euclidean Distance. </a:t>
            </a:r>
            <a:r>
              <a:rPr lang="en-US" sz="1200">
                <a:solidFill>
                  <a:srgbClr val="202124"/>
                </a:solidFill>
                <a:highlight>
                  <a:srgbClr val="FFFFFF"/>
                </a:highlight>
                <a:latin typeface="Roboto"/>
                <a:ea typeface="Roboto"/>
                <a:cs typeface="Roboto"/>
                <a:sym typeface="Roboto"/>
              </a:rPr>
              <a:t>The RMSE statistic </a:t>
            </a:r>
            <a:r>
              <a:rPr lang="en-US" sz="1200" b="1">
                <a:solidFill>
                  <a:srgbClr val="202124"/>
                </a:solidFill>
                <a:highlight>
                  <a:srgbClr val="FFFFFF"/>
                </a:highlight>
                <a:latin typeface="Roboto"/>
                <a:ea typeface="Roboto"/>
                <a:cs typeface="Roboto"/>
                <a:sym typeface="Roboto"/>
              </a:rPr>
              <a:t>provides information about the short-term performance of a model by allowing a term-by-term comparison of the actual difference between the estimated and the measured value</a:t>
            </a:r>
            <a:r>
              <a:rPr lang="en-US" sz="1200">
                <a:solidFill>
                  <a:srgbClr val="202124"/>
                </a:solidFill>
                <a:highlight>
                  <a:srgbClr val="FFFFFF"/>
                </a:highlight>
                <a:latin typeface="Roboto"/>
                <a:ea typeface="Roboto"/>
                <a:cs typeface="Roboto"/>
                <a:sym typeface="Roboto"/>
              </a:rPr>
              <a:t> [140]. The smaller the value, the better the model's performance.</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91738ac9dd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91738ac9d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t>Both the models performed fairly good. We can fairly follow the unexpected jumps and drops however, for the most recent date stamps, we can see that the model expected (predicted) lower values compared to real values of the stock price.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a8635694ed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a8635694e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22">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8635694ed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a8635694e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22">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c1ade0931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c1ade0931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15ffcf0b25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 name="Google Shape;29;g15ffcf0b253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91738ac9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Prediction model approach for our project is elaborated as shown in slide in Milestones respectively:</a:t>
            </a:r>
            <a:endParaRPr/>
          </a:p>
          <a:p>
            <a:pPr marL="0" lvl="0" indent="0" algn="l" rtl="0">
              <a:spcBef>
                <a:spcPts val="0"/>
              </a:spcBef>
              <a:spcAft>
                <a:spcPts val="0"/>
              </a:spcAft>
              <a:buNone/>
            </a:pPr>
            <a:endParaRPr/>
          </a:p>
          <a:p>
            <a:pPr marL="0" lvl="0" indent="0" algn="l" rtl="0">
              <a:spcBef>
                <a:spcPts val="0"/>
              </a:spcBef>
              <a:spcAft>
                <a:spcPts val="0"/>
              </a:spcAft>
              <a:buNone/>
            </a:pPr>
            <a:r>
              <a:rPr lang="en-US"/>
              <a:t>Milestone 1</a:t>
            </a:r>
            <a:endParaRPr/>
          </a:p>
          <a:p>
            <a:pPr marL="0" lvl="0" indent="0" algn="l" rtl="0">
              <a:spcBef>
                <a:spcPts val="0"/>
              </a:spcBef>
              <a:spcAft>
                <a:spcPts val="0"/>
              </a:spcAft>
              <a:buNone/>
            </a:pPr>
            <a:r>
              <a:rPr lang="en-US"/>
              <a:t>Milestone 2</a:t>
            </a:r>
            <a:endParaRPr/>
          </a:p>
          <a:p>
            <a:pPr marL="0" lvl="0" indent="0" algn="l" rtl="0">
              <a:spcBef>
                <a:spcPts val="0"/>
              </a:spcBef>
              <a:spcAft>
                <a:spcPts val="0"/>
              </a:spcAft>
              <a:buNone/>
            </a:pPr>
            <a:r>
              <a:rPr lang="en-US"/>
              <a:t>Milestone 3</a:t>
            </a:r>
            <a:endParaRPr/>
          </a:p>
          <a:p>
            <a:pPr marL="0" lvl="0" indent="0" algn="l" rtl="0">
              <a:spcBef>
                <a:spcPts val="0"/>
              </a:spcBef>
              <a:spcAft>
                <a:spcPts val="0"/>
              </a:spcAft>
              <a:buNone/>
            </a:pPr>
            <a:r>
              <a:rPr lang="en-US"/>
              <a:t>Milestone 4</a:t>
            </a:r>
            <a:endParaRPr/>
          </a:p>
        </p:txBody>
      </p:sp>
      <p:sp>
        <p:nvSpPr>
          <p:cNvPr id="34" name="Google Shape;34;g191738ac9d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5ffcf0b2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5ffcf0b2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6211" algn="l" rtl="0">
              <a:lnSpc>
                <a:spcPct val="115000"/>
              </a:lnSpc>
              <a:spcBef>
                <a:spcPts val="0"/>
              </a:spcBef>
              <a:spcAft>
                <a:spcPts val="0"/>
              </a:spcAft>
              <a:buClr>
                <a:schemeClr val="dk1"/>
              </a:buClr>
              <a:buSzPts val="1222"/>
              <a:buFont typeface="Arial"/>
              <a:buChar char="●"/>
            </a:pPr>
            <a:r>
              <a:rPr lang="en-US" sz="1222">
                <a:solidFill>
                  <a:schemeClr val="dk1"/>
                </a:solidFill>
              </a:rPr>
              <a:t>Explored the dataset</a:t>
            </a:r>
            <a:endParaRPr sz="1222">
              <a:solidFill>
                <a:schemeClr val="dk1"/>
              </a:solidFill>
            </a:endParaRPr>
          </a:p>
          <a:p>
            <a:pPr marL="457200" lvl="0" indent="-306211" algn="l" rtl="0">
              <a:lnSpc>
                <a:spcPct val="115000"/>
              </a:lnSpc>
              <a:spcBef>
                <a:spcPts val="0"/>
              </a:spcBef>
              <a:spcAft>
                <a:spcPts val="0"/>
              </a:spcAft>
              <a:buClr>
                <a:schemeClr val="dk1"/>
              </a:buClr>
              <a:buSzPts val="1222"/>
              <a:buFont typeface="Arial"/>
              <a:buChar char="●"/>
            </a:pPr>
            <a:r>
              <a:rPr lang="en-US" sz="1222">
                <a:solidFill>
                  <a:schemeClr val="dk1"/>
                </a:solidFill>
              </a:rPr>
              <a:t>Code for downloading the dataset from the source</a:t>
            </a:r>
            <a:endParaRPr sz="1222">
              <a:solidFill>
                <a:schemeClr val="dk1"/>
              </a:solidFill>
            </a:endParaRPr>
          </a:p>
          <a:p>
            <a:pPr marL="457200" lvl="0" indent="-306211" algn="l" rtl="0">
              <a:lnSpc>
                <a:spcPct val="115000"/>
              </a:lnSpc>
              <a:spcBef>
                <a:spcPts val="0"/>
              </a:spcBef>
              <a:spcAft>
                <a:spcPts val="0"/>
              </a:spcAft>
              <a:buClr>
                <a:schemeClr val="dk1"/>
              </a:buClr>
              <a:buSzPts val="1222"/>
              <a:buFont typeface="Arial"/>
              <a:buChar char="●"/>
            </a:pPr>
            <a:r>
              <a:rPr lang="en-US" sz="1222">
                <a:solidFill>
                  <a:schemeClr val="dk1"/>
                </a:solidFill>
              </a:rPr>
              <a:t>Finalize which part of the dataset you will work on and what feature you will implement</a:t>
            </a:r>
            <a:endParaRPr sz="1222">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US" sz="1200">
                <a:solidFill>
                  <a:schemeClr val="dk1"/>
                </a:solidFill>
              </a:rPr>
              <a:t>Study relevant frameworks (tensorflow, pytoroch, or any other framework)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ffcf0b25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rgbClr val="333333"/>
                </a:solidFill>
                <a:highlight>
                  <a:srgbClr val="FFFFFF"/>
                </a:highlight>
              </a:rPr>
              <a:t>Financial data can be bought, manually scraped from the web, or obtained from public APIs. Generally, financial data comes in one of 2 primary types:</a:t>
            </a:r>
            <a:r>
              <a:rPr lang="en-US" b="1">
                <a:solidFill>
                  <a:srgbClr val="333333"/>
                </a:solidFill>
                <a:highlight>
                  <a:srgbClr val="FFFFFF"/>
                </a:highlight>
              </a:rPr>
              <a:t>Structured Data</a:t>
            </a:r>
            <a:r>
              <a:rPr lang="en-US">
                <a:solidFill>
                  <a:srgbClr val="333333"/>
                </a:solidFill>
                <a:highlight>
                  <a:srgbClr val="FFFFFF"/>
                </a:highlight>
              </a:rPr>
              <a:t>: Closing prices, financials, market performance, etc.</a:t>
            </a:r>
            <a:r>
              <a:rPr lang="en-US" b="1">
                <a:solidFill>
                  <a:srgbClr val="333333"/>
                </a:solidFill>
                <a:highlight>
                  <a:srgbClr val="FFFFFF"/>
                </a:highlight>
              </a:rPr>
              <a:t>Unstructured Data</a:t>
            </a:r>
            <a:r>
              <a:rPr lang="en-US">
                <a:solidFill>
                  <a:srgbClr val="333333"/>
                </a:solidFill>
                <a:highlight>
                  <a:srgbClr val="FFFFFF"/>
                </a:highlight>
              </a:rPr>
              <a:t>: News articles, Social Media, Sentiment Analysis, etc. Additionally, financial data can be further categorized as either </a:t>
            </a:r>
            <a:r>
              <a:rPr lang="en-US" b="1">
                <a:solidFill>
                  <a:srgbClr val="333333"/>
                </a:solidFill>
                <a:highlight>
                  <a:srgbClr val="FFFFFF"/>
                </a:highlight>
              </a:rPr>
              <a:t>Historical</a:t>
            </a:r>
            <a:r>
              <a:rPr lang="en-US">
                <a:solidFill>
                  <a:srgbClr val="333333"/>
                </a:solidFill>
                <a:highlight>
                  <a:srgbClr val="FFFFFF"/>
                </a:highlight>
              </a:rPr>
              <a:t> or </a:t>
            </a:r>
            <a:r>
              <a:rPr lang="en-US" b="1">
                <a:solidFill>
                  <a:srgbClr val="333333"/>
                </a:solidFill>
                <a:highlight>
                  <a:srgbClr val="FFFFFF"/>
                </a:highlight>
              </a:rPr>
              <a:t>Real-Time. </a:t>
            </a:r>
            <a:r>
              <a:rPr lang="en-US">
                <a:solidFill>
                  <a:srgbClr val="333333"/>
                </a:solidFill>
                <a:highlight>
                  <a:srgbClr val="FFFFFF"/>
                </a:highlight>
              </a:rPr>
              <a:t>In most cases, Real-Time data isn’t available from public APIs and must be purchased. We’ll be using mostly structured historical data for our examples here. These financial data are generally provided in a format that includes the following information:</a:t>
            </a:r>
            <a:endParaRPr>
              <a:solidFill>
                <a:srgbClr val="333333"/>
              </a:solidFill>
              <a:highlight>
                <a:srgbClr val="FFFFFF"/>
              </a:highlight>
            </a:endParaRPr>
          </a:p>
          <a:p>
            <a:pPr marL="457200" lvl="0" indent="-298450" algn="l" rtl="0">
              <a:lnSpc>
                <a:spcPct val="115000"/>
              </a:lnSpc>
              <a:spcBef>
                <a:spcPts val="1200"/>
              </a:spcBef>
              <a:spcAft>
                <a:spcPts val="0"/>
              </a:spcAft>
              <a:buClr>
                <a:srgbClr val="333333"/>
              </a:buClr>
              <a:buSzPts val="1100"/>
              <a:buChar char="●"/>
            </a:pPr>
            <a:r>
              <a:rPr lang="en-US">
                <a:solidFill>
                  <a:srgbClr val="333333"/>
                </a:solidFill>
                <a:highlight>
                  <a:srgbClr val="FFFFFF"/>
                </a:highlight>
              </a:rPr>
              <a:t>Date</a:t>
            </a:r>
            <a:endParaRPr>
              <a:solidFill>
                <a:srgbClr val="333333"/>
              </a:solidFill>
              <a:highlight>
                <a:srgbClr val="FFFFFF"/>
              </a:highlight>
            </a:endParaRPr>
          </a:p>
          <a:p>
            <a:pPr marL="457200" lvl="0" indent="-298450" algn="l" rtl="0">
              <a:lnSpc>
                <a:spcPct val="115000"/>
              </a:lnSpc>
              <a:spcBef>
                <a:spcPts val="0"/>
              </a:spcBef>
              <a:spcAft>
                <a:spcPts val="0"/>
              </a:spcAft>
              <a:buClr>
                <a:srgbClr val="333333"/>
              </a:buClr>
              <a:buSzPts val="1100"/>
              <a:buChar char="●"/>
            </a:pPr>
            <a:r>
              <a:rPr lang="en-US">
                <a:solidFill>
                  <a:srgbClr val="333333"/>
                </a:solidFill>
                <a:highlight>
                  <a:srgbClr val="FFFFFF"/>
                </a:highlight>
              </a:rPr>
              <a:t>Open Price</a:t>
            </a:r>
            <a:endParaRPr>
              <a:solidFill>
                <a:srgbClr val="333333"/>
              </a:solidFill>
              <a:highlight>
                <a:srgbClr val="FFFFFF"/>
              </a:highlight>
            </a:endParaRPr>
          </a:p>
          <a:p>
            <a:pPr marL="457200" lvl="0" indent="-298450" algn="l" rtl="0">
              <a:lnSpc>
                <a:spcPct val="115000"/>
              </a:lnSpc>
              <a:spcBef>
                <a:spcPts val="0"/>
              </a:spcBef>
              <a:spcAft>
                <a:spcPts val="0"/>
              </a:spcAft>
              <a:buClr>
                <a:srgbClr val="333333"/>
              </a:buClr>
              <a:buSzPts val="1100"/>
              <a:buChar char="●"/>
            </a:pPr>
            <a:r>
              <a:rPr lang="en-US">
                <a:solidFill>
                  <a:srgbClr val="333333"/>
                </a:solidFill>
                <a:highlight>
                  <a:srgbClr val="FFFFFF"/>
                </a:highlight>
              </a:rPr>
              <a:t>High Price</a:t>
            </a:r>
            <a:endParaRPr>
              <a:solidFill>
                <a:srgbClr val="333333"/>
              </a:solidFill>
              <a:highlight>
                <a:srgbClr val="FFFFFF"/>
              </a:highlight>
            </a:endParaRPr>
          </a:p>
          <a:p>
            <a:pPr marL="457200" lvl="0" indent="-298450" algn="l" rtl="0">
              <a:lnSpc>
                <a:spcPct val="115000"/>
              </a:lnSpc>
              <a:spcBef>
                <a:spcPts val="0"/>
              </a:spcBef>
              <a:spcAft>
                <a:spcPts val="0"/>
              </a:spcAft>
              <a:buClr>
                <a:srgbClr val="333333"/>
              </a:buClr>
              <a:buSzPts val="1100"/>
              <a:buChar char="●"/>
            </a:pPr>
            <a:r>
              <a:rPr lang="en-US">
                <a:solidFill>
                  <a:srgbClr val="333333"/>
                </a:solidFill>
                <a:highlight>
                  <a:srgbClr val="FFFFFF"/>
                </a:highlight>
              </a:rPr>
              <a:t>Low Price</a:t>
            </a:r>
            <a:endParaRPr>
              <a:solidFill>
                <a:srgbClr val="333333"/>
              </a:solidFill>
              <a:highlight>
                <a:srgbClr val="FFFFFF"/>
              </a:highlight>
            </a:endParaRPr>
          </a:p>
          <a:p>
            <a:pPr marL="457200" lvl="0" indent="-298450" algn="l" rtl="0">
              <a:lnSpc>
                <a:spcPct val="115000"/>
              </a:lnSpc>
              <a:spcBef>
                <a:spcPts val="0"/>
              </a:spcBef>
              <a:spcAft>
                <a:spcPts val="0"/>
              </a:spcAft>
              <a:buClr>
                <a:srgbClr val="333333"/>
              </a:buClr>
              <a:buSzPts val="1100"/>
              <a:buChar char="●"/>
            </a:pPr>
            <a:r>
              <a:rPr lang="en-US">
                <a:solidFill>
                  <a:srgbClr val="333333"/>
                </a:solidFill>
                <a:highlight>
                  <a:srgbClr val="FFFFFF"/>
                </a:highlight>
              </a:rPr>
              <a:t>Closing Price</a:t>
            </a:r>
            <a:endParaRPr>
              <a:solidFill>
                <a:srgbClr val="333333"/>
              </a:solidFill>
              <a:highlight>
                <a:srgbClr val="FFFFFF"/>
              </a:highlight>
            </a:endParaRPr>
          </a:p>
          <a:p>
            <a:pPr marL="457200" lvl="0" indent="-298450" algn="l" rtl="0">
              <a:lnSpc>
                <a:spcPct val="115000"/>
              </a:lnSpc>
              <a:spcBef>
                <a:spcPts val="0"/>
              </a:spcBef>
              <a:spcAft>
                <a:spcPts val="0"/>
              </a:spcAft>
              <a:buClr>
                <a:srgbClr val="333333"/>
              </a:buClr>
              <a:buSzPts val="1100"/>
              <a:buChar char="●"/>
            </a:pPr>
            <a:r>
              <a:rPr lang="en-US">
                <a:solidFill>
                  <a:srgbClr val="333333"/>
                </a:solidFill>
                <a:highlight>
                  <a:srgbClr val="FFFFFF"/>
                </a:highlight>
              </a:rPr>
              <a:t>Volume</a:t>
            </a:r>
            <a:endParaRPr>
              <a:solidFill>
                <a:srgbClr val="333333"/>
              </a:solidFill>
              <a:highlight>
                <a:srgbClr val="FFFFFF"/>
              </a:highlight>
            </a:endParaRPr>
          </a:p>
          <a:p>
            <a:pPr marL="457200" lvl="0" indent="-304800" algn="l" rtl="0">
              <a:lnSpc>
                <a:spcPct val="115000"/>
              </a:lnSpc>
              <a:spcBef>
                <a:spcPts val="0"/>
              </a:spcBef>
              <a:spcAft>
                <a:spcPts val="0"/>
              </a:spcAft>
              <a:buClr>
                <a:srgbClr val="333333"/>
              </a:buClr>
              <a:buSzPts val="1200"/>
              <a:buChar char="●"/>
            </a:pPr>
            <a:r>
              <a:rPr lang="en-US" sz="1200">
                <a:solidFill>
                  <a:srgbClr val="333333"/>
                </a:solidFill>
                <a:highlight>
                  <a:srgbClr val="FFFFFF"/>
                </a:highlight>
              </a:rPr>
              <a:t>Adj close price</a:t>
            </a:r>
            <a:endParaRPr sz="1200">
              <a:solidFill>
                <a:srgbClr val="333333"/>
              </a:solidFill>
              <a:highlight>
                <a:srgbClr val="FFFFFF"/>
              </a:highlight>
            </a:endParaRPr>
          </a:p>
          <a:p>
            <a:pPr marL="0" lvl="0" indent="0" algn="l" rtl="0">
              <a:lnSpc>
                <a:spcPct val="115000"/>
              </a:lnSpc>
              <a:spcBef>
                <a:spcPts val="1700"/>
              </a:spcBef>
              <a:spcAft>
                <a:spcPts val="0"/>
              </a:spcAft>
              <a:buNone/>
            </a:pPr>
            <a:endParaRPr sz="1500" b="1">
              <a:solidFill>
                <a:srgbClr val="333333"/>
              </a:solidFill>
              <a:highlight>
                <a:srgbClr val="FFFFFF"/>
              </a:highlight>
            </a:endParaRPr>
          </a:p>
          <a:p>
            <a:pPr marL="0" lvl="0" indent="0" algn="l" rtl="0">
              <a:spcBef>
                <a:spcPts val="1200"/>
              </a:spcBef>
              <a:spcAft>
                <a:spcPts val="0"/>
              </a:spcAft>
              <a:buNone/>
            </a:pPr>
            <a:endParaRPr/>
          </a:p>
        </p:txBody>
      </p:sp>
      <p:sp>
        <p:nvSpPr>
          <p:cNvPr id="68" name="Google Shape;68;g15ffcf0b253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ffcf0b253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5ffcf0b25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7000"/>
              </a:lnSpc>
              <a:spcBef>
                <a:spcPts val="0"/>
              </a:spcBef>
              <a:spcAft>
                <a:spcPts val="0"/>
              </a:spcAft>
              <a:buClr>
                <a:schemeClr val="dk1"/>
              </a:buClr>
              <a:buSzPts val="1100"/>
              <a:buFont typeface="Arial"/>
              <a:buNone/>
            </a:pPr>
            <a:r>
              <a:rPr lang="en-US" sz="900">
                <a:solidFill>
                  <a:schemeClr val="dk1"/>
                </a:solidFill>
              </a:rPr>
              <a:t>Tesla Competitors Comparative study of Stock price movement </a:t>
            </a:r>
            <a:endParaRPr sz="200">
              <a:solidFill>
                <a:schemeClr val="dk1"/>
              </a:solidFill>
            </a:endParaRPr>
          </a:p>
          <a:p>
            <a:pPr marL="0" lvl="0" indent="0" algn="l" rtl="0">
              <a:lnSpc>
                <a:spcPct val="107000"/>
              </a:lnSpc>
              <a:spcBef>
                <a:spcPts val="0"/>
              </a:spcBef>
              <a:spcAft>
                <a:spcPts val="0"/>
              </a:spcAft>
              <a:buClr>
                <a:schemeClr val="dk1"/>
              </a:buClr>
              <a:buSzPts val="1000"/>
              <a:buFont typeface="Arial"/>
              <a:buNone/>
            </a:pPr>
            <a:r>
              <a:rPr lang="en-US" sz="900">
                <a:solidFill>
                  <a:schemeClr val="dk1"/>
                </a:solidFill>
              </a:rPr>
              <a:t>         -Direct Competitors, -Indirect Competitors:</a:t>
            </a:r>
            <a:endParaRPr sz="900">
              <a:solidFill>
                <a:schemeClr val="dk1"/>
              </a:solidFill>
              <a:latin typeface="Calibri"/>
              <a:ea typeface="Calibri"/>
              <a:cs typeface="Calibri"/>
              <a:sym typeface="Calibri"/>
            </a:endParaRPr>
          </a:p>
          <a:p>
            <a:pPr marL="0" lvl="0" indent="0" algn="l" rtl="0">
              <a:lnSpc>
                <a:spcPct val="107000"/>
              </a:lnSpc>
              <a:spcBef>
                <a:spcPts val="1000"/>
              </a:spcBef>
              <a:spcAft>
                <a:spcPts val="0"/>
              </a:spcAft>
              <a:buClr>
                <a:schemeClr val="dk1"/>
              </a:buClr>
              <a:buSzPts val="1100"/>
              <a:buFont typeface="Arial"/>
              <a:buNone/>
            </a:pPr>
            <a:r>
              <a:rPr lang="en-US" sz="900">
                <a:solidFill>
                  <a:schemeClr val="dk1"/>
                </a:solidFill>
              </a:rPr>
              <a:t>The graph shows a plot with stock data dated 04/24/2022 and here we have compared the parameters using Tableau to study the stock price movement in line with companies Market Cap, %change in stock price and closing stock price (i.e. Avg close). </a:t>
            </a:r>
            <a:endParaRPr sz="200">
              <a:solidFill>
                <a:schemeClr val="dk1"/>
              </a:solidFill>
            </a:endParaRPr>
          </a:p>
          <a:p>
            <a:pPr marL="0" lvl="0" indent="0" algn="l" rtl="0">
              <a:lnSpc>
                <a:spcPct val="107000"/>
              </a:lnSpc>
              <a:spcBef>
                <a:spcPts val="2200"/>
              </a:spcBef>
              <a:spcAft>
                <a:spcPts val="0"/>
              </a:spcAft>
              <a:buNone/>
            </a:pPr>
            <a:r>
              <a:rPr lang="en-US" sz="900">
                <a:solidFill>
                  <a:schemeClr val="dk1"/>
                </a:solidFill>
              </a:rPr>
              <a:t>While devising this comparison since our focus was mainly on Tesla, we prepared a comparative between direct competitors of Tesla i.e. from the automobile industry and Indirect competitors from Software and IT services and as we can see from the plot that stock price of Tesla, Audi and Google are rising and compared to the market capital of Tesla and Audi, Tesla has more capital infusion compared to peers as Tesla works on the ability to generate recurring sales and potential to add to profits. </a:t>
            </a:r>
            <a:endParaRPr sz="200">
              <a:solidFill>
                <a:schemeClr val="dk1"/>
              </a:solidFill>
            </a:endParaRPr>
          </a:p>
          <a:p>
            <a:pPr marL="0" lvl="0" indent="0" algn="l" rtl="0">
              <a:lnSpc>
                <a:spcPct val="107000"/>
              </a:lnSpc>
              <a:spcBef>
                <a:spcPts val="2200"/>
              </a:spcBef>
              <a:spcAft>
                <a:spcPts val="0"/>
              </a:spcAft>
              <a:buClr>
                <a:schemeClr val="dk1"/>
              </a:buClr>
              <a:buSzPts val="1100"/>
              <a:buFont typeface="Arial"/>
              <a:buNone/>
            </a:pPr>
            <a:r>
              <a:rPr lang="en-US" sz="900">
                <a:solidFill>
                  <a:schemeClr val="dk1"/>
                </a:solidFill>
              </a:rPr>
              <a:t>Tesla is also an indirect competitor of Uber and </a:t>
            </a:r>
            <a:r>
              <a:rPr lang="en-US" sz="900" u="sng">
                <a:solidFill>
                  <a:schemeClr val="dk1"/>
                </a:solidFill>
                <a:hlinkClick r:id="rId3">
                  <a:extLst>
                    <a:ext uri="{A12FA001-AC4F-418D-AE19-62706E023703}">
                      <ahyp:hlinkClr xmlns:ahyp="http://schemas.microsoft.com/office/drawing/2018/hyperlinkcolor" val="tx"/>
                    </a:ext>
                  </a:extLst>
                </a:hlinkClick>
              </a:rPr>
              <a:t>Google</a:t>
            </a:r>
            <a:r>
              <a:rPr lang="en-US" sz="900">
                <a:solidFill>
                  <a:schemeClr val="dk1"/>
                </a:solidFill>
              </a:rPr>
              <a:t>. This is because Tesla, Uber and Google are working on self-driving car projects which means that Uber and Google are indirect competitors of Tesla. </a:t>
            </a:r>
            <a:endParaRPr sz="900">
              <a:solidFill>
                <a:schemeClr val="dk1"/>
              </a:solidFill>
              <a:latin typeface="Calibri"/>
              <a:ea typeface="Calibri"/>
              <a:cs typeface="Calibri"/>
              <a:sym typeface="Calibri"/>
            </a:endParaRPr>
          </a:p>
          <a:p>
            <a:pPr marL="0" lvl="0" indent="0" algn="l" rtl="0">
              <a:spcBef>
                <a:spcPts val="2200"/>
              </a:spcBef>
              <a:spcAft>
                <a:spcPts val="0"/>
              </a:spcAft>
              <a:buClr>
                <a:schemeClr val="dk1"/>
              </a:buClr>
              <a:buSzPts val="1100"/>
              <a:buFont typeface="Arial"/>
              <a:buNone/>
            </a:pPr>
            <a:endParaRPr sz="200">
              <a:solidFill>
                <a:schemeClr val="dk1"/>
              </a:solidFill>
            </a:endParaRPr>
          </a:p>
          <a:p>
            <a:pPr marL="0" lvl="0" indent="0" algn="l" rtl="0">
              <a:spcBef>
                <a:spcPts val="1200"/>
              </a:spcBef>
              <a:spcAft>
                <a:spcPts val="0"/>
              </a:spcAft>
              <a:buClr>
                <a:schemeClr val="dk1"/>
              </a:buClr>
              <a:buSzPts val="1100"/>
              <a:buFont typeface="Arial"/>
              <a:buNone/>
            </a:pPr>
            <a:endParaRPr sz="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91738ac9dd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91738ac9d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t>Stock price analysis is an example of time series analysis and is one of the primary area in predictive analytics. The time series data contains measurements or observations attached to sequential time steps. In case of stock prices, the time stamps can seconds, minutes or days.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US" sz="1200"/>
              <a:t>In  this project we have used pandas for data manipulation and altair, matplotlib for data visualization. For visualization through altair we have used the data reader API of Pandas. We first import the dependencies necessary for the project and then used data reader to create Pandas dataframe that contain stock price data.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US" sz="1200"/>
              <a:t>Altair makes it simple to have multiple plots in one visualization. As we can see in the slide we can plot closing price movement and volume for TSLA stocks using a logical operator.The  data is for time period 2018-2022 as Altair has a limitation to visualize upto 5000 records.</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5c1ade0931_2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5c1ade0931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t>We can also show a comparative chart in one visualization using altair The stocks of both stocks seems to continuously increasing with few occasional drop, one in April 2020 and other since october 2022 mainly related to global pandemic and anticipated recession.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US" sz="1200"/>
              <a:t>Resampling means representing data with different frequency. </a:t>
            </a:r>
            <a:endParaRPr sz="1200"/>
          </a:p>
          <a:p>
            <a:pPr marL="0" lvl="0" indent="0" algn="l" rtl="0">
              <a:lnSpc>
                <a:spcPct val="115000"/>
              </a:lnSpc>
              <a:spcBef>
                <a:spcPts val="0"/>
              </a:spcBef>
              <a:spcAft>
                <a:spcPts val="0"/>
              </a:spcAft>
              <a:buNone/>
            </a:pP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91738ac9dd_0_1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91738ac9d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objective of the proposed work is to study and improve the supervised learning algorithms to predict the stock price.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593367"/>
            <a:ext cx="11360700" cy="763500"/>
          </a:xfrm>
          <a:prstGeom prst="rect">
            <a:avLst/>
          </a:prstGeom>
        </p:spPr>
        <p:txBody>
          <a:bodyPr spcFirstLastPara="1" wrap="square" lIns="182875" tIns="182875" rIns="182875" bIns="182875" anchor="ctr" anchorCtr="0">
            <a:normAutofit/>
          </a:bodyPr>
          <a:lstStyle>
            <a:lvl1pPr lvl="0" rtl="0">
              <a:spcBef>
                <a:spcPts val="0"/>
              </a:spcBef>
              <a:spcAft>
                <a:spcPts val="0"/>
              </a:spcAft>
              <a:buSzPts val="2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342900" rtl="0">
              <a:spcBef>
                <a:spcPts val="1000"/>
              </a:spcBef>
              <a:spcAft>
                <a:spcPts val="0"/>
              </a:spcAft>
              <a:buSzPts val="1800"/>
              <a:buChar char="•"/>
              <a:defRPr/>
            </a:lvl1pPr>
            <a:lvl2pPr marL="914400" lvl="1" indent="-330200" rtl="0">
              <a:spcBef>
                <a:spcPts val="1000"/>
              </a:spcBef>
              <a:spcAft>
                <a:spcPts val="0"/>
              </a:spcAft>
              <a:buSzPts val="1600"/>
              <a:buChar char="•"/>
              <a:defRPr/>
            </a:lvl2pPr>
            <a:lvl3pPr marL="1371600" lvl="2" indent="-330200" rtl="0">
              <a:spcBef>
                <a:spcPts val="1000"/>
              </a:spcBef>
              <a:spcAft>
                <a:spcPts val="0"/>
              </a:spcAft>
              <a:buSzPts val="1600"/>
              <a:buChar char="•"/>
              <a:defRPr/>
            </a:lvl3pPr>
            <a:lvl4pPr marL="1828800" lvl="3" indent="-330200" rtl="0">
              <a:spcBef>
                <a:spcPts val="1000"/>
              </a:spcBef>
              <a:spcAft>
                <a:spcPts val="0"/>
              </a:spcAft>
              <a:buSzPts val="1600"/>
              <a:buChar char="•"/>
              <a:defRPr/>
            </a:lvl4pPr>
            <a:lvl5pPr marL="2286000" lvl="4" indent="-330200" rtl="0">
              <a:spcBef>
                <a:spcPts val="1000"/>
              </a:spcBef>
              <a:spcAft>
                <a:spcPts val="0"/>
              </a:spcAft>
              <a:buSzPts val="1600"/>
              <a:buChar char="•"/>
              <a:defRPr/>
            </a:lvl5pPr>
            <a:lvl6pPr marL="2743200" lvl="5" indent="-330200" rtl="0">
              <a:spcBef>
                <a:spcPts val="1000"/>
              </a:spcBef>
              <a:spcAft>
                <a:spcPts val="0"/>
              </a:spcAft>
              <a:buSzPts val="1600"/>
              <a:buChar char="•"/>
              <a:defRPr/>
            </a:lvl6pPr>
            <a:lvl7pPr marL="3200400" lvl="6" indent="-330200" rtl="0">
              <a:spcBef>
                <a:spcPts val="1000"/>
              </a:spcBef>
              <a:spcAft>
                <a:spcPts val="0"/>
              </a:spcAft>
              <a:buSzPts val="1600"/>
              <a:buChar char="•"/>
              <a:defRPr/>
            </a:lvl7pPr>
            <a:lvl8pPr marL="3657600" lvl="7" indent="-330200" rtl="0">
              <a:spcBef>
                <a:spcPts val="1000"/>
              </a:spcBef>
              <a:spcAft>
                <a:spcPts val="0"/>
              </a:spcAft>
              <a:buSzPts val="1600"/>
              <a:buChar char="•"/>
              <a:defRPr/>
            </a:lvl8pPr>
            <a:lvl9pPr marL="4114800" lvl="8" indent="-330200" rtl="0">
              <a:spcBef>
                <a:spcPts val="1000"/>
              </a:spcBef>
              <a:spcAft>
                <a:spcPts val="0"/>
              </a:spcAft>
              <a:buSzPts val="1600"/>
              <a:buChar char="•"/>
              <a:defRPr/>
            </a:lvl9pPr>
          </a:lstStyle>
          <a:p>
            <a:endParaRPr/>
          </a:p>
        </p:txBody>
      </p:sp>
      <p:sp>
        <p:nvSpPr>
          <p:cNvPr id="20" name="Google Shape;20;p3"/>
          <p:cNvSpPr txBox="1">
            <a:spLocks noGrp="1"/>
          </p:cNvSpPr>
          <p:nvPr>
            <p:ph type="sldNum" idx="12"/>
          </p:nvPr>
        </p:nvSpPr>
        <p:spPr>
          <a:xfrm>
            <a:off x="11296610" y="6217622"/>
            <a:ext cx="731700" cy="524700"/>
          </a:xfrm>
          <a:prstGeom prst="rect">
            <a:avLst/>
          </a:prstGeom>
        </p:spPr>
        <p:txBody>
          <a:bodyPr spcFirstLastPara="1" wrap="square" lIns="18275" tIns="45700" rIns="1827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vyas2@ken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roy2@kent.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044700" y="1203100"/>
            <a:ext cx="9941700" cy="16458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274300" tIns="182875" rIns="274300" bIns="182875" anchor="ctr" anchorCtr="1">
            <a:noAutofit/>
          </a:bodyPr>
          <a:lstStyle/>
          <a:p>
            <a:pPr marL="0" lvl="0" indent="0" algn="ctr" rtl="0">
              <a:lnSpc>
                <a:spcPct val="107916"/>
              </a:lnSpc>
              <a:spcBef>
                <a:spcPts val="1400"/>
              </a:spcBef>
              <a:spcAft>
                <a:spcPts val="400"/>
              </a:spcAft>
              <a:buClr>
                <a:schemeClr val="dk1"/>
              </a:buClr>
              <a:buSzPts val="1100"/>
              <a:buFont typeface="Arial"/>
              <a:buNone/>
            </a:pPr>
            <a:r>
              <a:rPr lang="en-US" sz="4000" b="1">
                <a:solidFill>
                  <a:schemeClr val="dk1"/>
                </a:solidFill>
                <a:latin typeface="Calibri"/>
                <a:ea typeface="Calibri"/>
                <a:cs typeface="Calibri"/>
                <a:sym typeface="Calibri"/>
              </a:rPr>
              <a:t>Stock Price prediction using Big Data Visualization Technique</a:t>
            </a:r>
            <a:endParaRPr sz="5900"/>
          </a:p>
        </p:txBody>
      </p:sp>
      <p:sp>
        <p:nvSpPr>
          <p:cNvPr id="26" name="Google Shape;26;p4"/>
          <p:cNvSpPr txBox="1">
            <a:spLocks noGrp="1"/>
          </p:cNvSpPr>
          <p:nvPr>
            <p:ph type="subTitle" idx="1"/>
          </p:nvPr>
        </p:nvSpPr>
        <p:spPr>
          <a:xfrm>
            <a:off x="1651300" y="3084850"/>
            <a:ext cx="8246400" cy="2272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sz="3400">
                <a:solidFill>
                  <a:schemeClr val="dk1"/>
                </a:solidFill>
                <a:latin typeface="Calibri"/>
                <a:ea typeface="Calibri"/>
                <a:cs typeface="Calibri"/>
                <a:sym typeface="Calibri"/>
              </a:rPr>
              <a:t>       </a:t>
            </a:r>
            <a:r>
              <a:rPr lang="en-US" sz="2700" b="1">
                <a:solidFill>
                  <a:schemeClr val="dk1"/>
                </a:solidFill>
                <a:latin typeface="Calibri"/>
                <a:ea typeface="Calibri"/>
                <a:cs typeface="Calibri"/>
                <a:sym typeface="Calibri"/>
              </a:rPr>
              <a:t>Priyanka Vyas,                                   Nibedita Roy, </a:t>
            </a:r>
            <a:endParaRPr sz="27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700" b="1">
                <a:solidFill>
                  <a:schemeClr val="dk1"/>
                </a:solidFill>
                <a:latin typeface="Calibri"/>
                <a:ea typeface="Calibri"/>
                <a:cs typeface="Calibri"/>
                <a:sym typeface="Calibri"/>
              </a:rPr>
              <a:t>       </a:t>
            </a:r>
            <a:r>
              <a:rPr lang="en-US" sz="2700" b="1" u="sng">
                <a:solidFill>
                  <a:srgbClr val="1155C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pvyas2@kent.edu</a:t>
            </a:r>
            <a:r>
              <a:rPr lang="en-US" sz="2700" b="1">
                <a:solidFill>
                  <a:schemeClr val="dk1"/>
                </a:solidFill>
                <a:latin typeface="Calibri"/>
                <a:ea typeface="Calibri"/>
                <a:cs typeface="Calibri"/>
                <a:sym typeface="Calibri"/>
              </a:rPr>
              <a:t> ,                          </a:t>
            </a:r>
            <a:r>
              <a:rPr lang="en-US" sz="2700" b="1"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nroy2@kent.edu</a:t>
            </a:r>
            <a:endParaRPr sz="2700" b="1">
              <a:solidFill>
                <a:schemeClr val="dk1"/>
              </a:solidFill>
              <a:latin typeface="Calibri"/>
              <a:ea typeface="Calibri"/>
              <a:cs typeface="Calibri"/>
              <a:sym typeface="Calibri"/>
            </a:endParaRPr>
          </a:p>
          <a:p>
            <a:pPr marL="0" lvl="0" indent="0" algn="ctr" rtl="0">
              <a:spcBef>
                <a:spcPts val="0"/>
              </a:spcBef>
              <a:spcAft>
                <a:spcPts val="0"/>
              </a:spcAft>
              <a:buSzPts val="1100"/>
              <a:buNone/>
            </a:pPr>
            <a:endParaRPr sz="2700" b="1">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US" sz="2700" b="1">
                <a:solidFill>
                  <a:schemeClr val="dk1"/>
                </a:solidFill>
                <a:latin typeface="Calibri"/>
                <a:ea typeface="Calibri"/>
                <a:cs typeface="Calibri"/>
                <a:sym typeface="Calibri"/>
              </a:rPr>
              <a:t>Department of Computer Science</a:t>
            </a:r>
            <a:endParaRPr sz="2700" b="1">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US" sz="2700" b="1">
                <a:solidFill>
                  <a:schemeClr val="dk1"/>
                </a:solidFill>
                <a:latin typeface="Calibri"/>
                <a:ea typeface="Calibri"/>
                <a:cs typeface="Calibri"/>
                <a:sym typeface="Calibri"/>
              </a:rPr>
              <a:t>Kent State University</a:t>
            </a:r>
            <a:endParaRPr sz="3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100"/>
        <p:cNvGrpSpPr/>
        <p:nvPr/>
      </p:nvGrpSpPr>
      <p:grpSpPr>
        <a:xfrm>
          <a:off x="0" y="0"/>
          <a:ext cx="0" cy="0"/>
          <a:chOff x="0" y="0"/>
          <a:chExt cx="0" cy="0"/>
        </a:xfrm>
      </p:grpSpPr>
      <p:sp>
        <p:nvSpPr>
          <p:cNvPr id="101" name="Google Shape;101;p13"/>
          <p:cNvSpPr/>
          <p:nvPr/>
        </p:nvSpPr>
        <p:spPr>
          <a:xfrm>
            <a:off x="40440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3800"/>
              <a:t>Milestone 3: Result Analyze: </a:t>
            </a:r>
            <a:r>
              <a:rPr lang="en-US" sz="3800">
                <a:solidFill>
                  <a:srgbClr val="262626"/>
                </a:solidFill>
                <a:latin typeface="Gill Sans"/>
                <a:ea typeface="Gill Sans"/>
                <a:cs typeface="Gill Sans"/>
                <a:sym typeface="Gill Sans"/>
              </a:rPr>
              <a:t>Layers &amp; Parameter</a:t>
            </a:r>
            <a:endParaRPr sz="3800"/>
          </a:p>
        </p:txBody>
      </p:sp>
      <p:pic>
        <p:nvPicPr>
          <p:cNvPr id="102" name="Google Shape;102;p13"/>
          <p:cNvPicPr preferRelativeResize="0"/>
          <p:nvPr/>
        </p:nvPicPr>
        <p:blipFill>
          <a:blip r:embed="rId3">
            <a:alphaModFix/>
          </a:blip>
          <a:stretch>
            <a:fillRect/>
          </a:stretch>
        </p:blipFill>
        <p:spPr>
          <a:xfrm>
            <a:off x="5982825" y="1904075"/>
            <a:ext cx="5153600" cy="3471125"/>
          </a:xfrm>
          <a:prstGeom prst="rect">
            <a:avLst/>
          </a:prstGeom>
          <a:noFill/>
          <a:ln w="9525" cap="flat" cmpd="sng">
            <a:solidFill>
              <a:schemeClr val="dk2"/>
            </a:solidFill>
            <a:prstDash val="solid"/>
            <a:round/>
            <a:headEnd type="none" w="sm" len="sm"/>
            <a:tailEnd type="none" w="sm" len="sm"/>
          </a:ln>
        </p:spPr>
      </p:pic>
      <p:sp>
        <p:nvSpPr>
          <p:cNvPr id="103" name="Google Shape;103;p13"/>
          <p:cNvSpPr txBox="1"/>
          <p:nvPr/>
        </p:nvSpPr>
        <p:spPr>
          <a:xfrm>
            <a:off x="1620600" y="1351475"/>
            <a:ext cx="25611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1</a:t>
            </a:r>
            <a:endParaRPr>
              <a:latin typeface="Gill Sans"/>
              <a:ea typeface="Gill Sans"/>
              <a:cs typeface="Gill Sans"/>
              <a:sym typeface="Gill Sans"/>
            </a:endParaRPr>
          </a:p>
        </p:txBody>
      </p:sp>
      <p:sp>
        <p:nvSpPr>
          <p:cNvPr id="104" name="Google Shape;104;p13"/>
          <p:cNvSpPr txBox="1"/>
          <p:nvPr/>
        </p:nvSpPr>
        <p:spPr>
          <a:xfrm>
            <a:off x="7335600" y="1351475"/>
            <a:ext cx="25611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II</a:t>
            </a:r>
            <a:endParaRPr>
              <a:latin typeface="Gill Sans"/>
              <a:ea typeface="Gill Sans"/>
              <a:cs typeface="Gill Sans"/>
              <a:sym typeface="Gill Sans"/>
            </a:endParaRPr>
          </a:p>
        </p:txBody>
      </p:sp>
      <p:pic>
        <p:nvPicPr>
          <p:cNvPr id="105" name="Google Shape;105;p13"/>
          <p:cNvPicPr preferRelativeResize="0"/>
          <p:nvPr/>
        </p:nvPicPr>
        <p:blipFill>
          <a:blip r:embed="rId4">
            <a:alphaModFix/>
          </a:blip>
          <a:stretch>
            <a:fillRect/>
          </a:stretch>
        </p:blipFill>
        <p:spPr>
          <a:xfrm>
            <a:off x="404400" y="1889900"/>
            <a:ext cx="5253450" cy="34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109"/>
        <p:cNvGrpSpPr/>
        <p:nvPr/>
      </p:nvGrpSpPr>
      <p:grpSpPr>
        <a:xfrm>
          <a:off x="0" y="0"/>
          <a:ext cx="0" cy="0"/>
          <a:chOff x="0" y="0"/>
          <a:chExt cx="0" cy="0"/>
        </a:xfrm>
      </p:grpSpPr>
      <p:sp>
        <p:nvSpPr>
          <p:cNvPr id="110" name="Google Shape;110;p14"/>
          <p:cNvSpPr/>
          <p:nvPr/>
        </p:nvSpPr>
        <p:spPr>
          <a:xfrm>
            <a:off x="40440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3800"/>
              <a:t>Result Analyze: </a:t>
            </a:r>
            <a:r>
              <a:rPr lang="en-US" sz="3800">
                <a:solidFill>
                  <a:srgbClr val="262626"/>
                </a:solidFill>
                <a:latin typeface="Gill Sans"/>
                <a:ea typeface="Gill Sans"/>
                <a:cs typeface="Gill Sans"/>
                <a:sym typeface="Gill Sans"/>
              </a:rPr>
              <a:t>Epochs &amp; Batchsize</a:t>
            </a:r>
            <a:r>
              <a:rPr lang="en-US" sz="3800"/>
              <a:t> </a:t>
            </a:r>
            <a:endParaRPr sz="3800"/>
          </a:p>
        </p:txBody>
      </p:sp>
      <p:sp>
        <p:nvSpPr>
          <p:cNvPr id="111" name="Google Shape;111;p14"/>
          <p:cNvSpPr txBox="1"/>
          <p:nvPr/>
        </p:nvSpPr>
        <p:spPr>
          <a:xfrm>
            <a:off x="707700" y="1351475"/>
            <a:ext cx="41283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1: Epoch=20, Batchsize=64</a:t>
            </a:r>
            <a:endParaRPr>
              <a:latin typeface="Gill Sans"/>
              <a:ea typeface="Gill Sans"/>
              <a:cs typeface="Gill Sans"/>
              <a:sym typeface="Gill Sans"/>
            </a:endParaRPr>
          </a:p>
        </p:txBody>
      </p:sp>
      <p:sp>
        <p:nvSpPr>
          <p:cNvPr id="112" name="Google Shape;112;p14"/>
          <p:cNvSpPr txBox="1"/>
          <p:nvPr/>
        </p:nvSpPr>
        <p:spPr>
          <a:xfrm>
            <a:off x="6706350" y="1351475"/>
            <a:ext cx="41283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II: Epoch=3, Batchsize=20</a:t>
            </a:r>
            <a:endParaRPr>
              <a:latin typeface="Gill Sans"/>
              <a:ea typeface="Gill Sans"/>
              <a:cs typeface="Gill Sans"/>
              <a:sym typeface="Gill Sans"/>
            </a:endParaRPr>
          </a:p>
        </p:txBody>
      </p:sp>
      <p:pic>
        <p:nvPicPr>
          <p:cNvPr id="113" name="Google Shape;113;p14"/>
          <p:cNvPicPr preferRelativeResize="0"/>
          <p:nvPr/>
        </p:nvPicPr>
        <p:blipFill rotWithShape="1">
          <a:blip r:embed="rId3">
            <a:alphaModFix/>
          </a:blip>
          <a:srcRect l="5249"/>
          <a:stretch/>
        </p:blipFill>
        <p:spPr>
          <a:xfrm>
            <a:off x="6006700" y="1904075"/>
            <a:ext cx="5358325" cy="3875525"/>
          </a:xfrm>
          <a:prstGeom prst="rect">
            <a:avLst/>
          </a:prstGeom>
          <a:noFill/>
          <a:ln w="9525" cap="flat" cmpd="sng">
            <a:solidFill>
              <a:schemeClr val="dk2"/>
            </a:solidFill>
            <a:prstDash val="solid"/>
            <a:round/>
            <a:headEnd type="none" w="sm" len="sm"/>
            <a:tailEnd type="none" w="sm" len="sm"/>
          </a:ln>
        </p:spPr>
      </p:pic>
      <p:pic>
        <p:nvPicPr>
          <p:cNvPr id="114" name="Google Shape;114;p14"/>
          <p:cNvPicPr preferRelativeResize="0"/>
          <p:nvPr/>
        </p:nvPicPr>
        <p:blipFill>
          <a:blip r:embed="rId4">
            <a:alphaModFix/>
          </a:blip>
          <a:stretch>
            <a:fillRect/>
          </a:stretch>
        </p:blipFill>
        <p:spPr>
          <a:xfrm>
            <a:off x="404400" y="1827775"/>
            <a:ext cx="5189850" cy="38755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118"/>
        <p:cNvGrpSpPr/>
        <p:nvPr/>
      </p:nvGrpSpPr>
      <p:grpSpPr>
        <a:xfrm>
          <a:off x="0" y="0"/>
          <a:ext cx="0" cy="0"/>
          <a:chOff x="0" y="0"/>
          <a:chExt cx="0" cy="0"/>
        </a:xfrm>
      </p:grpSpPr>
      <p:sp>
        <p:nvSpPr>
          <p:cNvPr id="119" name="Google Shape;119;p15"/>
          <p:cNvSpPr/>
          <p:nvPr/>
        </p:nvSpPr>
        <p:spPr>
          <a:xfrm>
            <a:off x="40440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3800"/>
              <a:t>Result Analyze:</a:t>
            </a:r>
            <a:r>
              <a:rPr lang="en-US" sz="3800">
                <a:solidFill>
                  <a:srgbClr val="262626"/>
                </a:solidFill>
                <a:latin typeface="Gill Sans"/>
                <a:ea typeface="Gill Sans"/>
                <a:cs typeface="Gill Sans"/>
                <a:sym typeface="Gill Sans"/>
              </a:rPr>
              <a:t>Loss function:RMSE</a:t>
            </a:r>
            <a:endParaRPr sz="3800"/>
          </a:p>
        </p:txBody>
      </p:sp>
      <p:pic>
        <p:nvPicPr>
          <p:cNvPr id="120" name="Google Shape;120;p15"/>
          <p:cNvPicPr preferRelativeResize="0"/>
          <p:nvPr/>
        </p:nvPicPr>
        <p:blipFill>
          <a:blip r:embed="rId3">
            <a:alphaModFix/>
          </a:blip>
          <a:stretch>
            <a:fillRect/>
          </a:stretch>
        </p:blipFill>
        <p:spPr>
          <a:xfrm>
            <a:off x="6330675" y="2770325"/>
            <a:ext cx="4422450" cy="2118775"/>
          </a:xfrm>
          <a:prstGeom prst="rect">
            <a:avLst/>
          </a:prstGeom>
          <a:noFill/>
          <a:ln w="9525" cap="flat" cmpd="sng">
            <a:solidFill>
              <a:schemeClr val="dk2"/>
            </a:solidFill>
            <a:prstDash val="solid"/>
            <a:round/>
            <a:headEnd type="none" w="sm" len="sm"/>
            <a:tailEnd type="none" w="sm" len="sm"/>
          </a:ln>
        </p:spPr>
      </p:pic>
      <p:sp>
        <p:nvSpPr>
          <p:cNvPr id="121" name="Google Shape;121;p15"/>
          <p:cNvSpPr txBox="1"/>
          <p:nvPr/>
        </p:nvSpPr>
        <p:spPr>
          <a:xfrm>
            <a:off x="6843400" y="2189675"/>
            <a:ext cx="34623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II: RMSE=5.9</a:t>
            </a:r>
            <a:endParaRPr>
              <a:latin typeface="Gill Sans"/>
              <a:ea typeface="Gill Sans"/>
              <a:cs typeface="Gill Sans"/>
              <a:sym typeface="Gill Sans"/>
            </a:endParaRPr>
          </a:p>
        </p:txBody>
      </p:sp>
      <p:sp>
        <p:nvSpPr>
          <p:cNvPr id="122" name="Google Shape;122;p15"/>
          <p:cNvSpPr txBox="1"/>
          <p:nvPr/>
        </p:nvSpPr>
        <p:spPr>
          <a:xfrm>
            <a:off x="1410350" y="2189675"/>
            <a:ext cx="34623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1: RMSE=162</a:t>
            </a:r>
            <a:endParaRPr>
              <a:latin typeface="Gill Sans"/>
              <a:ea typeface="Gill Sans"/>
              <a:cs typeface="Gill Sans"/>
              <a:sym typeface="Gill Sans"/>
            </a:endParaRPr>
          </a:p>
        </p:txBody>
      </p:sp>
      <p:pic>
        <p:nvPicPr>
          <p:cNvPr id="123" name="Google Shape;123;p15"/>
          <p:cNvPicPr preferRelativeResize="0"/>
          <p:nvPr/>
        </p:nvPicPr>
        <p:blipFill>
          <a:blip r:embed="rId4">
            <a:alphaModFix/>
          </a:blip>
          <a:stretch>
            <a:fillRect/>
          </a:stretch>
        </p:blipFill>
        <p:spPr>
          <a:xfrm>
            <a:off x="978225" y="2770325"/>
            <a:ext cx="4422450" cy="21187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127"/>
        <p:cNvGrpSpPr/>
        <p:nvPr/>
      </p:nvGrpSpPr>
      <p:grpSpPr>
        <a:xfrm>
          <a:off x="0" y="0"/>
          <a:ext cx="0" cy="0"/>
          <a:chOff x="0" y="0"/>
          <a:chExt cx="0" cy="0"/>
        </a:xfrm>
      </p:grpSpPr>
      <p:sp>
        <p:nvSpPr>
          <p:cNvPr id="128" name="Google Shape;128;p16"/>
          <p:cNvSpPr/>
          <p:nvPr/>
        </p:nvSpPr>
        <p:spPr>
          <a:xfrm>
            <a:off x="40440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3800"/>
              <a:t>Result Analyze </a:t>
            </a:r>
            <a:endParaRPr sz="3800"/>
          </a:p>
        </p:txBody>
      </p:sp>
      <p:pic>
        <p:nvPicPr>
          <p:cNvPr id="129" name="Google Shape;129;p16"/>
          <p:cNvPicPr preferRelativeResize="0"/>
          <p:nvPr/>
        </p:nvPicPr>
        <p:blipFill rotWithShape="1">
          <a:blip r:embed="rId3">
            <a:alphaModFix/>
          </a:blip>
          <a:srcRect t="5855"/>
          <a:stretch/>
        </p:blipFill>
        <p:spPr>
          <a:xfrm>
            <a:off x="5813300" y="2285050"/>
            <a:ext cx="5988850" cy="4029425"/>
          </a:xfrm>
          <a:prstGeom prst="rect">
            <a:avLst/>
          </a:prstGeom>
          <a:noFill/>
          <a:ln>
            <a:noFill/>
          </a:ln>
        </p:spPr>
      </p:pic>
      <p:pic>
        <p:nvPicPr>
          <p:cNvPr id="130" name="Google Shape;130;p16"/>
          <p:cNvPicPr preferRelativeResize="0"/>
          <p:nvPr/>
        </p:nvPicPr>
        <p:blipFill rotWithShape="1">
          <a:blip r:embed="rId4">
            <a:alphaModFix/>
          </a:blip>
          <a:srcRect t="5855"/>
          <a:stretch/>
        </p:blipFill>
        <p:spPr>
          <a:xfrm>
            <a:off x="269600" y="2334125"/>
            <a:ext cx="5543700" cy="4029425"/>
          </a:xfrm>
          <a:prstGeom prst="rect">
            <a:avLst/>
          </a:prstGeom>
          <a:noFill/>
          <a:ln>
            <a:noFill/>
          </a:ln>
        </p:spPr>
      </p:pic>
      <p:sp>
        <p:nvSpPr>
          <p:cNvPr id="131" name="Google Shape;131;p16"/>
          <p:cNvSpPr txBox="1"/>
          <p:nvPr/>
        </p:nvSpPr>
        <p:spPr>
          <a:xfrm>
            <a:off x="2094650" y="1808675"/>
            <a:ext cx="25611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1</a:t>
            </a:r>
            <a:endParaRPr>
              <a:latin typeface="Gill Sans"/>
              <a:ea typeface="Gill Sans"/>
              <a:cs typeface="Gill Sans"/>
              <a:sym typeface="Gill Sans"/>
            </a:endParaRPr>
          </a:p>
        </p:txBody>
      </p:sp>
      <p:sp>
        <p:nvSpPr>
          <p:cNvPr id="132" name="Google Shape;132;p16"/>
          <p:cNvSpPr txBox="1"/>
          <p:nvPr/>
        </p:nvSpPr>
        <p:spPr>
          <a:xfrm>
            <a:off x="7792800" y="1808675"/>
            <a:ext cx="25611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II</a:t>
            </a:r>
            <a:endParaRPr>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136"/>
        <p:cNvGrpSpPr/>
        <p:nvPr/>
      </p:nvGrpSpPr>
      <p:grpSpPr>
        <a:xfrm>
          <a:off x="0" y="0"/>
          <a:ext cx="0" cy="0"/>
          <a:chOff x="0" y="0"/>
          <a:chExt cx="0" cy="0"/>
        </a:xfrm>
      </p:grpSpPr>
      <p:sp>
        <p:nvSpPr>
          <p:cNvPr id="137" name="Google Shape;137;p17"/>
          <p:cNvSpPr/>
          <p:nvPr/>
        </p:nvSpPr>
        <p:spPr>
          <a:xfrm>
            <a:off x="443550" y="341225"/>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800">
                <a:solidFill>
                  <a:schemeClr val="dk1"/>
                </a:solidFill>
              </a:rPr>
              <a:t>Plot:Epoch v/s Loss for Model I</a:t>
            </a:r>
            <a:endParaRPr sz="3800"/>
          </a:p>
        </p:txBody>
      </p:sp>
      <p:pic>
        <p:nvPicPr>
          <p:cNvPr id="138" name="Google Shape;138;p17"/>
          <p:cNvPicPr preferRelativeResize="0"/>
          <p:nvPr/>
        </p:nvPicPr>
        <p:blipFill>
          <a:blip r:embed="rId3">
            <a:alphaModFix/>
          </a:blip>
          <a:stretch>
            <a:fillRect/>
          </a:stretch>
        </p:blipFill>
        <p:spPr>
          <a:xfrm>
            <a:off x="677225" y="1417450"/>
            <a:ext cx="3631248" cy="2403475"/>
          </a:xfrm>
          <a:prstGeom prst="rect">
            <a:avLst/>
          </a:prstGeom>
          <a:noFill/>
          <a:ln>
            <a:noFill/>
          </a:ln>
        </p:spPr>
      </p:pic>
      <p:sp>
        <p:nvSpPr>
          <p:cNvPr id="139" name="Google Shape;139;p17"/>
          <p:cNvSpPr/>
          <p:nvPr/>
        </p:nvSpPr>
        <p:spPr>
          <a:xfrm>
            <a:off x="1363125" y="1125725"/>
            <a:ext cx="2193900" cy="2712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epochs=</a:t>
            </a:r>
            <a:r>
              <a:rPr lang="en-US" sz="1050">
                <a:solidFill>
                  <a:srgbClr val="09885A"/>
                </a:solidFill>
                <a:highlight>
                  <a:srgbClr val="FFFFFE"/>
                </a:highlight>
                <a:latin typeface="Courier New"/>
                <a:ea typeface="Courier New"/>
                <a:cs typeface="Courier New"/>
                <a:sym typeface="Courier New"/>
              </a:rPr>
              <a:t>100</a:t>
            </a:r>
            <a:r>
              <a:rPr lang="en-US" sz="1050">
                <a:solidFill>
                  <a:schemeClr val="dk1"/>
                </a:solidFill>
                <a:highlight>
                  <a:srgbClr val="FFFFFE"/>
                </a:highlight>
                <a:latin typeface="Courier New"/>
                <a:ea typeface="Courier New"/>
                <a:cs typeface="Courier New"/>
                <a:sym typeface="Courier New"/>
              </a:rPr>
              <a:t>,batch_size=</a:t>
            </a:r>
            <a:r>
              <a:rPr lang="en-US" sz="1050">
                <a:solidFill>
                  <a:srgbClr val="09885A"/>
                </a:solidFill>
                <a:highlight>
                  <a:srgbClr val="FFFFFE"/>
                </a:highlight>
                <a:latin typeface="Courier New"/>
                <a:ea typeface="Courier New"/>
                <a:cs typeface="Courier New"/>
                <a:sym typeface="Courier New"/>
              </a:rPr>
              <a:t>64</a:t>
            </a:r>
            <a:endParaRPr/>
          </a:p>
        </p:txBody>
      </p:sp>
      <p:pic>
        <p:nvPicPr>
          <p:cNvPr id="140" name="Google Shape;140;p17"/>
          <p:cNvPicPr preferRelativeResize="0"/>
          <p:nvPr/>
        </p:nvPicPr>
        <p:blipFill>
          <a:blip r:embed="rId4">
            <a:alphaModFix/>
          </a:blip>
          <a:stretch>
            <a:fillRect/>
          </a:stretch>
        </p:blipFill>
        <p:spPr>
          <a:xfrm>
            <a:off x="6433971" y="1417450"/>
            <a:ext cx="3686828" cy="2403475"/>
          </a:xfrm>
          <a:prstGeom prst="rect">
            <a:avLst/>
          </a:prstGeom>
          <a:noFill/>
          <a:ln>
            <a:noFill/>
          </a:ln>
        </p:spPr>
      </p:pic>
      <p:sp>
        <p:nvSpPr>
          <p:cNvPr id="141" name="Google Shape;141;p17"/>
          <p:cNvSpPr/>
          <p:nvPr/>
        </p:nvSpPr>
        <p:spPr>
          <a:xfrm>
            <a:off x="7382925" y="1125725"/>
            <a:ext cx="2193900" cy="2712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epochs=</a:t>
            </a:r>
            <a:r>
              <a:rPr lang="en-US" sz="1050">
                <a:solidFill>
                  <a:srgbClr val="09885A"/>
                </a:solidFill>
                <a:highlight>
                  <a:srgbClr val="FFFFFE"/>
                </a:highlight>
                <a:latin typeface="Courier New"/>
                <a:ea typeface="Courier New"/>
                <a:cs typeface="Courier New"/>
                <a:sym typeface="Courier New"/>
              </a:rPr>
              <a:t>100</a:t>
            </a:r>
            <a:r>
              <a:rPr lang="en-US" sz="1050">
                <a:solidFill>
                  <a:schemeClr val="dk1"/>
                </a:solidFill>
                <a:highlight>
                  <a:srgbClr val="FFFFFE"/>
                </a:highlight>
                <a:latin typeface="Courier New"/>
                <a:ea typeface="Courier New"/>
                <a:cs typeface="Courier New"/>
                <a:sym typeface="Courier New"/>
              </a:rPr>
              <a:t>,batch_size=</a:t>
            </a:r>
            <a:r>
              <a:rPr lang="en-US" sz="1050">
                <a:solidFill>
                  <a:srgbClr val="09885A"/>
                </a:solidFill>
                <a:highlight>
                  <a:srgbClr val="FFFFFE"/>
                </a:highlight>
                <a:latin typeface="Courier New"/>
                <a:ea typeface="Courier New"/>
                <a:cs typeface="Courier New"/>
                <a:sym typeface="Courier New"/>
              </a:rPr>
              <a:t>30</a:t>
            </a:r>
            <a:endParaRPr/>
          </a:p>
        </p:txBody>
      </p:sp>
      <p:sp>
        <p:nvSpPr>
          <p:cNvPr id="142" name="Google Shape;142;p17"/>
          <p:cNvSpPr/>
          <p:nvPr/>
        </p:nvSpPr>
        <p:spPr>
          <a:xfrm>
            <a:off x="1591725" y="4021325"/>
            <a:ext cx="2252100" cy="2712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epochs=</a:t>
            </a:r>
            <a:r>
              <a:rPr lang="en-US" sz="1050">
                <a:solidFill>
                  <a:srgbClr val="09885A"/>
                </a:solidFill>
                <a:highlight>
                  <a:srgbClr val="FFFFFE"/>
                </a:highlight>
                <a:latin typeface="Courier New"/>
                <a:ea typeface="Courier New"/>
                <a:cs typeface="Courier New"/>
                <a:sym typeface="Courier New"/>
              </a:rPr>
              <a:t>100</a:t>
            </a:r>
            <a:r>
              <a:rPr lang="en-US" sz="1050">
                <a:solidFill>
                  <a:schemeClr val="dk1"/>
                </a:solidFill>
                <a:highlight>
                  <a:srgbClr val="FFFFFE"/>
                </a:highlight>
                <a:latin typeface="Courier New"/>
                <a:ea typeface="Courier New"/>
                <a:cs typeface="Courier New"/>
                <a:sym typeface="Courier New"/>
              </a:rPr>
              <a:t>,batch_size=</a:t>
            </a:r>
            <a:r>
              <a:rPr lang="en-US" sz="1050">
                <a:solidFill>
                  <a:srgbClr val="09885A"/>
                </a:solidFill>
                <a:highlight>
                  <a:srgbClr val="FFFFFE"/>
                </a:highlight>
                <a:latin typeface="Courier New"/>
                <a:ea typeface="Courier New"/>
                <a:cs typeface="Courier New"/>
                <a:sym typeface="Courier New"/>
              </a:rPr>
              <a:t>125</a:t>
            </a:r>
            <a:endParaRPr/>
          </a:p>
        </p:txBody>
      </p:sp>
      <p:sp>
        <p:nvSpPr>
          <p:cNvPr id="143" name="Google Shape;143;p17"/>
          <p:cNvSpPr/>
          <p:nvPr/>
        </p:nvSpPr>
        <p:spPr>
          <a:xfrm>
            <a:off x="7459125" y="4021325"/>
            <a:ext cx="2193900" cy="2712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epochs=</a:t>
            </a:r>
            <a:r>
              <a:rPr lang="en-US" sz="1050">
                <a:solidFill>
                  <a:srgbClr val="09885A"/>
                </a:solidFill>
                <a:highlight>
                  <a:srgbClr val="FFFFFE"/>
                </a:highlight>
                <a:latin typeface="Courier New"/>
                <a:ea typeface="Courier New"/>
                <a:cs typeface="Courier New"/>
                <a:sym typeface="Courier New"/>
              </a:rPr>
              <a:t>300</a:t>
            </a:r>
            <a:r>
              <a:rPr lang="en-US" sz="1050">
                <a:solidFill>
                  <a:schemeClr val="dk1"/>
                </a:solidFill>
                <a:highlight>
                  <a:srgbClr val="FFFFFE"/>
                </a:highlight>
                <a:latin typeface="Courier New"/>
                <a:ea typeface="Courier New"/>
                <a:cs typeface="Courier New"/>
                <a:sym typeface="Courier New"/>
              </a:rPr>
              <a:t>,batch_size=</a:t>
            </a:r>
            <a:r>
              <a:rPr lang="en-US" sz="1050">
                <a:solidFill>
                  <a:srgbClr val="09885A"/>
                </a:solidFill>
                <a:highlight>
                  <a:srgbClr val="FFFFFE"/>
                </a:highlight>
                <a:latin typeface="Courier New"/>
                <a:ea typeface="Courier New"/>
                <a:cs typeface="Courier New"/>
                <a:sym typeface="Courier New"/>
              </a:rPr>
              <a:t>64</a:t>
            </a:r>
            <a:endParaRPr/>
          </a:p>
        </p:txBody>
      </p:sp>
      <p:pic>
        <p:nvPicPr>
          <p:cNvPr id="144" name="Google Shape;144;p17"/>
          <p:cNvPicPr preferRelativeResize="0"/>
          <p:nvPr/>
        </p:nvPicPr>
        <p:blipFill>
          <a:blip r:embed="rId5">
            <a:alphaModFix/>
          </a:blip>
          <a:stretch>
            <a:fillRect/>
          </a:stretch>
        </p:blipFill>
        <p:spPr>
          <a:xfrm>
            <a:off x="838200" y="4292525"/>
            <a:ext cx="3454690" cy="2413075"/>
          </a:xfrm>
          <a:prstGeom prst="rect">
            <a:avLst/>
          </a:prstGeom>
          <a:noFill/>
          <a:ln>
            <a:noFill/>
          </a:ln>
        </p:spPr>
      </p:pic>
      <p:pic>
        <p:nvPicPr>
          <p:cNvPr id="145" name="Google Shape;145;p17"/>
          <p:cNvPicPr preferRelativeResize="0"/>
          <p:nvPr/>
        </p:nvPicPr>
        <p:blipFill>
          <a:blip r:embed="rId6">
            <a:alphaModFix/>
          </a:blip>
          <a:stretch>
            <a:fillRect/>
          </a:stretch>
        </p:blipFill>
        <p:spPr>
          <a:xfrm>
            <a:off x="6731300" y="4292525"/>
            <a:ext cx="3454675" cy="233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149"/>
        <p:cNvGrpSpPr/>
        <p:nvPr/>
      </p:nvGrpSpPr>
      <p:grpSpPr>
        <a:xfrm>
          <a:off x="0" y="0"/>
          <a:ext cx="0" cy="0"/>
          <a:chOff x="0" y="0"/>
          <a:chExt cx="0" cy="0"/>
        </a:xfrm>
      </p:grpSpPr>
      <p:sp>
        <p:nvSpPr>
          <p:cNvPr id="150" name="Google Shape;150;p18"/>
          <p:cNvSpPr/>
          <p:nvPr/>
        </p:nvSpPr>
        <p:spPr>
          <a:xfrm>
            <a:off x="39585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800">
                <a:solidFill>
                  <a:schemeClr val="dk1"/>
                </a:solidFill>
              </a:rPr>
              <a:t>Plot: Batch v/s Loss for Model I</a:t>
            </a:r>
            <a:endParaRPr sz="3800"/>
          </a:p>
        </p:txBody>
      </p:sp>
      <p:pic>
        <p:nvPicPr>
          <p:cNvPr id="151" name="Google Shape;151;p18"/>
          <p:cNvPicPr preferRelativeResize="0"/>
          <p:nvPr/>
        </p:nvPicPr>
        <p:blipFill>
          <a:blip r:embed="rId3">
            <a:alphaModFix/>
          </a:blip>
          <a:stretch>
            <a:fillRect/>
          </a:stretch>
        </p:blipFill>
        <p:spPr>
          <a:xfrm>
            <a:off x="667850" y="1836675"/>
            <a:ext cx="5229700" cy="4060875"/>
          </a:xfrm>
          <a:prstGeom prst="rect">
            <a:avLst/>
          </a:prstGeom>
          <a:noFill/>
          <a:ln>
            <a:noFill/>
          </a:ln>
        </p:spPr>
      </p:pic>
      <p:pic>
        <p:nvPicPr>
          <p:cNvPr id="152" name="Google Shape;152;p18"/>
          <p:cNvPicPr preferRelativeResize="0"/>
          <p:nvPr/>
        </p:nvPicPr>
        <p:blipFill>
          <a:blip r:embed="rId4">
            <a:alphaModFix/>
          </a:blip>
          <a:stretch>
            <a:fillRect/>
          </a:stretch>
        </p:blipFill>
        <p:spPr>
          <a:xfrm>
            <a:off x="6133450" y="1836675"/>
            <a:ext cx="4886525" cy="406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19"/>
          <p:cNvSpPr/>
          <p:nvPr/>
        </p:nvSpPr>
        <p:spPr>
          <a:xfrm>
            <a:off x="606600" y="3078700"/>
            <a:ext cx="107334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sz="3800"/>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subTitle" idx="1"/>
          </p:nvPr>
        </p:nvSpPr>
        <p:spPr>
          <a:xfrm>
            <a:off x="606600" y="808800"/>
            <a:ext cx="11003100" cy="54936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200"/>
              <a:buNone/>
            </a:pPr>
            <a:r>
              <a:rPr lang="en-US" sz="2600" u="sng">
                <a:solidFill>
                  <a:schemeClr val="dk1"/>
                </a:solidFill>
                <a:latin typeface="Arial"/>
                <a:ea typeface="Arial"/>
                <a:cs typeface="Arial"/>
                <a:sym typeface="Arial"/>
              </a:rPr>
              <a:t>Problem Statement:</a:t>
            </a:r>
            <a:endParaRPr sz="2600" u="sng">
              <a:solidFill>
                <a:schemeClr val="dk1"/>
              </a:solidFill>
              <a:latin typeface="Arial"/>
              <a:ea typeface="Arial"/>
              <a:cs typeface="Arial"/>
              <a:sym typeface="Arial"/>
            </a:endParaRPr>
          </a:p>
          <a:p>
            <a:pPr marL="0" lvl="0" indent="0" algn="l" rtl="0">
              <a:lnSpc>
                <a:spcPct val="100000"/>
              </a:lnSpc>
              <a:spcBef>
                <a:spcPts val="0"/>
              </a:spcBef>
              <a:spcAft>
                <a:spcPts val="0"/>
              </a:spcAft>
              <a:buSzPts val="3200"/>
              <a:buNone/>
            </a:pPr>
            <a:endParaRPr sz="2600" u="sng">
              <a:solidFill>
                <a:schemeClr val="dk1"/>
              </a:solidFill>
              <a:latin typeface="Arial"/>
              <a:ea typeface="Arial"/>
              <a:cs typeface="Arial"/>
              <a:sym typeface="Arial"/>
            </a:endParaRPr>
          </a:p>
          <a:p>
            <a:pPr marL="0" lvl="0" indent="0" algn="l" rtl="0">
              <a:lnSpc>
                <a:spcPct val="100000"/>
              </a:lnSpc>
              <a:spcBef>
                <a:spcPts val="1000"/>
              </a:spcBef>
              <a:spcAft>
                <a:spcPts val="0"/>
              </a:spcAft>
              <a:buSzPts val="2800"/>
              <a:buNone/>
            </a:pPr>
            <a:r>
              <a:rPr lang="en-US" sz="2600">
                <a:solidFill>
                  <a:schemeClr val="dk1"/>
                </a:solidFill>
                <a:latin typeface="Arial"/>
                <a:ea typeface="Arial"/>
                <a:cs typeface="Arial"/>
                <a:sym typeface="Arial"/>
              </a:rPr>
              <a:t>-Prediction of future movement of stock prices</a:t>
            </a:r>
            <a:endParaRPr sz="2600">
              <a:solidFill>
                <a:schemeClr val="dk1"/>
              </a:solidFill>
              <a:latin typeface="Arial"/>
              <a:ea typeface="Arial"/>
              <a:cs typeface="Arial"/>
              <a:sym typeface="Arial"/>
            </a:endParaRPr>
          </a:p>
          <a:p>
            <a:pPr marL="0" lvl="0" indent="0" algn="l" rtl="0">
              <a:lnSpc>
                <a:spcPct val="100000"/>
              </a:lnSpc>
              <a:spcBef>
                <a:spcPts val="1000"/>
              </a:spcBef>
              <a:spcAft>
                <a:spcPts val="0"/>
              </a:spcAft>
              <a:buSzPts val="2800"/>
              <a:buNone/>
            </a:pPr>
            <a:endParaRPr sz="2600">
              <a:solidFill>
                <a:schemeClr val="dk1"/>
              </a:solidFill>
              <a:latin typeface="Arial"/>
              <a:ea typeface="Arial"/>
              <a:cs typeface="Arial"/>
              <a:sym typeface="Arial"/>
            </a:endParaRPr>
          </a:p>
          <a:p>
            <a:pPr marL="0" lvl="0" indent="0" algn="l" rtl="0">
              <a:lnSpc>
                <a:spcPct val="100000"/>
              </a:lnSpc>
              <a:spcBef>
                <a:spcPts val="1000"/>
              </a:spcBef>
              <a:spcAft>
                <a:spcPts val="0"/>
              </a:spcAft>
              <a:buSzPts val="2800"/>
              <a:buNone/>
            </a:pPr>
            <a:r>
              <a:rPr lang="en-US" sz="2600" u="sng">
                <a:solidFill>
                  <a:schemeClr val="dk1"/>
                </a:solidFill>
                <a:latin typeface="Arial"/>
                <a:ea typeface="Arial"/>
                <a:cs typeface="Arial"/>
                <a:sym typeface="Arial"/>
              </a:rPr>
              <a:t>Proposed Solution:</a:t>
            </a:r>
            <a:endParaRPr sz="2600">
              <a:solidFill>
                <a:schemeClr val="dk1"/>
              </a:solidFill>
              <a:latin typeface="Arial"/>
              <a:ea typeface="Arial"/>
              <a:cs typeface="Arial"/>
              <a:sym typeface="Arial"/>
            </a:endParaRPr>
          </a:p>
          <a:p>
            <a:pPr marL="0" lvl="0" indent="0" algn="l" rtl="0">
              <a:lnSpc>
                <a:spcPct val="150000"/>
              </a:lnSpc>
              <a:spcBef>
                <a:spcPts val="1000"/>
              </a:spcBef>
              <a:spcAft>
                <a:spcPts val="0"/>
              </a:spcAft>
              <a:buSzPts val="2800"/>
              <a:buNone/>
            </a:pPr>
            <a:r>
              <a:rPr lang="en-US" sz="2600">
                <a:solidFill>
                  <a:schemeClr val="dk1"/>
                </a:solidFill>
                <a:latin typeface="Arial"/>
                <a:ea typeface="Arial"/>
                <a:cs typeface="Arial"/>
                <a:sym typeface="Arial"/>
              </a:rPr>
              <a:t>- Neural networks model</a:t>
            </a:r>
            <a:endParaRPr sz="2600">
              <a:solidFill>
                <a:schemeClr val="dk1"/>
              </a:solidFill>
              <a:latin typeface="Arial"/>
              <a:ea typeface="Arial"/>
              <a:cs typeface="Arial"/>
              <a:sym typeface="Arial"/>
            </a:endParaRPr>
          </a:p>
          <a:p>
            <a:pPr marL="0" lvl="0" indent="0" algn="l" rtl="0">
              <a:lnSpc>
                <a:spcPct val="150000"/>
              </a:lnSpc>
              <a:spcBef>
                <a:spcPts val="1000"/>
              </a:spcBef>
              <a:spcAft>
                <a:spcPts val="0"/>
              </a:spcAft>
              <a:buSzPts val="2400"/>
              <a:buNone/>
            </a:pPr>
            <a:r>
              <a:rPr lang="en-US" sz="2600">
                <a:solidFill>
                  <a:schemeClr val="dk1"/>
                </a:solidFill>
                <a:latin typeface="Arial"/>
                <a:ea typeface="Arial"/>
                <a:cs typeface="Arial"/>
                <a:sym typeface="Arial"/>
              </a:rPr>
              <a:t>- Monitor the price movement</a:t>
            </a:r>
            <a:endParaRPr sz="2600">
              <a:solidFill>
                <a:schemeClr val="dk1"/>
              </a:solidFill>
              <a:latin typeface="Arial"/>
              <a:ea typeface="Arial"/>
              <a:cs typeface="Arial"/>
              <a:sym typeface="Arial"/>
            </a:endParaRPr>
          </a:p>
          <a:p>
            <a:pPr marL="0" lvl="0" indent="0" algn="l" rtl="0">
              <a:lnSpc>
                <a:spcPct val="150000"/>
              </a:lnSpc>
              <a:spcBef>
                <a:spcPts val="1000"/>
              </a:spcBef>
              <a:spcAft>
                <a:spcPts val="0"/>
              </a:spcAft>
              <a:buSzPts val="2400"/>
              <a:buNone/>
            </a:pPr>
            <a:r>
              <a:rPr lang="en-US" sz="2600">
                <a:solidFill>
                  <a:schemeClr val="dk1"/>
                </a:solidFill>
                <a:latin typeface="Arial"/>
                <a:ea typeface="Arial"/>
                <a:cs typeface="Arial"/>
                <a:sym typeface="Arial"/>
              </a:rPr>
              <a:t>- Visualization method to present and analysis the result</a:t>
            </a:r>
            <a:endParaRPr sz="26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35"/>
        <p:cNvGrpSpPr/>
        <p:nvPr/>
      </p:nvGrpSpPr>
      <p:grpSpPr>
        <a:xfrm>
          <a:off x="0" y="0"/>
          <a:ext cx="0" cy="0"/>
          <a:chOff x="0" y="0"/>
          <a:chExt cx="0" cy="0"/>
        </a:xfrm>
      </p:grpSpPr>
      <p:sp>
        <p:nvSpPr>
          <p:cNvPr id="36" name="Google Shape;36;p6"/>
          <p:cNvSpPr/>
          <p:nvPr/>
        </p:nvSpPr>
        <p:spPr>
          <a:xfrm>
            <a:off x="425375" y="518725"/>
            <a:ext cx="11140500" cy="876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Prediction Model Approach </a:t>
            </a:r>
            <a:endParaRPr sz="3800"/>
          </a:p>
        </p:txBody>
      </p:sp>
      <p:sp>
        <p:nvSpPr>
          <p:cNvPr id="37" name="Google Shape;37;p6"/>
          <p:cNvSpPr/>
          <p:nvPr/>
        </p:nvSpPr>
        <p:spPr>
          <a:xfrm>
            <a:off x="529994" y="3036204"/>
            <a:ext cx="1314300" cy="864300"/>
          </a:xfrm>
          <a:prstGeom prst="round2DiagRect">
            <a:avLst>
              <a:gd name="adj1" fmla="val 16667"/>
              <a:gd name="adj2"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Historical Data (10)yr</a:t>
            </a:r>
            <a:endParaRPr b="1"/>
          </a:p>
        </p:txBody>
      </p:sp>
      <p:sp>
        <p:nvSpPr>
          <p:cNvPr id="38" name="Google Shape;38;p6"/>
          <p:cNvSpPr/>
          <p:nvPr/>
        </p:nvSpPr>
        <p:spPr>
          <a:xfrm rot="1290086">
            <a:off x="1887654" y="3797775"/>
            <a:ext cx="627789" cy="35933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rot="-1130942">
            <a:off x="1917895" y="2729192"/>
            <a:ext cx="577573" cy="35879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2537507" y="2570388"/>
            <a:ext cx="1114200" cy="471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Training Set</a:t>
            </a:r>
            <a:r>
              <a:rPr lang="en-US"/>
              <a:t> </a:t>
            </a:r>
            <a:endParaRPr/>
          </a:p>
        </p:txBody>
      </p:sp>
      <p:sp>
        <p:nvSpPr>
          <p:cNvPr id="41" name="Google Shape;41;p6"/>
          <p:cNvSpPr/>
          <p:nvPr/>
        </p:nvSpPr>
        <p:spPr>
          <a:xfrm>
            <a:off x="2537507" y="3958935"/>
            <a:ext cx="1188600" cy="51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Test Set </a:t>
            </a:r>
            <a:endParaRPr b="1"/>
          </a:p>
        </p:txBody>
      </p:sp>
      <p:sp>
        <p:nvSpPr>
          <p:cNvPr id="42" name="Google Shape;42;p6"/>
          <p:cNvSpPr/>
          <p:nvPr/>
        </p:nvSpPr>
        <p:spPr>
          <a:xfrm>
            <a:off x="3726270" y="2615426"/>
            <a:ext cx="643200" cy="34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5397268">
            <a:off x="2716854" y="4737803"/>
            <a:ext cx="755100" cy="45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4442375" y="1778275"/>
            <a:ext cx="2428200" cy="30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Clr>
                <a:schemeClr val="dk1"/>
              </a:buClr>
              <a:buSzPts val="1100"/>
              <a:buFont typeface="Arial"/>
              <a:buNone/>
            </a:pPr>
            <a:r>
              <a:rPr lang="en-US" b="1">
                <a:solidFill>
                  <a:schemeClr val="dk1"/>
                </a:solidFill>
              </a:rPr>
              <a:t>Sequential Learning</a:t>
            </a:r>
            <a:endParaRPr b="1">
              <a:solidFill>
                <a:schemeClr val="dk1"/>
              </a:solidFill>
            </a:endParaRPr>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r>
              <a:rPr lang="en-US" b="1"/>
              <a:t>Attribute: Close Price </a:t>
            </a:r>
            <a:endParaRPr b="1"/>
          </a:p>
          <a:p>
            <a:pPr marL="0" lvl="0" indent="0" algn="l" rtl="0">
              <a:spcBef>
                <a:spcPts val="0"/>
              </a:spcBef>
              <a:spcAft>
                <a:spcPts val="0"/>
              </a:spcAft>
              <a:buNone/>
            </a:pPr>
            <a:r>
              <a:rPr lang="en-US" b="1"/>
              <a:t>No. of layers: 4</a:t>
            </a:r>
            <a:endParaRPr b="1"/>
          </a:p>
          <a:p>
            <a:pPr marL="0" lvl="0" indent="0" algn="l" rtl="0">
              <a:spcBef>
                <a:spcPts val="0"/>
              </a:spcBef>
              <a:spcAft>
                <a:spcPts val="0"/>
              </a:spcAft>
              <a:buNone/>
            </a:pPr>
            <a:r>
              <a:rPr lang="en-US" b="1"/>
              <a:t>Window size nstep: 100</a:t>
            </a:r>
            <a:endParaRPr b="1"/>
          </a:p>
          <a:p>
            <a:pPr marL="0" lvl="0" indent="0" algn="l" rtl="0">
              <a:spcBef>
                <a:spcPts val="0"/>
              </a:spcBef>
              <a:spcAft>
                <a:spcPts val="0"/>
              </a:spcAft>
              <a:buNone/>
            </a:pPr>
            <a:r>
              <a:rPr lang="en-US" b="1"/>
              <a:t>Loss Function:MSE</a:t>
            </a:r>
            <a:endParaRPr b="1"/>
          </a:p>
          <a:p>
            <a:pPr marL="0" lvl="0" indent="0" algn="l" rtl="0">
              <a:spcBef>
                <a:spcPts val="0"/>
              </a:spcBef>
              <a:spcAft>
                <a:spcPts val="0"/>
              </a:spcAft>
              <a:buNone/>
            </a:pPr>
            <a:r>
              <a:rPr lang="en-US" b="1"/>
              <a:t>Optimizer: Adam</a:t>
            </a:r>
            <a:endParaRPr b="1"/>
          </a:p>
          <a:p>
            <a:pPr marL="0" lvl="0" indent="0" algn="l" rtl="0">
              <a:spcBef>
                <a:spcPts val="0"/>
              </a:spcBef>
              <a:spcAft>
                <a:spcPts val="0"/>
              </a:spcAft>
              <a:buNone/>
            </a:pPr>
            <a:r>
              <a:rPr lang="en-US" b="1"/>
              <a:t>Epochs: 20</a:t>
            </a:r>
            <a:endParaRPr b="1"/>
          </a:p>
          <a:p>
            <a:pPr marL="0" lvl="0" indent="0" algn="l" rtl="0">
              <a:spcBef>
                <a:spcPts val="0"/>
              </a:spcBef>
              <a:spcAft>
                <a:spcPts val="0"/>
              </a:spcAft>
              <a:buNone/>
            </a:pPr>
            <a:r>
              <a:rPr lang="en-US" b="1"/>
              <a:t>Batch size:64 </a:t>
            </a:r>
            <a:endParaRPr b="1"/>
          </a:p>
          <a:p>
            <a:pPr marL="0" lvl="0" indent="0" algn="l" rtl="0">
              <a:spcBef>
                <a:spcPts val="0"/>
              </a:spcBef>
              <a:spcAft>
                <a:spcPts val="0"/>
              </a:spcAft>
              <a:buNone/>
            </a:pPr>
            <a:r>
              <a:rPr lang="en-US" b="1"/>
              <a:t>Parameters: 50851</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p:txBody>
      </p:sp>
      <p:sp>
        <p:nvSpPr>
          <p:cNvPr id="45" name="Google Shape;45;p6"/>
          <p:cNvSpPr txBox="1"/>
          <p:nvPr/>
        </p:nvSpPr>
        <p:spPr>
          <a:xfrm>
            <a:off x="4688250" y="2315695"/>
            <a:ext cx="1478700" cy="4002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Gill Sans"/>
                <a:ea typeface="Gill Sans"/>
                <a:cs typeface="Gill Sans"/>
                <a:sym typeface="Gill Sans"/>
              </a:rPr>
              <a:t>LSTM</a:t>
            </a:r>
            <a:endParaRPr b="1">
              <a:latin typeface="Gill Sans"/>
              <a:ea typeface="Gill Sans"/>
              <a:cs typeface="Gill Sans"/>
              <a:sym typeface="Gill Sans"/>
            </a:endParaRPr>
          </a:p>
        </p:txBody>
      </p:sp>
      <p:sp>
        <p:nvSpPr>
          <p:cNvPr id="46" name="Google Shape;46;p6"/>
          <p:cNvSpPr/>
          <p:nvPr/>
        </p:nvSpPr>
        <p:spPr>
          <a:xfrm>
            <a:off x="2755443" y="5437404"/>
            <a:ext cx="4190100" cy="74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Model Evaluation (Performance test)</a:t>
            </a:r>
            <a:endParaRPr b="1"/>
          </a:p>
          <a:p>
            <a:pPr marL="0" lvl="0" indent="0" algn="ctr" rtl="0">
              <a:spcBef>
                <a:spcPts val="0"/>
              </a:spcBef>
              <a:spcAft>
                <a:spcPts val="0"/>
              </a:spcAft>
              <a:buNone/>
            </a:pPr>
            <a:r>
              <a:rPr lang="en-US" b="1"/>
              <a:t>using Mean Square Error ( MSE)</a:t>
            </a:r>
            <a:endParaRPr b="1"/>
          </a:p>
        </p:txBody>
      </p:sp>
      <p:sp>
        <p:nvSpPr>
          <p:cNvPr id="47" name="Google Shape;47;p6"/>
          <p:cNvSpPr/>
          <p:nvPr/>
        </p:nvSpPr>
        <p:spPr>
          <a:xfrm rot="5397906">
            <a:off x="5268677" y="4882850"/>
            <a:ext cx="492600" cy="42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425375" y="1648475"/>
            <a:ext cx="1687878" cy="743418"/>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Tableau (Problem statement visualization </a:t>
            </a:r>
            <a:endParaRPr b="1"/>
          </a:p>
        </p:txBody>
      </p:sp>
      <p:sp>
        <p:nvSpPr>
          <p:cNvPr id="49" name="Google Shape;49;p6"/>
          <p:cNvSpPr/>
          <p:nvPr/>
        </p:nvSpPr>
        <p:spPr>
          <a:xfrm>
            <a:off x="7743990" y="5314319"/>
            <a:ext cx="1568268" cy="94192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Matplotlib (Performance Visualization)</a:t>
            </a:r>
            <a:endParaRPr b="1"/>
          </a:p>
        </p:txBody>
      </p:sp>
      <p:sp>
        <p:nvSpPr>
          <p:cNvPr id="50" name="Google Shape;50;p6"/>
          <p:cNvSpPr/>
          <p:nvPr/>
        </p:nvSpPr>
        <p:spPr>
          <a:xfrm rot="5397855">
            <a:off x="882595" y="2533875"/>
            <a:ext cx="480900" cy="343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7012145" y="5617755"/>
            <a:ext cx="643200" cy="34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952387" y="3232627"/>
            <a:ext cx="752700" cy="539700"/>
          </a:xfrm>
          <a:prstGeom prst="rightArrow">
            <a:avLst>
              <a:gd name="adj1" fmla="val 4131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712285" y="3047740"/>
            <a:ext cx="1687800" cy="961800"/>
          </a:xfrm>
          <a:prstGeom prst="round2DiagRect">
            <a:avLst>
              <a:gd name="adj1" fmla="val 16667"/>
              <a:gd name="adj2"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Price Prediction based on ‘Close’ Stock price data</a:t>
            </a:r>
            <a:endParaRPr b="1"/>
          </a:p>
        </p:txBody>
      </p:sp>
      <p:sp>
        <p:nvSpPr>
          <p:cNvPr id="54" name="Google Shape;54;p6"/>
          <p:cNvSpPr/>
          <p:nvPr/>
        </p:nvSpPr>
        <p:spPr>
          <a:xfrm>
            <a:off x="9877976" y="2972603"/>
            <a:ext cx="1687800" cy="961800"/>
          </a:xfrm>
          <a:prstGeom prst="round2DiagRect">
            <a:avLst>
              <a:gd name="adj1" fmla="val 16667"/>
              <a:gd name="adj2"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Visualization using Matplotlib and Altair</a:t>
            </a:r>
            <a:endParaRPr b="1"/>
          </a:p>
        </p:txBody>
      </p:sp>
      <p:sp>
        <p:nvSpPr>
          <p:cNvPr id="55" name="Google Shape;55;p6"/>
          <p:cNvSpPr/>
          <p:nvPr/>
        </p:nvSpPr>
        <p:spPr>
          <a:xfrm>
            <a:off x="9417970" y="3232627"/>
            <a:ext cx="453300" cy="539700"/>
          </a:xfrm>
          <a:prstGeom prst="rightArrow">
            <a:avLst>
              <a:gd name="adj1" fmla="val 4131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501650" y="4214075"/>
            <a:ext cx="1386900" cy="564900"/>
          </a:xfrm>
          <a:prstGeom prst="roundRect">
            <a:avLst>
              <a:gd name="adj" fmla="val 16667"/>
            </a:avLst>
          </a:prstGeom>
          <a:solidFill>
            <a:schemeClr val="lt1"/>
          </a:solidFill>
          <a:ln w="9525" cap="flat" cmpd="sng">
            <a:solidFill>
              <a:srgbClr val="00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Milestone 1</a:t>
            </a:r>
            <a:endParaRPr b="1"/>
          </a:p>
        </p:txBody>
      </p:sp>
      <p:sp>
        <p:nvSpPr>
          <p:cNvPr id="57" name="Google Shape;57;p6"/>
          <p:cNvSpPr/>
          <p:nvPr/>
        </p:nvSpPr>
        <p:spPr>
          <a:xfrm>
            <a:off x="2438350" y="1778275"/>
            <a:ext cx="1386900" cy="564900"/>
          </a:xfrm>
          <a:prstGeom prst="roundRect">
            <a:avLst>
              <a:gd name="adj" fmla="val 16667"/>
            </a:avLst>
          </a:prstGeom>
          <a:solidFill>
            <a:schemeClr val="lt1"/>
          </a:solidFill>
          <a:ln w="9525" cap="flat" cmpd="sng">
            <a:solidFill>
              <a:srgbClr val="00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Milestone 2</a:t>
            </a:r>
            <a:endParaRPr b="1"/>
          </a:p>
        </p:txBody>
      </p:sp>
      <p:sp>
        <p:nvSpPr>
          <p:cNvPr id="58" name="Google Shape;58;p6"/>
          <p:cNvSpPr/>
          <p:nvPr/>
        </p:nvSpPr>
        <p:spPr>
          <a:xfrm>
            <a:off x="4821525" y="6276350"/>
            <a:ext cx="1687800" cy="400200"/>
          </a:xfrm>
          <a:prstGeom prst="roundRect">
            <a:avLst>
              <a:gd name="adj" fmla="val 16667"/>
            </a:avLst>
          </a:prstGeom>
          <a:solidFill>
            <a:schemeClr val="lt1"/>
          </a:solidFill>
          <a:ln w="9525" cap="flat" cmpd="sng">
            <a:solidFill>
              <a:srgbClr val="00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Milestone 3</a:t>
            </a:r>
            <a:endParaRPr b="1"/>
          </a:p>
        </p:txBody>
      </p:sp>
      <p:sp>
        <p:nvSpPr>
          <p:cNvPr id="59" name="Google Shape;59;p6"/>
          <p:cNvSpPr/>
          <p:nvPr/>
        </p:nvSpPr>
        <p:spPr>
          <a:xfrm>
            <a:off x="9925225" y="4107500"/>
            <a:ext cx="1793100" cy="492600"/>
          </a:xfrm>
          <a:prstGeom prst="roundRect">
            <a:avLst>
              <a:gd name="adj" fmla="val 16667"/>
            </a:avLst>
          </a:prstGeom>
          <a:solidFill>
            <a:schemeClr val="lt1"/>
          </a:solidFill>
          <a:ln w="9525" cap="flat" cmpd="sng">
            <a:solidFill>
              <a:srgbClr val="00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Milestone 4</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63"/>
        <p:cNvGrpSpPr/>
        <p:nvPr/>
      </p:nvGrpSpPr>
      <p:grpSpPr>
        <a:xfrm>
          <a:off x="0" y="0"/>
          <a:ext cx="0" cy="0"/>
          <a:chOff x="0" y="0"/>
          <a:chExt cx="0" cy="0"/>
        </a:xfrm>
      </p:grpSpPr>
      <p:sp>
        <p:nvSpPr>
          <p:cNvPr id="64" name="Google Shape;64;p7"/>
          <p:cNvSpPr txBox="1">
            <a:spLocks noGrp="1"/>
          </p:cNvSpPr>
          <p:nvPr>
            <p:ph type="ctrTitle"/>
          </p:nvPr>
        </p:nvSpPr>
        <p:spPr>
          <a:xfrm>
            <a:off x="404400" y="1364850"/>
            <a:ext cx="10750500" cy="4667700"/>
          </a:xfrm>
          <a:prstGeom prst="rect">
            <a:avLst/>
          </a:prstGeom>
          <a:ln w="9525" cap="flat" cmpd="sng">
            <a:solidFill>
              <a:srgbClr val="000000"/>
            </a:solidFill>
            <a:prstDash val="solid"/>
            <a:round/>
            <a:headEnd type="none" w="sm" len="sm"/>
            <a:tailEnd type="none" w="sm" len="sm"/>
          </a:ln>
        </p:spPr>
        <p:txBody>
          <a:bodyPr spcFirstLastPara="1" wrap="square" lIns="274300" tIns="182875" rIns="274300" bIns="182875" anchor="ctr" anchorCtr="1">
            <a:normAutofit/>
          </a:bodyPr>
          <a:lstStyle/>
          <a:p>
            <a:pPr marL="0" lvl="0" indent="0" algn="l" rtl="0">
              <a:lnSpc>
                <a:spcPct val="115000"/>
              </a:lnSpc>
              <a:spcBef>
                <a:spcPts val="0"/>
              </a:spcBef>
              <a:spcAft>
                <a:spcPts val="0"/>
              </a:spcAft>
              <a:buNone/>
            </a:pPr>
            <a:endParaRPr sz="2322" b="1"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622" b="1" dirty="0">
              <a:solidFill>
                <a:schemeClr val="dk1"/>
              </a:solidFill>
              <a:latin typeface="Arial"/>
              <a:ea typeface="Arial"/>
              <a:cs typeface="Arial"/>
              <a:sym typeface="Arial"/>
            </a:endParaRPr>
          </a:p>
          <a:p>
            <a:pPr marL="457200" lvl="0" indent="-376060" algn="l" rtl="0">
              <a:lnSpc>
                <a:spcPct val="115000"/>
              </a:lnSpc>
              <a:spcBef>
                <a:spcPts val="0"/>
              </a:spcBef>
              <a:spcAft>
                <a:spcPts val="0"/>
              </a:spcAft>
              <a:buClr>
                <a:schemeClr val="dk1"/>
              </a:buClr>
              <a:buSzPts val="2322"/>
              <a:buFont typeface="Arial"/>
              <a:buChar char="●"/>
            </a:pPr>
            <a:r>
              <a:rPr lang="en-US" sz="2322" dirty="0">
                <a:solidFill>
                  <a:schemeClr val="dk1"/>
                </a:solidFill>
                <a:latin typeface="Arial"/>
                <a:ea typeface="Arial"/>
                <a:cs typeface="Arial"/>
                <a:sym typeface="Arial"/>
              </a:rPr>
              <a:t>Explored the dataset</a:t>
            </a:r>
            <a:endParaRPr sz="2322" dirty="0">
              <a:solidFill>
                <a:schemeClr val="dk1"/>
              </a:solidFill>
              <a:latin typeface="Arial"/>
              <a:ea typeface="Arial"/>
              <a:cs typeface="Arial"/>
              <a:sym typeface="Arial"/>
            </a:endParaRPr>
          </a:p>
          <a:p>
            <a:pPr marL="457200" lvl="0" indent="-376060" algn="l" rtl="0">
              <a:lnSpc>
                <a:spcPct val="115000"/>
              </a:lnSpc>
              <a:spcBef>
                <a:spcPts val="0"/>
              </a:spcBef>
              <a:spcAft>
                <a:spcPts val="0"/>
              </a:spcAft>
              <a:buClr>
                <a:schemeClr val="dk1"/>
              </a:buClr>
              <a:buSzPts val="2322"/>
              <a:buFont typeface="Arial"/>
              <a:buChar char="●"/>
            </a:pPr>
            <a:r>
              <a:rPr lang="en-US" sz="2322" dirty="0">
                <a:solidFill>
                  <a:schemeClr val="dk1"/>
                </a:solidFill>
                <a:latin typeface="Arial"/>
                <a:ea typeface="Arial"/>
                <a:cs typeface="Arial"/>
                <a:sym typeface="Arial"/>
              </a:rPr>
              <a:t>Visualized the components in dataset  </a:t>
            </a:r>
            <a:endParaRPr sz="2322" dirty="0">
              <a:solidFill>
                <a:schemeClr val="dk1"/>
              </a:solidFill>
              <a:latin typeface="Arial"/>
              <a:ea typeface="Arial"/>
              <a:cs typeface="Arial"/>
              <a:sym typeface="Arial"/>
            </a:endParaRPr>
          </a:p>
          <a:p>
            <a:pPr marL="457200" lvl="0" indent="-376060" algn="l" rtl="0">
              <a:lnSpc>
                <a:spcPct val="115000"/>
              </a:lnSpc>
              <a:spcBef>
                <a:spcPts val="0"/>
              </a:spcBef>
              <a:spcAft>
                <a:spcPts val="0"/>
              </a:spcAft>
              <a:buClr>
                <a:schemeClr val="dk1"/>
              </a:buClr>
              <a:buSzPts val="2322"/>
              <a:buFont typeface="Arial"/>
              <a:buChar char="●"/>
            </a:pPr>
            <a:r>
              <a:rPr lang="en-US" sz="2322" dirty="0">
                <a:solidFill>
                  <a:schemeClr val="dk1"/>
                </a:solidFill>
                <a:latin typeface="Arial"/>
                <a:ea typeface="Arial"/>
                <a:cs typeface="Arial"/>
                <a:sym typeface="Arial"/>
              </a:rPr>
              <a:t>Selected the parameter for data preprocessing </a:t>
            </a:r>
            <a:endParaRPr sz="2322" dirty="0">
              <a:solidFill>
                <a:schemeClr val="dk1"/>
              </a:solidFill>
              <a:latin typeface="Arial"/>
              <a:ea typeface="Arial"/>
              <a:cs typeface="Arial"/>
              <a:sym typeface="Arial"/>
            </a:endParaRPr>
          </a:p>
          <a:p>
            <a:pPr marL="457200" lvl="0" indent="0" algn="l" rtl="0">
              <a:lnSpc>
                <a:spcPct val="115000"/>
              </a:lnSpc>
              <a:spcBef>
                <a:spcPts val="0"/>
              </a:spcBef>
              <a:spcAft>
                <a:spcPts val="0"/>
              </a:spcAft>
              <a:buNone/>
            </a:pPr>
            <a:endParaRPr sz="2322" dirty="0">
              <a:solidFill>
                <a:schemeClr val="dk1"/>
              </a:solidFill>
              <a:latin typeface="Arial"/>
              <a:ea typeface="Arial"/>
              <a:cs typeface="Arial"/>
              <a:sym typeface="Arial"/>
            </a:endParaRPr>
          </a:p>
          <a:p>
            <a:pPr marL="0" lvl="0" indent="0" algn="ctr" rtl="0">
              <a:spcBef>
                <a:spcPts val="0"/>
              </a:spcBef>
              <a:spcAft>
                <a:spcPts val="0"/>
              </a:spcAft>
              <a:buNone/>
            </a:pPr>
            <a:endParaRPr dirty="0"/>
          </a:p>
        </p:txBody>
      </p:sp>
      <p:sp>
        <p:nvSpPr>
          <p:cNvPr id="65" name="Google Shape;65;p7"/>
          <p:cNvSpPr/>
          <p:nvPr/>
        </p:nvSpPr>
        <p:spPr>
          <a:xfrm>
            <a:off x="395850" y="522350"/>
            <a:ext cx="107505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Milestone 1 : Data Collection</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69"/>
        <p:cNvGrpSpPr/>
        <p:nvPr/>
      </p:nvGrpSpPr>
      <p:grpSpPr>
        <a:xfrm>
          <a:off x="0" y="0"/>
          <a:ext cx="0" cy="0"/>
          <a:chOff x="0" y="0"/>
          <a:chExt cx="0" cy="0"/>
        </a:xfrm>
      </p:grpSpPr>
      <p:sp>
        <p:nvSpPr>
          <p:cNvPr id="70" name="Google Shape;70;p8"/>
          <p:cNvSpPr txBox="1">
            <a:spLocks noGrp="1"/>
          </p:cNvSpPr>
          <p:nvPr>
            <p:ph type="subTitle" idx="1"/>
          </p:nvPr>
        </p:nvSpPr>
        <p:spPr>
          <a:xfrm>
            <a:off x="706575" y="3993475"/>
            <a:ext cx="10532400" cy="230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200"/>
              <a:buNone/>
            </a:pPr>
            <a:r>
              <a:rPr lang="en-US" sz="2400">
                <a:solidFill>
                  <a:srgbClr val="24292F"/>
                </a:solidFill>
                <a:latin typeface="Arial"/>
                <a:ea typeface="Arial"/>
                <a:cs typeface="Arial"/>
                <a:sym typeface="Arial"/>
              </a:rPr>
              <a:t>Properties:</a:t>
            </a:r>
            <a:endParaRPr sz="2400">
              <a:solidFill>
                <a:srgbClr val="24292F"/>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en-US" sz="1800">
                <a:solidFill>
                  <a:schemeClr val="dk1"/>
                </a:solidFill>
                <a:latin typeface="Arial"/>
                <a:ea typeface="Arial"/>
                <a:cs typeface="Arial"/>
                <a:sym typeface="Arial"/>
              </a:rPr>
              <a:t>•</a:t>
            </a:r>
            <a:r>
              <a:rPr lang="en-US" sz="1800">
                <a:solidFill>
                  <a:srgbClr val="24292F"/>
                </a:solidFill>
                <a:latin typeface="Arial"/>
                <a:ea typeface="Arial"/>
                <a:cs typeface="Arial"/>
                <a:sym typeface="Arial"/>
              </a:rPr>
              <a:t>Total sample size: 2517</a:t>
            </a:r>
            <a:endParaRPr sz="1800">
              <a:solidFill>
                <a:srgbClr val="24292F"/>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en-US" sz="1800">
                <a:solidFill>
                  <a:schemeClr val="dk1"/>
                </a:solidFill>
                <a:latin typeface="Arial"/>
                <a:ea typeface="Arial"/>
                <a:cs typeface="Arial"/>
                <a:sym typeface="Arial"/>
              </a:rPr>
              <a:t>•</a:t>
            </a:r>
            <a:r>
              <a:rPr lang="en-US" sz="1800">
                <a:solidFill>
                  <a:srgbClr val="24292F"/>
                </a:solidFill>
                <a:latin typeface="Arial"/>
                <a:ea typeface="Arial"/>
                <a:cs typeface="Arial"/>
                <a:sym typeface="Arial"/>
              </a:rPr>
              <a:t>Training set size: Model 1, </a:t>
            </a:r>
            <a:r>
              <a:rPr lang="en-US" sz="12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training size 65% </a:t>
            </a:r>
            <a:r>
              <a:rPr lang="en-US" sz="1800">
                <a:solidFill>
                  <a:srgbClr val="24292F"/>
                </a:solidFill>
                <a:latin typeface="Arial"/>
                <a:ea typeface="Arial"/>
                <a:cs typeface="Arial"/>
                <a:sym typeface="Arial"/>
              </a:rPr>
              <a:t>and Model 2,</a:t>
            </a:r>
            <a:r>
              <a:rPr lang="en-US" sz="12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training size 80%</a:t>
            </a:r>
            <a:endParaRPr sz="1800">
              <a:solidFill>
                <a:srgbClr val="24292F"/>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en-US" sz="1800">
                <a:solidFill>
                  <a:schemeClr val="dk1"/>
                </a:solidFill>
                <a:latin typeface="Arial"/>
                <a:ea typeface="Arial"/>
                <a:cs typeface="Arial"/>
                <a:sym typeface="Arial"/>
              </a:rPr>
              <a:t>•</a:t>
            </a:r>
            <a:r>
              <a:rPr lang="en-US" sz="1800">
                <a:solidFill>
                  <a:srgbClr val="24292F"/>
                </a:solidFill>
                <a:latin typeface="Arial"/>
                <a:ea typeface="Arial"/>
                <a:cs typeface="Arial"/>
                <a:sym typeface="Arial"/>
              </a:rPr>
              <a:t>Test set size: Balance %</a:t>
            </a:r>
            <a:endParaRPr sz="1800">
              <a:solidFill>
                <a:srgbClr val="24292F"/>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en-US" sz="1800">
                <a:solidFill>
                  <a:schemeClr val="dk1"/>
                </a:solidFill>
                <a:latin typeface="Arial"/>
                <a:ea typeface="Arial"/>
                <a:cs typeface="Arial"/>
                <a:sym typeface="Arial"/>
              </a:rPr>
              <a:t>• Dataset parameters/</a:t>
            </a:r>
            <a:r>
              <a:rPr lang="en-US" sz="1800">
                <a:solidFill>
                  <a:srgbClr val="24292F"/>
                </a:solidFill>
                <a:latin typeface="Arial"/>
                <a:ea typeface="Arial"/>
                <a:cs typeface="Arial"/>
                <a:sym typeface="Arial"/>
              </a:rPr>
              <a:t> Categories:Date,Open,High,Low, Close, Adj Close and Volume</a:t>
            </a:r>
            <a:endParaRPr sz="1800">
              <a:solidFill>
                <a:srgbClr val="24292F"/>
              </a:solidFill>
              <a:latin typeface="Arial"/>
              <a:ea typeface="Arial"/>
              <a:cs typeface="Arial"/>
              <a:sym typeface="Arial"/>
            </a:endParaRPr>
          </a:p>
          <a:p>
            <a:pPr marL="0" lvl="0" indent="0" algn="l" rtl="0">
              <a:lnSpc>
                <a:spcPct val="100000"/>
              </a:lnSpc>
              <a:spcBef>
                <a:spcPts val="1000"/>
              </a:spcBef>
              <a:spcAft>
                <a:spcPts val="0"/>
              </a:spcAft>
              <a:buSzPts val="3200"/>
              <a:buNone/>
            </a:pPr>
            <a:endParaRPr sz="3200" b="1">
              <a:solidFill>
                <a:schemeClr val="dk1"/>
              </a:solidFill>
              <a:latin typeface="Times New Roman"/>
              <a:ea typeface="Times New Roman"/>
              <a:cs typeface="Times New Roman"/>
              <a:sym typeface="Times New Roman"/>
            </a:endParaRPr>
          </a:p>
        </p:txBody>
      </p:sp>
      <p:pic>
        <p:nvPicPr>
          <p:cNvPr id="71" name="Google Shape;71;p8"/>
          <p:cNvPicPr preferRelativeResize="0"/>
          <p:nvPr/>
        </p:nvPicPr>
        <p:blipFill rotWithShape="1">
          <a:blip r:embed="rId3">
            <a:alphaModFix/>
          </a:blip>
          <a:srcRect/>
          <a:stretch/>
        </p:blipFill>
        <p:spPr>
          <a:xfrm>
            <a:off x="646850" y="1600750"/>
            <a:ext cx="10693151" cy="2308500"/>
          </a:xfrm>
          <a:prstGeom prst="rect">
            <a:avLst/>
          </a:prstGeom>
          <a:noFill/>
          <a:ln w="9525" cap="flat" cmpd="sng">
            <a:solidFill>
              <a:srgbClr val="000000"/>
            </a:solidFill>
            <a:prstDash val="solid"/>
            <a:round/>
            <a:headEnd type="none" w="sm" len="sm"/>
            <a:tailEnd type="none" w="sm" len="sm"/>
          </a:ln>
        </p:spPr>
      </p:pic>
      <p:sp>
        <p:nvSpPr>
          <p:cNvPr id="72" name="Google Shape;72;p8"/>
          <p:cNvSpPr/>
          <p:nvPr/>
        </p:nvSpPr>
        <p:spPr>
          <a:xfrm>
            <a:off x="606600" y="640300"/>
            <a:ext cx="107334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Features of Dataset</a:t>
            </a:r>
            <a:endParaRPr sz="3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9"/>
          <p:cNvSpPr txBox="1">
            <a:spLocks noGrp="1"/>
          </p:cNvSpPr>
          <p:nvPr>
            <p:ph type="subTitle" idx="1"/>
          </p:nvPr>
        </p:nvSpPr>
        <p:spPr>
          <a:xfrm>
            <a:off x="2695194" y="4352544"/>
            <a:ext cx="6801600" cy="12399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78" name="Google Shape;78;p9" descr="Dashboard 2"/>
          <p:cNvPicPr preferRelativeResize="0"/>
          <p:nvPr/>
        </p:nvPicPr>
        <p:blipFill rotWithShape="1">
          <a:blip r:embed="rId3">
            <a:alphaModFix/>
          </a:blip>
          <a:srcRect/>
          <a:stretch/>
        </p:blipFill>
        <p:spPr>
          <a:xfrm>
            <a:off x="303275" y="337000"/>
            <a:ext cx="11737050" cy="611659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82"/>
        <p:cNvGrpSpPr/>
        <p:nvPr/>
      </p:nvGrpSpPr>
      <p:grpSpPr>
        <a:xfrm>
          <a:off x="0" y="0"/>
          <a:ext cx="0" cy="0"/>
          <a:chOff x="0" y="0"/>
          <a:chExt cx="0" cy="0"/>
        </a:xfrm>
      </p:grpSpPr>
      <p:sp>
        <p:nvSpPr>
          <p:cNvPr id="83" name="Google Shape;83;p10"/>
          <p:cNvSpPr/>
          <p:nvPr/>
        </p:nvSpPr>
        <p:spPr>
          <a:xfrm>
            <a:off x="39585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solidFill>
                  <a:schemeClr val="dk1"/>
                </a:solidFill>
              </a:rPr>
              <a:t>Visualization Close price and Vol</a:t>
            </a:r>
            <a:endParaRPr sz="3800"/>
          </a:p>
        </p:txBody>
      </p:sp>
      <p:pic>
        <p:nvPicPr>
          <p:cNvPr id="84" name="Google Shape;84;p10"/>
          <p:cNvPicPr preferRelativeResize="0"/>
          <p:nvPr/>
        </p:nvPicPr>
        <p:blipFill>
          <a:blip r:embed="rId3">
            <a:alphaModFix/>
          </a:blip>
          <a:stretch>
            <a:fillRect/>
          </a:stretch>
        </p:blipFill>
        <p:spPr>
          <a:xfrm>
            <a:off x="274325" y="1366325"/>
            <a:ext cx="10750501" cy="480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88"/>
        <p:cNvGrpSpPr/>
        <p:nvPr/>
      </p:nvGrpSpPr>
      <p:grpSpPr>
        <a:xfrm>
          <a:off x="0" y="0"/>
          <a:ext cx="0" cy="0"/>
          <a:chOff x="0" y="0"/>
          <a:chExt cx="0" cy="0"/>
        </a:xfrm>
      </p:grpSpPr>
      <p:sp>
        <p:nvSpPr>
          <p:cNvPr id="89" name="Google Shape;89;p11"/>
          <p:cNvSpPr/>
          <p:nvPr/>
        </p:nvSpPr>
        <p:spPr>
          <a:xfrm>
            <a:off x="39585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800">
                <a:solidFill>
                  <a:schemeClr val="dk1"/>
                </a:solidFill>
              </a:rPr>
              <a:t>Visualization: Close price_date </a:t>
            </a:r>
            <a:endParaRPr sz="3800"/>
          </a:p>
        </p:txBody>
      </p:sp>
      <p:pic>
        <p:nvPicPr>
          <p:cNvPr id="90" name="Google Shape;90;p11"/>
          <p:cNvPicPr preferRelativeResize="0"/>
          <p:nvPr/>
        </p:nvPicPr>
        <p:blipFill>
          <a:blip r:embed="rId3">
            <a:alphaModFix/>
          </a:blip>
          <a:stretch>
            <a:fillRect/>
          </a:stretch>
        </p:blipFill>
        <p:spPr>
          <a:xfrm>
            <a:off x="457200" y="1365650"/>
            <a:ext cx="10645325" cy="508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2"/>
          <p:cNvSpPr txBox="1"/>
          <p:nvPr/>
        </p:nvSpPr>
        <p:spPr>
          <a:xfrm>
            <a:off x="783775" y="1283200"/>
            <a:ext cx="10421400" cy="5356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100"/>
              <a:t>Download the stock price dataset: yfinance</a:t>
            </a:r>
            <a:endParaRPr sz="2100"/>
          </a:p>
          <a:p>
            <a:pPr marL="0" lvl="0" indent="0" algn="l" rtl="0">
              <a:lnSpc>
                <a:spcPct val="150000"/>
              </a:lnSpc>
              <a:spcBef>
                <a:spcPts val="0"/>
              </a:spcBef>
              <a:spcAft>
                <a:spcPts val="0"/>
              </a:spcAft>
              <a:buNone/>
            </a:pPr>
            <a:r>
              <a:rPr lang="en-US" sz="2100"/>
              <a:t>Load .csv file as dataframe using Pandas</a:t>
            </a:r>
            <a:endParaRPr sz="2100"/>
          </a:p>
          <a:p>
            <a:pPr marL="0" lvl="0" indent="0" algn="l" rtl="0">
              <a:lnSpc>
                <a:spcPct val="150000"/>
              </a:lnSpc>
              <a:spcBef>
                <a:spcPts val="0"/>
              </a:spcBef>
              <a:spcAft>
                <a:spcPts val="0"/>
              </a:spcAft>
              <a:buNone/>
            </a:pPr>
            <a:r>
              <a:rPr lang="en-US" sz="2100"/>
              <a:t>Plot Close values using .pyplot</a:t>
            </a:r>
            <a:endParaRPr sz="2100"/>
          </a:p>
          <a:p>
            <a:pPr marL="0" lvl="0" indent="0" algn="l" rtl="0">
              <a:lnSpc>
                <a:spcPct val="150000"/>
              </a:lnSpc>
              <a:spcBef>
                <a:spcPts val="0"/>
              </a:spcBef>
              <a:spcAft>
                <a:spcPts val="0"/>
              </a:spcAft>
              <a:buNone/>
            </a:pPr>
            <a:r>
              <a:rPr lang="en-US" sz="2100"/>
              <a:t>Import the libraries </a:t>
            </a:r>
            <a:endParaRPr sz="2100"/>
          </a:p>
          <a:p>
            <a:pPr marL="457200" lvl="0" indent="-133350" algn="l" rtl="0">
              <a:lnSpc>
                <a:spcPct val="150000"/>
              </a:lnSpc>
              <a:spcBef>
                <a:spcPts val="0"/>
              </a:spcBef>
              <a:spcAft>
                <a:spcPts val="0"/>
              </a:spcAft>
              <a:buSzPts val="2100"/>
              <a:buChar char="●"/>
            </a:pPr>
            <a:r>
              <a:rPr lang="en-US" sz="2100"/>
              <a:t>Build model using Tensorflow keras and preprocessed data using scikit-learn</a:t>
            </a:r>
            <a:endParaRPr sz="2100"/>
          </a:p>
          <a:p>
            <a:pPr marL="0" lvl="0" indent="0" algn="l" rtl="0">
              <a:lnSpc>
                <a:spcPct val="150000"/>
              </a:lnSpc>
              <a:spcBef>
                <a:spcPts val="0"/>
              </a:spcBef>
              <a:spcAft>
                <a:spcPts val="0"/>
              </a:spcAft>
              <a:buNone/>
            </a:pPr>
            <a:r>
              <a:rPr lang="en-US" sz="2100"/>
              <a:t>Normalize or rescale data using Minmax scaler and reshape it</a:t>
            </a:r>
            <a:endParaRPr sz="2100"/>
          </a:p>
          <a:p>
            <a:pPr marL="457200" lvl="0" indent="-133350" algn="l" rtl="0">
              <a:lnSpc>
                <a:spcPct val="150000"/>
              </a:lnSpc>
              <a:spcBef>
                <a:spcPts val="0"/>
              </a:spcBef>
              <a:spcAft>
                <a:spcPts val="0"/>
              </a:spcAft>
              <a:buSzPts val="2100"/>
              <a:buChar char="●"/>
            </a:pPr>
            <a:r>
              <a:rPr lang="en-US" sz="2100"/>
              <a:t>Rescale values between -1 and 1</a:t>
            </a:r>
            <a:endParaRPr sz="2100"/>
          </a:p>
          <a:p>
            <a:pPr marL="0" lvl="0" indent="0" algn="l" rtl="0">
              <a:lnSpc>
                <a:spcPct val="150000"/>
              </a:lnSpc>
              <a:spcBef>
                <a:spcPts val="0"/>
              </a:spcBef>
              <a:spcAft>
                <a:spcPts val="0"/>
              </a:spcAft>
              <a:buNone/>
            </a:pPr>
            <a:r>
              <a:rPr lang="en-US" sz="2100"/>
              <a:t>For total Sample size</a:t>
            </a:r>
            <a:endParaRPr sz="2100"/>
          </a:p>
          <a:p>
            <a:pPr marL="457200" lvl="0" indent="-133350" algn="l" rtl="0">
              <a:lnSpc>
                <a:spcPct val="150000"/>
              </a:lnSpc>
              <a:spcBef>
                <a:spcPts val="0"/>
              </a:spcBef>
              <a:spcAft>
                <a:spcPts val="0"/>
              </a:spcAft>
              <a:buSzPts val="2100"/>
              <a:buChar char="●"/>
            </a:pPr>
            <a:r>
              <a:rPr lang="en-US" sz="2100"/>
              <a:t>Split the dataset into Training and Test set size</a:t>
            </a:r>
            <a:endParaRPr sz="2100"/>
          </a:p>
          <a:p>
            <a:pPr marL="457200" lvl="0" indent="-133350" algn="l" rtl="0">
              <a:lnSpc>
                <a:spcPct val="150000"/>
              </a:lnSpc>
              <a:spcBef>
                <a:spcPts val="0"/>
              </a:spcBef>
              <a:spcAft>
                <a:spcPts val="0"/>
              </a:spcAft>
              <a:buSzPts val="2100"/>
              <a:buChar char="●"/>
            </a:pPr>
            <a:r>
              <a:rPr lang="en-US" sz="2100"/>
              <a:t>Define window size ‘n_step’ of data in each training step</a:t>
            </a:r>
            <a:endParaRPr sz="2100"/>
          </a:p>
          <a:p>
            <a:pPr marL="457200" lvl="0" indent="-133350" algn="l" rtl="0">
              <a:lnSpc>
                <a:spcPct val="150000"/>
              </a:lnSpc>
              <a:spcBef>
                <a:spcPts val="0"/>
              </a:spcBef>
              <a:spcAft>
                <a:spcPts val="0"/>
              </a:spcAft>
              <a:buSzPts val="2100"/>
              <a:buChar char="●"/>
            </a:pPr>
            <a:r>
              <a:rPr lang="en-US" sz="2100"/>
              <a:t>X is n_step less than original dataset </a:t>
            </a:r>
            <a:endParaRPr/>
          </a:p>
        </p:txBody>
      </p:sp>
      <p:sp>
        <p:nvSpPr>
          <p:cNvPr id="96" name="Google Shape;96;p12"/>
          <p:cNvSpPr/>
          <p:nvPr/>
        </p:nvSpPr>
        <p:spPr>
          <a:xfrm>
            <a:off x="783775" y="483175"/>
            <a:ext cx="104214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solidFill>
                  <a:schemeClr val="dk1"/>
                </a:solidFill>
              </a:rPr>
              <a:t>Milestone 2 :</a:t>
            </a:r>
            <a:r>
              <a:rPr lang="en-US" sz="3800"/>
              <a:t>Data Preprocessing </a:t>
            </a:r>
            <a:endParaRPr sz="380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1674</Words>
  <Application>Microsoft Office PowerPoint</Application>
  <PresentationFormat>Widescreen</PresentationFormat>
  <Paragraphs>156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Courier New</vt:lpstr>
      <vt:lpstr>Roboto</vt:lpstr>
      <vt:lpstr>Calibri</vt:lpstr>
      <vt:lpstr>Times New Roman</vt:lpstr>
      <vt:lpstr>Gill Sans</vt:lpstr>
      <vt:lpstr>Arial</vt:lpstr>
      <vt:lpstr>Parcel</vt:lpstr>
      <vt:lpstr>Stock Price prediction using Big Data Visualization Technique</vt:lpstr>
      <vt:lpstr>PowerPoint Presentation</vt:lpstr>
      <vt:lpstr>PowerPoint Presentation</vt:lpstr>
      <vt:lpstr>  Explored the dataset Visualized the components in dataset   Selected the parameter for data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Big Data Visualization Technique</dc:title>
  <cp:lastModifiedBy>Vyas, Priyanka</cp:lastModifiedBy>
  <cp:revision>1</cp:revision>
  <dcterms:modified xsi:type="dcterms:W3CDTF">2022-12-10T00:30:30Z</dcterms:modified>
</cp:coreProperties>
</file>