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ld Standard TT" pitchFamily="2" charset="77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57" d="100"/>
          <a:sy n="157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ad3935b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1ad3935b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c49eae5fd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c49eae5fd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c49eae5fd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c49eae5fd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baec1979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baec1979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ad3935b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1ad3935b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45f1ad1c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45f1ad1c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c28cb63e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c28cb63e0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49eae5fd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49eae5fd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1ad3935b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1ad3935bc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49eae5f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49eae5f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pp1203102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datasets/jameslko/gun-violence-da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Severity Classification Prediction on Gun Violence Data</a:t>
            </a:r>
            <a:endParaRPr sz="4000" b="1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307251"/>
            <a:ext cx="8118600" cy="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Team: Savage Data Warriors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Sangeeta Kumawat, Priyanka Vyas, Jenifer Werthman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87900" y="3688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Implementation Difficulties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311700" y="943000"/>
            <a:ext cx="5253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 i.e. Choosing the best features and labels.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Missing values.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Imbalance.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 recent data after 2018.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7024125" y="225675"/>
            <a:ext cx="1993200" cy="26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&amp; Limitations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575" y="905825"/>
            <a:ext cx="3407224" cy="2863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11700" y="444950"/>
            <a:ext cx="8520600" cy="18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performs well in terms of Accuracy.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performance is better than random guessing.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Confusion matrix predicts the positive and negative instances for severity labels. </a:t>
            </a:r>
            <a:endParaRPr sz="1800"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078975"/>
            <a:ext cx="85206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Questions?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435825" y="4483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311700" y="2326671"/>
            <a:ext cx="8520600" cy="16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Work 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LSTM / RNN Prediction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Gun/Weapon Analysis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Month Analysis and Risk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References: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422200" y="767075"/>
            <a:ext cx="7988400" cy="4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Paper 1:</a:t>
            </a:r>
            <a:r>
              <a:rPr lang="en" sz="1400"/>
              <a:t> Walczak, Steven. (2021). Predicting Crime and Other Uses of Neural Networks in Police Decision Making. Frontiers in Psychology. 12. 587943. 10.3389/fpsyg.2021.587943.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Paper 2:</a:t>
            </a:r>
            <a:r>
              <a:rPr lang="en" sz="1400"/>
              <a:t> Swedo EA, Alic A, Law RK, et al. Development of a Machine Learning Model to Estimate US Firearm Homicides in Near Real Time. JAMA Netw Open. 2023;6(3):e233413. doi:10.1001/jamanetworkopen.2023.3413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Paper 3:</a:t>
            </a:r>
            <a:r>
              <a:rPr lang="en" sz="1400"/>
              <a:t> Real World Violence Detection in Surveillance Cameras.  Liu, Gina &amp; Wiebe, Douglas. (2019). A Time-Series Analysis of Firearm Purchasing After Mass Shooting Events in the United States. JAMA Network Open. 2. e191736. 10.1001/jamanetworkopen.2019.1736.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Paper 4:</a:t>
            </a:r>
            <a:r>
              <a:rPr lang="en" sz="1400"/>
              <a:t> Firas Saidi, Zouheir Trabelsi,A hybrid deep learning-based framework for future terrorist activities modeling and prediction,Egyptian Informatics Journal,Volume 23, Issue 3,2022,Pages 437-446,ISSN 1110-8665, https://doi.org/10.1016/j.eij.2022.04.001.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Paper 5:</a:t>
            </a:r>
            <a:r>
              <a:rPr lang="en" sz="1400"/>
              <a:t>  CNN-RNN Combined Structure for Real-World Violence Detection in Surveillance Cameras.  Soheil Vosta, Kim-Choong Yow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https://doi.org/10.3390/app12031021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Data: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https://www.kaggle.com/datasets/jameslko/gun-violence-data</a:t>
            </a:r>
            <a:r>
              <a:rPr lang="en" sz="1400"/>
              <a:t> from http://www.gunviolencearchive.org/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Motivation &amp; Problem Statement</a:t>
            </a:r>
            <a:endParaRPr sz="40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943000"/>
            <a:ext cx="8520600" cy="3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Goal</a:t>
            </a:r>
            <a:r>
              <a:rPr lang="en"/>
              <a:t>: Identify High, Moderate and Low Severity class using Gun Violence incidents.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Data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Gun Violence Data(2013-2018)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- 239,677 Rows; 29 original columns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Analysis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Gun Violence by State and City/County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Gun Violence by Age Group / Sex / participants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Gun Violence Victims - killed and injured </a:t>
            </a:r>
            <a:r>
              <a:rPr lang="en" sz="2400"/>
              <a:t> </a:t>
            </a:r>
            <a:endParaRPr sz="2400"/>
          </a:p>
        </p:txBody>
      </p:sp>
      <p:sp>
        <p:nvSpPr>
          <p:cNvPr id="67" name="Google Shape;67;p14"/>
          <p:cNvSpPr/>
          <p:nvPr/>
        </p:nvSpPr>
        <p:spPr>
          <a:xfrm>
            <a:off x="7955025" y="225675"/>
            <a:ext cx="1062600" cy="26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400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905825"/>
            <a:ext cx="8329800" cy="3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 papers surveyed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Paper 1: Predicting Type of Crime</a:t>
            </a:r>
            <a:endParaRPr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Data: RMS Crime Incidents from city of Michigan (2020), using NN</a:t>
            </a:r>
            <a:endParaRPr sz="1700"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Results:  16%/27%   vs 14% manually guessing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Paper 2: Estimating real time </a:t>
            </a:r>
            <a:r>
              <a:rPr lang="en" dirty="0" err="1"/>
              <a:t>burson</a:t>
            </a:r>
            <a:r>
              <a:rPr lang="en" dirty="0"/>
              <a:t> of weekly and annual firearm homicides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Data: Multiple sources combined together such as Emergency hotlines and Medical services, using SARIMA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Results: 95-99% accuracy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Paper 3: Test correlation between gun violence and gun purchases</a:t>
            </a:r>
            <a:endParaRPr dirty="0"/>
          </a:p>
          <a:p>
            <a:pPr marL="457200" lvl="0" indent="-3130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 dirty="0"/>
              <a:t>Data: National Instant Criminal Background Check System (1998-2016), using ARIMA modeling</a:t>
            </a:r>
            <a:endParaRPr sz="1900" dirty="0"/>
          </a:p>
          <a:p>
            <a:pPr marL="457200" lvl="0" indent="-3130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 dirty="0"/>
              <a:t>Results: 26 shootings (21.0%) were associated with increases in gun purchases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Paper 4: Predicting terrorist activities using CNN and LSTM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Data: Global </a:t>
            </a:r>
            <a:r>
              <a:rPr lang="en" dirty="0" err="1"/>
              <a:t>Terriosm</a:t>
            </a:r>
            <a:r>
              <a:rPr lang="en" dirty="0"/>
              <a:t> Database 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Results: CNN-LSTM yielded 99% accuracy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Paper 5: Real World Violence Detection in Surveillance Cameras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Data: UCF crime dataset using CNN(Resnet50) for feature extraction and (</a:t>
            </a:r>
            <a:r>
              <a:rPr lang="en" dirty="0" err="1"/>
              <a:t>ConvLSTM</a:t>
            </a:r>
            <a:r>
              <a:rPr lang="en" dirty="0"/>
              <a:t>) for detecting abnormal events in time series dataset.  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Results: 81.71 % accuracy in AUC.</a:t>
            </a:r>
            <a:endParaRPr dirty="0"/>
          </a:p>
        </p:txBody>
      </p:sp>
      <p:sp>
        <p:nvSpPr>
          <p:cNvPr id="74" name="Google Shape;74;p15"/>
          <p:cNvSpPr/>
          <p:nvPr/>
        </p:nvSpPr>
        <p:spPr>
          <a:xfrm>
            <a:off x="7955025" y="225675"/>
            <a:ext cx="1062600" cy="26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400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790600"/>
            <a:ext cx="8122800" cy="25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Exploration and Feature Selection: Normalization/regularization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Scrubbed data parsing age groups, gender, and participants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relationships and correlations between 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Determined relevant labels (Severity -High/Medium/Low)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relevant clusters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relevant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Labels: Severity of events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State and Victims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7522475" y="225675"/>
            <a:ext cx="1495200" cy="26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3201225"/>
            <a:ext cx="8282752" cy="12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7522475" y="225675"/>
            <a:ext cx="1495200" cy="26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86425" y="869650"/>
            <a:ext cx="49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Events by State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835438" y="1287825"/>
            <a:ext cx="327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Top Cities with Highest Event Count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164" y="1803250"/>
            <a:ext cx="3212174" cy="29600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7"/>
          <p:cNvSpPr txBox="1"/>
          <p:nvPr/>
        </p:nvSpPr>
        <p:spPr>
          <a:xfrm>
            <a:off x="481550" y="2888000"/>
            <a:ext cx="49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Victims by State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222401"/>
            <a:ext cx="5683051" cy="1645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3247700"/>
            <a:ext cx="5682948" cy="1827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522475" y="225675"/>
            <a:ext cx="1495200" cy="26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553375" y="1116250"/>
            <a:ext cx="37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Top 10 States with Highest Severity events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590" y="1516450"/>
            <a:ext cx="4679211" cy="3108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516450"/>
            <a:ext cx="4007600" cy="31080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Methodology: Classification Problem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7522475" y="225675"/>
            <a:ext cx="1495200" cy="26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grpSp>
        <p:nvGrpSpPr>
          <p:cNvPr id="110" name="Google Shape;110;p19"/>
          <p:cNvGrpSpPr/>
          <p:nvPr/>
        </p:nvGrpSpPr>
        <p:grpSpPr>
          <a:xfrm>
            <a:off x="373847" y="3120723"/>
            <a:ext cx="8458537" cy="958751"/>
            <a:chOff x="1593000" y="2322568"/>
            <a:chExt cx="5957975" cy="643500"/>
          </a:xfrm>
        </p:grpSpPr>
        <p:sp>
          <p:nvSpPr>
            <p:cNvPr id="111" name="Google Shape;111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Model Evaluation and Visualization </a:t>
              </a:r>
              <a:endParaRPr sz="1600" dirty="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03</a:t>
              </a:r>
              <a:endParaRPr sz="2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396619" y="2322575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Old Standard TT"/>
                <a:buChar char="●"/>
              </a:pPr>
              <a:r>
                <a:rPr lang="en" sz="1500">
                  <a:solidFill>
                    <a:srgbClr val="1B786E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Compute ROC curve and AUC score </a:t>
              </a:r>
              <a:endParaRPr sz="1500">
                <a:solidFill>
                  <a:srgbClr val="1B786E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Old Standard TT"/>
                <a:buChar char="●"/>
              </a:pPr>
              <a:r>
                <a:rPr lang="en" sz="1500">
                  <a:solidFill>
                    <a:srgbClr val="1B786E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Compute Accuracy score</a:t>
              </a:r>
              <a:endParaRPr sz="1500">
                <a:solidFill>
                  <a:srgbClr val="1B786E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Old Standard TT"/>
                <a:buChar char="●"/>
              </a:pPr>
              <a:r>
                <a:rPr lang="en" sz="1500">
                  <a:solidFill>
                    <a:srgbClr val="1B786E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Plot ROC curve and Confusion Matrix</a:t>
              </a:r>
              <a:endParaRPr sz="1500">
                <a:solidFill>
                  <a:srgbClr val="1B786E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118" name="Google Shape;118;p19"/>
          <p:cNvGrpSpPr/>
          <p:nvPr/>
        </p:nvGrpSpPr>
        <p:grpSpPr>
          <a:xfrm>
            <a:off x="373847" y="2144656"/>
            <a:ext cx="8396306" cy="964089"/>
            <a:chOff x="1593000" y="2322568"/>
            <a:chExt cx="5914141" cy="647083"/>
          </a:xfrm>
        </p:grpSpPr>
        <p:sp>
          <p:nvSpPr>
            <p:cNvPr id="119" name="Google Shape;119;p19"/>
            <p:cNvSpPr/>
            <p:nvPr/>
          </p:nvSpPr>
          <p:spPr>
            <a:xfrm>
              <a:off x="3684541" y="2326151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Data Modeling</a:t>
              </a:r>
              <a:endParaRPr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02</a:t>
              </a:r>
              <a:endParaRPr sz="2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Old Standard TT"/>
                <a:buChar char="●"/>
              </a:pPr>
              <a:r>
                <a:rPr lang="en" sz="1500" dirty="0">
                  <a:solidFill>
                    <a:srgbClr val="1B786E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Train Binary Classifiers</a:t>
              </a:r>
              <a:endParaRPr sz="1500" dirty="0">
                <a:solidFill>
                  <a:srgbClr val="1B786E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Old Standard TT"/>
                <a:buChar char="●"/>
              </a:pPr>
              <a:r>
                <a:rPr lang="en" sz="1500" dirty="0">
                  <a:solidFill>
                    <a:srgbClr val="1B786E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Combine Probabilities</a:t>
              </a:r>
            </a:p>
          </p:txBody>
        </p:sp>
      </p:grpSp>
      <p:grpSp>
        <p:nvGrpSpPr>
          <p:cNvPr id="126" name="Google Shape;126;p19"/>
          <p:cNvGrpSpPr/>
          <p:nvPr/>
        </p:nvGrpSpPr>
        <p:grpSpPr>
          <a:xfrm>
            <a:off x="373847" y="1168578"/>
            <a:ext cx="8458537" cy="958751"/>
            <a:chOff x="1593000" y="2322568"/>
            <a:chExt cx="5957975" cy="643500"/>
          </a:xfrm>
        </p:grpSpPr>
        <p:sp>
          <p:nvSpPr>
            <p:cNvPr id="127" name="Google Shape;127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Exploratory Data Analysis </a:t>
              </a:r>
              <a:endParaRPr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01</a:t>
              </a:r>
              <a:endParaRPr sz="2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Old Standard TT"/>
                <a:buChar char="●"/>
              </a:pPr>
              <a:r>
                <a:rPr lang="en" sz="1500" dirty="0">
                  <a:solidFill>
                    <a:srgbClr val="1B786E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Load the dataset </a:t>
              </a:r>
              <a:endParaRPr sz="1500" dirty="0">
                <a:solidFill>
                  <a:srgbClr val="1B786E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Old Standard TT"/>
                <a:buChar char="●"/>
              </a:pPr>
              <a:r>
                <a:rPr lang="en" sz="1500" dirty="0">
                  <a:solidFill>
                    <a:srgbClr val="1B786E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Data Preprocessing </a:t>
              </a:r>
              <a:endParaRPr sz="1500" dirty="0">
                <a:solidFill>
                  <a:srgbClr val="1B786E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500"/>
                <a:buFont typeface="Old Standard TT"/>
                <a:buChar char="●"/>
              </a:pPr>
              <a:r>
                <a:rPr lang="en" sz="1500" dirty="0">
                  <a:solidFill>
                    <a:srgbClr val="1B786E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Create Binary Labels </a:t>
              </a:r>
              <a:endParaRPr sz="1500" dirty="0">
                <a:solidFill>
                  <a:srgbClr val="1B786E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87900" y="368825"/>
            <a:ext cx="85971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Experimental Evaluation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49025" y="1000900"/>
            <a:ext cx="3714600" cy="364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Train 3 separate binary classifiers for each label. 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Uses LabelEncoder to encode    Categorical features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Class labels are based on number of victims. 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85750" lvl="0" indent="-209550" algn="l" rtl="0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High Severity: n_victim ⩾ 7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85750" lvl="0" indent="-209550" algn="l" rtl="0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Moderate Severity: 4 ⩽ 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n_victim﹤7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85750" lvl="0" indent="-209550" algn="l" rtl="0"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Char char="●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Low Severity: 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n_victim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﹤4 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Perform Logistic Regression and Evaluate Model. 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825" y="982025"/>
            <a:ext cx="4675576" cy="36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" name="Google Shape;141;p20"/>
          <p:cNvSpPr/>
          <p:nvPr/>
        </p:nvSpPr>
        <p:spPr>
          <a:xfrm>
            <a:off x="7522475" y="225675"/>
            <a:ext cx="1495200" cy="26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264475" y="3688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Experimental Evaluation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081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Accuracy score for high severity label: 0.9991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Accuracy score for moderate severity label: 0.992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Accuracy score for low severity label: 0.991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75" y="981850"/>
            <a:ext cx="8702626" cy="302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" name="Google Shape;150;p21"/>
          <p:cNvSpPr/>
          <p:nvPr/>
        </p:nvSpPr>
        <p:spPr>
          <a:xfrm>
            <a:off x="7522475" y="225675"/>
            <a:ext cx="1495200" cy="26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Macintosh PowerPoint</Application>
  <PresentationFormat>On-screen Show (16:9)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Old Standard TT</vt:lpstr>
      <vt:lpstr>Arial</vt:lpstr>
      <vt:lpstr>Paperback</vt:lpstr>
      <vt:lpstr>Severity Classification Prediction on Gun Violence Data</vt:lpstr>
      <vt:lpstr>Motivation &amp; Problem Statement</vt:lpstr>
      <vt:lpstr>Literature Review </vt:lpstr>
      <vt:lpstr>Data Exploration</vt:lpstr>
      <vt:lpstr>Data Visualization</vt:lpstr>
      <vt:lpstr>Data Visualization</vt:lpstr>
      <vt:lpstr>Methodology: Classification Problem</vt:lpstr>
      <vt:lpstr>Experimental Evaluation</vt:lpstr>
      <vt:lpstr>Experimental Evaluation</vt:lpstr>
      <vt:lpstr>Implementation Difficulties</vt:lpstr>
      <vt:lpstr>Conclusion Model performs well in terms of Accuracy. Model performance is better than random guessing. Confusion matrix predicts the positive and negative instances for severity labels. 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Severity Classification Prediction on Gun Violence Data</dc:title>
  <cp:lastModifiedBy>Vyas, Priyanka</cp:lastModifiedBy>
  <cp:revision>1</cp:revision>
  <dcterms:modified xsi:type="dcterms:W3CDTF">2023-05-01T03:23:20Z</dcterms:modified>
</cp:coreProperties>
</file>