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309" r:id="rId3"/>
    <p:sldId id="348" r:id="rId4"/>
    <p:sldId id="349" r:id="rId5"/>
    <p:sldId id="353" r:id="rId6"/>
    <p:sldId id="354" r:id="rId7"/>
    <p:sldId id="341" r:id="rId8"/>
    <p:sldId id="340" r:id="rId9"/>
    <p:sldId id="342" r:id="rId10"/>
    <p:sldId id="343" r:id="rId11"/>
    <p:sldId id="344" r:id="rId12"/>
    <p:sldId id="330" r:id="rId13"/>
    <p:sldId id="337" r:id="rId14"/>
    <p:sldId id="338" r:id="rId15"/>
    <p:sldId id="331" r:id="rId16"/>
    <p:sldId id="350" r:id="rId17"/>
    <p:sldId id="319" r:id="rId18"/>
    <p:sldId id="345" r:id="rId19"/>
    <p:sldId id="336" r:id="rId20"/>
    <p:sldId id="347" r:id="rId21"/>
    <p:sldId id="324" r:id="rId22"/>
    <p:sldId id="351" r:id="rId23"/>
    <p:sldId id="31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074" autoAdjust="0"/>
  </p:normalViewPr>
  <p:slideViewPr>
    <p:cSldViewPr snapToGrid="0">
      <p:cViewPr varScale="1">
        <p:scale>
          <a:sx n="84" d="100"/>
          <a:sy n="84" d="100"/>
        </p:scale>
        <p:origin x="692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33E1F-D3EB-4D39-AF21-5E1C4467CAFC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A3228-CD3B-4CDA-B5A4-320B8B549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5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more accurate, need more computing resource, not end-to-end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A3228-CD3B-4CDA-B5A4-320B8B549B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06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3228-CD3B-4CDA-B5A4-320B8B549B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55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3228-CD3B-4CDA-B5A4-320B8B549B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32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Resolution of the heatmap is important for predicting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keypoints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small persons.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A3228-CD3B-4CDA-B5A4-320B8B549B8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21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A3228-CD3B-4CDA-B5A4-320B8B549B8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25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A3228-CD3B-4CDA-B5A4-320B8B549B8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89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HigherHRNet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further closes the performance gap between bottom-up and top-down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A3228-CD3B-4CDA-B5A4-320B8B549B8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2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better understand the gain of the proposed components, we perform detailed ablation studies on each individual component.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A3228-CD3B-4CDA-B5A4-320B8B549B8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945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A3228-CD3B-4CDA-B5A4-320B8B549B8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38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A3228-CD3B-4CDA-B5A4-320B8B549B8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6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fast, real time,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performance gap with top-down, sensitive to the scale variance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A3228-CD3B-4CDA-B5A4-320B8B549B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44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A3228-CD3B-4CDA-B5A4-320B8B549B8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20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A3228-CD3B-4CDA-B5A4-320B8B549B8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27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3228-CD3B-4CDA-B5A4-320B8B549B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8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91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 Hourglass (b) Cascaded pyramid networks (c) Simple Baseline: transposed convolutions for low-to-high processing. (d)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Deepercut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Combination with dilated convolutions.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3228-CD3B-4CDA-B5A4-320B8B549B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258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1.Our approach connects high-to-low resolution subnetworks in parallel. Maintain the high resolution instead of recovering the resolution through a low-to-high process.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2.perform repeated multiscale fusions to boost the high-resolution representations with the help of the low-resolution representations.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3228-CD3B-4CDA-B5A4-320B8B549B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95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strided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3×3 convolution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nearest neighbor up-sampling following a 1 × 1 convolution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3228-CD3B-4CDA-B5A4-320B8B549B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81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 precision and recall scores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A3228-CD3B-4CDA-B5A4-320B8B549B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8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 data from AI Challenger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A3228-CD3B-4CDA-B5A4-320B8B549B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64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36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61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46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2B7D76-67A0-478D-8660-1B82FE0D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3A6E1-D93B-4660-B0AE-F8B232759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E5405-B486-4E3B-A4AE-30216FBC7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44F22-A0A7-4E9D-A5EF-A886F58435E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77CF4-6410-411F-A31A-D2A4DE930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078E1-45E0-4458-9677-E7C9286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0080D-752B-48A1-AE7C-AA1F17999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RNet" TargetMode="Externa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20C61D4B-E99C-4C77-B2B3-8A9A04753A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9B4A420A-A549-44F8-B8A9-1B96F02064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394EDC9F-D299-4D92-9512-32B9BACC5BA7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27212D3F-8105-43ED-B4F5-1995F4C2C70A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7D14D704-093D-4072-8196-98D1A5B1A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2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1" name="文本框 4">
            <a:extLst>
              <a:ext uri="{FF2B5EF4-FFF2-40B4-BE49-F238E27FC236}">
                <a16:creationId xmlns:a16="http://schemas.microsoft.com/office/drawing/2014/main" id="{6B00848C-5C8A-4324-B316-E784CBAD5092}"/>
              </a:ext>
            </a:extLst>
          </p:cNvPr>
          <p:cNvSpPr txBox="1"/>
          <p:nvPr/>
        </p:nvSpPr>
        <p:spPr>
          <a:xfrm>
            <a:off x="-1" y="2228671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3600" dirty="0" err="1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HigherHRNet</a:t>
            </a:r>
            <a:r>
              <a:rPr lang="en-US" altLang="zh-CN" sz="36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: Scale-Aware Representation Learning for Bottom-Up Human Pose Estimation</a:t>
            </a:r>
            <a:endParaRPr lang="zh-CN" altLang="en-US" sz="36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C722F4-1537-432E-8ACF-E3C8EC438E3A}"/>
              </a:ext>
            </a:extLst>
          </p:cNvPr>
          <p:cNvSpPr/>
          <p:nvPr/>
        </p:nvSpPr>
        <p:spPr>
          <a:xfrm>
            <a:off x="4343435" y="3859549"/>
            <a:ext cx="35051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CVPR 2020</a:t>
            </a:r>
          </a:p>
          <a:p>
            <a:pPr algn="ctr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Microsoft Research Asia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7AF1C6-F89A-4883-AC83-474F0EBA8E94}"/>
              </a:ext>
            </a:extLst>
          </p:cNvPr>
          <p:cNvSpPr/>
          <p:nvPr/>
        </p:nvSpPr>
        <p:spPr>
          <a:xfrm>
            <a:off x="10326349" y="5788011"/>
            <a:ext cx="14670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XuWei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2020/06/17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38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5">
            <a:extLst>
              <a:ext uri="{FF2B5EF4-FFF2-40B4-BE49-F238E27FC236}">
                <a16:creationId xmlns:a16="http://schemas.microsoft.com/office/drawing/2014/main" id="{39D02F39-1EF1-4612-8FF1-65B5E6350D44}"/>
              </a:ext>
            </a:extLst>
          </p:cNvPr>
          <p:cNvGrpSpPr/>
          <p:nvPr/>
        </p:nvGrpSpPr>
        <p:grpSpPr bwMode="auto">
          <a:xfrm rot="10800000">
            <a:off x="11504613" y="6311900"/>
            <a:ext cx="687387" cy="546100"/>
            <a:chOff x="1791" y="3475"/>
            <a:chExt cx="433" cy="344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B5879137-AA78-4DE7-B7E4-626289FB60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" y="3475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8EBCC69A-3281-47BC-8F7C-94333DFB1D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1" y="3562"/>
              <a:ext cx="87" cy="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FCC4C1E8-CB1C-4192-A15D-B563FE4671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477"/>
              <a:ext cx="88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DD45A166-F3C2-4EF3-B552-DA8EE6C3ED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560"/>
              <a:ext cx="88" cy="89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B5535A07-5418-44A6-9347-629833A690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650"/>
              <a:ext cx="86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53366A4A-1AB9-4E92-AE34-782BD3E07A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4" y="3561"/>
              <a:ext cx="89" cy="87"/>
            </a:xfrm>
            <a:prstGeom prst="rect">
              <a:avLst/>
            </a:prstGeom>
            <a:solidFill>
              <a:srgbClr val="571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17900DE0-6FCC-4AAA-9ABC-722B0909CF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9" y="3646"/>
              <a:ext cx="87" cy="87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8CCAF873-E86D-4D44-AF67-B7628A3E2C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733"/>
              <a:ext cx="86" cy="86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2">
            <a:extLst>
              <a:ext uri="{FF2B5EF4-FFF2-40B4-BE49-F238E27FC236}">
                <a16:creationId xmlns:a16="http://schemas.microsoft.com/office/drawing/2014/main" id="{A9545C03-6F01-4413-BF02-3BD052FCF4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52CC0ED-16D2-492B-8D36-4C4147CF87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CB87183C-53DB-4AC0-8651-44DAFDC29383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B729853E-8305-417B-9626-B1E48CBA1D41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7F43ABA2-9111-431C-8DAB-7520A5C90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1B97851-CCAA-44A8-8D04-9BB2BF9EDA20}"/>
              </a:ext>
            </a:extLst>
          </p:cNvPr>
          <p:cNvSpPr txBox="1"/>
          <p:nvPr/>
        </p:nvSpPr>
        <p:spPr>
          <a:xfrm>
            <a:off x="254977" y="193431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25F993-5FBC-46E7-BA36-0EBF746E6B50}"/>
              </a:ext>
            </a:extLst>
          </p:cNvPr>
          <p:cNvSpPr/>
          <p:nvPr/>
        </p:nvSpPr>
        <p:spPr>
          <a:xfrm>
            <a:off x="254977" y="912834"/>
            <a:ext cx="5044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Results on the COCO validation set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4F686F-19E3-484A-9635-03B7E4226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62" y="1848165"/>
            <a:ext cx="11641138" cy="43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7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5">
            <a:extLst>
              <a:ext uri="{FF2B5EF4-FFF2-40B4-BE49-F238E27FC236}">
                <a16:creationId xmlns:a16="http://schemas.microsoft.com/office/drawing/2014/main" id="{39D02F39-1EF1-4612-8FF1-65B5E6350D44}"/>
              </a:ext>
            </a:extLst>
          </p:cNvPr>
          <p:cNvGrpSpPr/>
          <p:nvPr/>
        </p:nvGrpSpPr>
        <p:grpSpPr bwMode="auto">
          <a:xfrm rot="10800000">
            <a:off x="11504613" y="6311900"/>
            <a:ext cx="687387" cy="546100"/>
            <a:chOff x="1791" y="3475"/>
            <a:chExt cx="433" cy="344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B5879137-AA78-4DE7-B7E4-626289FB60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" y="3475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8EBCC69A-3281-47BC-8F7C-94333DFB1D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1" y="3562"/>
              <a:ext cx="87" cy="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FCC4C1E8-CB1C-4192-A15D-B563FE4671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477"/>
              <a:ext cx="88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DD45A166-F3C2-4EF3-B552-DA8EE6C3ED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560"/>
              <a:ext cx="88" cy="89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B5535A07-5418-44A6-9347-629833A690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650"/>
              <a:ext cx="86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53366A4A-1AB9-4E92-AE34-782BD3E07A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4" y="3561"/>
              <a:ext cx="89" cy="87"/>
            </a:xfrm>
            <a:prstGeom prst="rect">
              <a:avLst/>
            </a:prstGeom>
            <a:solidFill>
              <a:srgbClr val="571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17900DE0-6FCC-4AAA-9ABC-722B0909CF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9" y="3646"/>
              <a:ext cx="87" cy="87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8CCAF873-E86D-4D44-AF67-B7628A3E2C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733"/>
              <a:ext cx="86" cy="86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2">
            <a:extLst>
              <a:ext uri="{FF2B5EF4-FFF2-40B4-BE49-F238E27FC236}">
                <a16:creationId xmlns:a16="http://schemas.microsoft.com/office/drawing/2014/main" id="{A9545C03-6F01-4413-BF02-3BD052FCF4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52CC0ED-16D2-492B-8D36-4C4147CF87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CB87183C-53DB-4AC0-8651-44DAFDC29383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B729853E-8305-417B-9626-B1E48CBA1D41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7F43ABA2-9111-431C-8DAB-7520A5C90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1B97851-CCAA-44A8-8D04-9BB2BF9EDA20}"/>
              </a:ext>
            </a:extLst>
          </p:cNvPr>
          <p:cNvSpPr txBox="1"/>
          <p:nvPr/>
        </p:nvSpPr>
        <p:spPr>
          <a:xfrm>
            <a:off x="254977" y="193431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25F993-5FBC-46E7-BA36-0EBF746E6B50}"/>
              </a:ext>
            </a:extLst>
          </p:cNvPr>
          <p:cNvSpPr/>
          <p:nvPr/>
        </p:nvSpPr>
        <p:spPr>
          <a:xfrm>
            <a:off x="254977" y="912834"/>
            <a:ext cx="4836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Results on the COCO test-dev set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B98703-0F1A-4B07-B49E-7670B8A2E5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777" b="1"/>
          <a:stretch/>
        </p:blipFill>
        <p:spPr>
          <a:xfrm>
            <a:off x="928430" y="1374499"/>
            <a:ext cx="10335139" cy="546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1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2E2FEED-A02C-4CF0-9042-F1D976D55F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D427CC7-D6AC-4229-9BF4-1250FBECD4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08C02E82-C759-4AE7-B518-4F3FFBEE90FF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343BF37A-8AD4-40A6-B31A-895266D87C3E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C5B06F55-975C-4C56-BDD2-94C2E8717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 35">
            <a:extLst>
              <a:ext uri="{FF2B5EF4-FFF2-40B4-BE49-F238E27FC236}">
                <a16:creationId xmlns:a16="http://schemas.microsoft.com/office/drawing/2014/main" id="{F4A206B7-E21D-4D45-8A72-03FD547A3903}"/>
              </a:ext>
            </a:extLst>
          </p:cNvPr>
          <p:cNvGrpSpPr/>
          <p:nvPr/>
        </p:nvGrpSpPr>
        <p:grpSpPr bwMode="auto">
          <a:xfrm rot="10800000">
            <a:off x="11504613" y="6311900"/>
            <a:ext cx="687387" cy="546100"/>
            <a:chOff x="1791" y="3475"/>
            <a:chExt cx="433" cy="344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5BF0A779-FE2D-42CD-B0A8-E7BAB544EC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" y="3475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2DC2F284-CD59-4833-8DAC-1F30DBAD0A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1" y="3562"/>
              <a:ext cx="87" cy="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03B7EF1C-E26E-413A-8C18-6FC808D3E9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477"/>
              <a:ext cx="88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507B5BA1-CBB4-4748-8A08-D510C65D56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560"/>
              <a:ext cx="88" cy="89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8DD9F7A0-CF9C-4659-B6E9-06B3D314AF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650"/>
              <a:ext cx="86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FE33F4B6-9C05-4D7E-B959-06DD5F2F26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4" y="3561"/>
              <a:ext cx="89" cy="87"/>
            </a:xfrm>
            <a:prstGeom prst="rect">
              <a:avLst/>
            </a:prstGeom>
            <a:solidFill>
              <a:srgbClr val="571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74BFF0E3-947A-450B-A0B1-CB3386C63C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9" y="3646"/>
              <a:ext cx="87" cy="87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7E1230D7-701C-4893-81B9-5BA8AC29EA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733"/>
              <a:ext cx="86" cy="86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8CAC80CD-FE74-4BDF-A02F-648464CD7508}"/>
              </a:ext>
            </a:extLst>
          </p:cNvPr>
          <p:cNvSpPr/>
          <p:nvPr/>
        </p:nvSpPr>
        <p:spPr>
          <a:xfrm>
            <a:off x="1393274" y="1843950"/>
            <a:ext cx="94054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Top-down: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person detector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single person pose estimation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less sensitive to the scale variance of persons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normally computationally intensive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not truly end-to-end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Bottom-up: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localizing identity-free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keypoints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grouping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need to deal with scale variation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exists performance gap with top-down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methodsc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AD218BF-F983-4B92-8DE5-B4FCE9872C2A}"/>
              </a:ext>
            </a:extLst>
          </p:cNvPr>
          <p:cNvSpPr txBox="1"/>
          <p:nvPr/>
        </p:nvSpPr>
        <p:spPr>
          <a:xfrm>
            <a:off x="254977" y="193431"/>
            <a:ext cx="482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HigherHRNet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821EEE0-A323-4CBF-877B-B513C256BDF9}"/>
              </a:ext>
            </a:extLst>
          </p:cNvPr>
          <p:cNvSpPr/>
          <p:nvPr/>
        </p:nvSpPr>
        <p:spPr>
          <a:xfrm>
            <a:off x="254977" y="912834"/>
            <a:ext cx="4820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44771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2E2FEED-A02C-4CF0-9042-F1D976D55F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D427CC7-D6AC-4229-9BF4-1250FBECD4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08C02E82-C759-4AE7-B518-4F3FFBEE90FF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343BF37A-8AD4-40A6-B31A-895266D87C3E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C5B06F55-975C-4C56-BDD2-94C2E8717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4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 35">
            <a:extLst>
              <a:ext uri="{FF2B5EF4-FFF2-40B4-BE49-F238E27FC236}">
                <a16:creationId xmlns:a16="http://schemas.microsoft.com/office/drawing/2014/main" id="{F4A206B7-E21D-4D45-8A72-03FD547A3903}"/>
              </a:ext>
            </a:extLst>
          </p:cNvPr>
          <p:cNvGrpSpPr/>
          <p:nvPr/>
        </p:nvGrpSpPr>
        <p:grpSpPr bwMode="auto">
          <a:xfrm rot="10800000">
            <a:off x="11504613" y="6311900"/>
            <a:ext cx="687387" cy="546100"/>
            <a:chOff x="1791" y="3475"/>
            <a:chExt cx="433" cy="344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5BF0A779-FE2D-42CD-B0A8-E7BAB544EC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" y="3475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2DC2F284-CD59-4833-8DAC-1F30DBAD0A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1" y="3562"/>
              <a:ext cx="87" cy="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03B7EF1C-E26E-413A-8C18-6FC808D3E9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477"/>
              <a:ext cx="88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507B5BA1-CBB4-4748-8A08-D510C65D56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560"/>
              <a:ext cx="88" cy="89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8DD9F7A0-CF9C-4659-B6E9-06B3D314AF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650"/>
              <a:ext cx="86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FE33F4B6-9C05-4D7E-B959-06DD5F2F26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4" y="3561"/>
              <a:ext cx="89" cy="87"/>
            </a:xfrm>
            <a:prstGeom prst="rect">
              <a:avLst/>
            </a:prstGeom>
            <a:solidFill>
              <a:srgbClr val="571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74BFF0E3-947A-450B-A0B1-CB3386C63C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9" y="3646"/>
              <a:ext cx="87" cy="87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7E1230D7-701C-4893-81B9-5BA8AC29EA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733"/>
              <a:ext cx="86" cy="86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8CAC80CD-FE74-4BDF-A02F-648464CD7508}"/>
              </a:ext>
            </a:extLst>
          </p:cNvPr>
          <p:cNvSpPr/>
          <p:nvPr/>
        </p:nvSpPr>
        <p:spPr>
          <a:xfrm>
            <a:off x="1393274" y="2151727"/>
            <a:ext cx="94054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Challenges in predicting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keypoints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of small persons</a:t>
            </a:r>
          </a:p>
          <a:p>
            <a:pPr algn="just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Dealing with scale variation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 Improve the performance of small person without sacrificing the performance of large persons.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Generating a high-resolution heatmap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with high quality for precise localizing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keypoints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of small persons.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821EEE0-A323-4CBF-877B-B513C256BDF9}"/>
              </a:ext>
            </a:extLst>
          </p:cNvPr>
          <p:cNvSpPr/>
          <p:nvPr/>
        </p:nvSpPr>
        <p:spPr>
          <a:xfrm>
            <a:off x="254977" y="912834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699779-D875-4EF1-BA41-2DC0211D22CD}"/>
              </a:ext>
            </a:extLst>
          </p:cNvPr>
          <p:cNvSpPr txBox="1"/>
          <p:nvPr/>
        </p:nvSpPr>
        <p:spPr>
          <a:xfrm>
            <a:off x="254977" y="193431"/>
            <a:ext cx="482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HigherHRNet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75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2E2FEED-A02C-4CF0-9042-F1D976D55F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D427CC7-D6AC-4229-9BF4-1250FBECD4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08C02E82-C759-4AE7-B518-4F3FFBEE90FF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343BF37A-8AD4-40A6-B31A-895266D87C3E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C5B06F55-975C-4C56-BDD2-94C2E8717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4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 35">
            <a:extLst>
              <a:ext uri="{FF2B5EF4-FFF2-40B4-BE49-F238E27FC236}">
                <a16:creationId xmlns:a16="http://schemas.microsoft.com/office/drawing/2014/main" id="{F4A206B7-E21D-4D45-8A72-03FD547A3903}"/>
              </a:ext>
            </a:extLst>
          </p:cNvPr>
          <p:cNvGrpSpPr/>
          <p:nvPr/>
        </p:nvGrpSpPr>
        <p:grpSpPr bwMode="auto">
          <a:xfrm rot="10800000">
            <a:off x="11504613" y="6311900"/>
            <a:ext cx="687387" cy="546100"/>
            <a:chOff x="1791" y="3475"/>
            <a:chExt cx="433" cy="344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5BF0A779-FE2D-42CD-B0A8-E7BAB544EC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" y="3475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2DC2F284-CD59-4833-8DAC-1F30DBAD0A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1" y="3562"/>
              <a:ext cx="87" cy="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03B7EF1C-E26E-413A-8C18-6FC808D3E9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477"/>
              <a:ext cx="88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507B5BA1-CBB4-4748-8A08-D510C65D56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560"/>
              <a:ext cx="88" cy="89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8DD9F7A0-CF9C-4659-B6E9-06B3D314AF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650"/>
              <a:ext cx="86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FE33F4B6-9C05-4D7E-B959-06DD5F2F26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4" y="3561"/>
              <a:ext cx="89" cy="87"/>
            </a:xfrm>
            <a:prstGeom prst="rect">
              <a:avLst/>
            </a:prstGeom>
            <a:solidFill>
              <a:srgbClr val="571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74BFF0E3-947A-450B-A0B1-CB3386C63C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9" y="3646"/>
              <a:ext cx="87" cy="87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7E1230D7-701C-4893-81B9-5BA8AC29EA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733"/>
              <a:ext cx="86" cy="86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8CAC80CD-FE74-4BDF-A02F-648464CD7508}"/>
              </a:ext>
            </a:extLst>
          </p:cNvPr>
          <p:cNvSpPr/>
          <p:nvPr/>
        </p:nvSpPr>
        <p:spPr>
          <a:xfrm>
            <a:off x="1312417" y="1851121"/>
            <a:ext cx="94632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Address the scale variation challenge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 bottom-up multi person pose estimation.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Propose a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HigherHRNet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predict scale-aware high-resolution heatmaps that are beneficial for small persons.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Effectiveness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 Outperforms all other bottom-up methods on COCO dataset.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Achieve a new state-of-the-art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result on the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CrowdPose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dataset.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821EEE0-A323-4CBF-877B-B513C256BDF9}"/>
              </a:ext>
            </a:extLst>
          </p:cNvPr>
          <p:cNvSpPr/>
          <p:nvPr/>
        </p:nvSpPr>
        <p:spPr>
          <a:xfrm>
            <a:off x="254977" y="912834"/>
            <a:ext cx="2000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Contributions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FB300F-795C-49E0-9AFE-BB272FDC2D66}"/>
              </a:ext>
            </a:extLst>
          </p:cNvPr>
          <p:cNvSpPr txBox="1"/>
          <p:nvPr/>
        </p:nvSpPr>
        <p:spPr>
          <a:xfrm>
            <a:off x="254977" y="193431"/>
            <a:ext cx="482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HigherHRNet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132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5">
            <a:extLst>
              <a:ext uri="{FF2B5EF4-FFF2-40B4-BE49-F238E27FC236}">
                <a16:creationId xmlns:a16="http://schemas.microsoft.com/office/drawing/2014/main" id="{39D02F39-1EF1-4612-8FF1-65B5E6350D44}"/>
              </a:ext>
            </a:extLst>
          </p:cNvPr>
          <p:cNvGrpSpPr/>
          <p:nvPr/>
        </p:nvGrpSpPr>
        <p:grpSpPr bwMode="auto">
          <a:xfrm rot="10800000">
            <a:off x="11504613" y="6311900"/>
            <a:ext cx="687387" cy="546100"/>
            <a:chOff x="1791" y="3475"/>
            <a:chExt cx="433" cy="344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B5879137-AA78-4DE7-B7E4-626289FB60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" y="3475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8EBCC69A-3281-47BC-8F7C-94333DFB1D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1" y="3562"/>
              <a:ext cx="87" cy="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FCC4C1E8-CB1C-4192-A15D-B563FE4671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477"/>
              <a:ext cx="88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DD45A166-F3C2-4EF3-B552-DA8EE6C3ED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560"/>
              <a:ext cx="88" cy="89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B5535A07-5418-44A6-9347-629833A690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650"/>
              <a:ext cx="86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53366A4A-1AB9-4E92-AE34-782BD3E07A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4" y="3561"/>
              <a:ext cx="89" cy="87"/>
            </a:xfrm>
            <a:prstGeom prst="rect">
              <a:avLst/>
            </a:prstGeom>
            <a:solidFill>
              <a:srgbClr val="571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17900DE0-6FCC-4AAA-9ABC-722B0909CF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9" y="3646"/>
              <a:ext cx="87" cy="87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8CCAF873-E86D-4D44-AF67-B7628A3E2C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733"/>
              <a:ext cx="86" cy="86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2">
            <a:extLst>
              <a:ext uri="{FF2B5EF4-FFF2-40B4-BE49-F238E27FC236}">
                <a16:creationId xmlns:a16="http://schemas.microsoft.com/office/drawing/2014/main" id="{A9545C03-6F01-4413-BF02-3BD052FCF4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52CC0ED-16D2-492B-8D36-4C4147CF87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CB87183C-53DB-4AC0-8651-44DAFDC29383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B729853E-8305-417B-9626-B1E48CBA1D41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7F43ABA2-9111-431C-8DAB-7520A5C90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1B97851-CCAA-44A8-8D04-9BB2BF9EDA20}"/>
              </a:ext>
            </a:extLst>
          </p:cNvPr>
          <p:cNvSpPr txBox="1"/>
          <p:nvPr/>
        </p:nvSpPr>
        <p:spPr>
          <a:xfrm>
            <a:off x="254977" y="193431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B431C4D-B799-459A-99CE-499653C27258}"/>
              </a:ext>
            </a:extLst>
          </p:cNvPr>
          <p:cNvSpPr/>
          <p:nvPr/>
        </p:nvSpPr>
        <p:spPr>
          <a:xfrm>
            <a:off x="254977" y="912834"/>
            <a:ext cx="7167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Generates high-resolution heatmaps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58CA22C-12FB-476B-A81B-BC0C247AFD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66"/>
          <a:stretch/>
        </p:blipFill>
        <p:spPr>
          <a:xfrm>
            <a:off x="784317" y="1836235"/>
            <a:ext cx="6239746" cy="474236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C4E09042-3925-4793-BDD6-AD6776496822}"/>
              </a:ext>
            </a:extLst>
          </p:cNvPr>
          <p:cNvSpPr/>
          <p:nvPr/>
        </p:nvSpPr>
        <p:spPr>
          <a:xfrm>
            <a:off x="7357237" y="1997839"/>
            <a:ext cx="4283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/>
              <a:t>Smaller resolution feature maps in a top-down feature pyramid usually suffer from the second challenge.</a:t>
            </a:r>
          </a:p>
          <a:p>
            <a:pPr algn="just"/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/>
              <a:t>Performance of large persons begin decreasing when input resolution is too large.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656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5">
            <a:extLst>
              <a:ext uri="{FF2B5EF4-FFF2-40B4-BE49-F238E27FC236}">
                <a16:creationId xmlns:a16="http://schemas.microsoft.com/office/drawing/2014/main" id="{39D02F39-1EF1-4612-8FF1-65B5E6350D44}"/>
              </a:ext>
            </a:extLst>
          </p:cNvPr>
          <p:cNvGrpSpPr/>
          <p:nvPr/>
        </p:nvGrpSpPr>
        <p:grpSpPr bwMode="auto">
          <a:xfrm rot="10800000">
            <a:off x="11504613" y="6311900"/>
            <a:ext cx="687387" cy="546100"/>
            <a:chOff x="1791" y="3475"/>
            <a:chExt cx="433" cy="344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B5879137-AA78-4DE7-B7E4-626289FB60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" y="3475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8EBCC69A-3281-47BC-8F7C-94333DFB1D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1" y="3562"/>
              <a:ext cx="87" cy="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FCC4C1E8-CB1C-4192-A15D-B563FE4671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477"/>
              <a:ext cx="88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DD45A166-F3C2-4EF3-B552-DA8EE6C3ED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560"/>
              <a:ext cx="88" cy="89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B5535A07-5418-44A6-9347-629833A690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650"/>
              <a:ext cx="86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53366A4A-1AB9-4E92-AE34-782BD3E07A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4" y="3561"/>
              <a:ext cx="89" cy="87"/>
            </a:xfrm>
            <a:prstGeom prst="rect">
              <a:avLst/>
            </a:prstGeom>
            <a:solidFill>
              <a:srgbClr val="571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17900DE0-6FCC-4AAA-9ABC-722B0909CF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9" y="3646"/>
              <a:ext cx="87" cy="87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8CCAF873-E86D-4D44-AF67-B7628A3E2C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733"/>
              <a:ext cx="86" cy="86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2">
            <a:extLst>
              <a:ext uri="{FF2B5EF4-FFF2-40B4-BE49-F238E27FC236}">
                <a16:creationId xmlns:a16="http://schemas.microsoft.com/office/drawing/2014/main" id="{A9545C03-6F01-4413-BF02-3BD052FCF4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52CC0ED-16D2-492B-8D36-4C4147CF87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CB87183C-53DB-4AC0-8651-44DAFDC29383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B729853E-8305-417B-9626-B1E48CBA1D41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7F43ABA2-9111-431C-8DAB-7520A5C90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1B97851-CCAA-44A8-8D04-9BB2BF9EDA20}"/>
              </a:ext>
            </a:extLst>
          </p:cNvPr>
          <p:cNvSpPr txBox="1"/>
          <p:nvPr/>
        </p:nvSpPr>
        <p:spPr>
          <a:xfrm>
            <a:off x="254977" y="193431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B431C4D-B799-459A-99CE-499653C27258}"/>
              </a:ext>
            </a:extLst>
          </p:cNvPr>
          <p:cNvSpPr/>
          <p:nvPr/>
        </p:nvSpPr>
        <p:spPr>
          <a:xfrm>
            <a:off x="254977" y="912834"/>
            <a:ext cx="7167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network architecture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168C4E-B4CE-4862-B8CD-2DF21363D1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190"/>
          <a:stretch/>
        </p:blipFill>
        <p:spPr>
          <a:xfrm>
            <a:off x="1385267" y="1494165"/>
            <a:ext cx="9421466" cy="48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22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5">
            <a:extLst>
              <a:ext uri="{FF2B5EF4-FFF2-40B4-BE49-F238E27FC236}">
                <a16:creationId xmlns:a16="http://schemas.microsoft.com/office/drawing/2014/main" id="{39D02F39-1EF1-4612-8FF1-65B5E6350D44}"/>
              </a:ext>
            </a:extLst>
          </p:cNvPr>
          <p:cNvGrpSpPr/>
          <p:nvPr/>
        </p:nvGrpSpPr>
        <p:grpSpPr bwMode="auto">
          <a:xfrm rot="10800000">
            <a:off x="11504613" y="6311900"/>
            <a:ext cx="687387" cy="546100"/>
            <a:chOff x="1791" y="3475"/>
            <a:chExt cx="433" cy="344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B5879137-AA78-4DE7-B7E4-626289FB60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" y="3475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8EBCC69A-3281-47BC-8F7C-94333DFB1D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1" y="3562"/>
              <a:ext cx="87" cy="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FCC4C1E8-CB1C-4192-A15D-B563FE4671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477"/>
              <a:ext cx="88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DD45A166-F3C2-4EF3-B552-DA8EE6C3ED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560"/>
              <a:ext cx="88" cy="89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B5535A07-5418-44A6-9347-629833A690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650"/>
              <a:ext cx="86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53366A4A-1AB9-4E92-AE34-782BD3E07A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4" y="3561"/>
              <a:ext cx="89" cy="87"/>
            </a:xfrm>
            <a:prstGeom prst="rect">
              <a:avLst/>
            </a:prstGeom>
            <a:solidFill>
              <a:srgbClr val="571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17900DE0-6FCC-4AAA-9ABC-722B0909CF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9" y="3646"/>
              <a:ext cx="87" cy="87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8CCAF873-E86D-4D44-AF67-B7628A3E2C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733"/>
              <a:ext cx="86" cy="86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2">
            <a:extLst>
              <a:ext uri="{FF2B5EF4-FFF2-40B4-BE49-F238E27FC236}">
                <a16:creationId xmlns:a16="http://schemas.microsoft.com/office/drawing/2014/main" id="{A9545C03-6F01-4413-BF02-3BD052FCF4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52CC0ED-16D2-492B-8D36-4C4147CF87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CB87183C-53DB-4AC0-8651-44DAFDC29383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B729853E-8305-417B-9626-B1E48CBA1D41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7F43ABA2-9111-431C-8DAB-7520A5C90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1B97851-CCAA-44A8-8D04-9BB2BF9EDA20}"/>
              </a:ext>
            </a:extLst>
          </p:cNvPr>
          <p:cNvSpPr txBox="1"/>
          <p:nvPr/>
        </p:nvSpPr>
        <p:spPr>
          <a:xfrm>
            <a:off x="254977" y="193431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25F993-5FBC-46E7-BA36-0EBF746E6B50}"/>
              </a:ext>
            </a:extLst>
          </p:cNvPr>
          <p:cNvSpPr/>
          <p:nvPr/>
        </p:nvSpPr>
        <p:spPr>
          <a:xfrm>
            <a:off x="254977" y="912834"/>
            <a:ext cx="4514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Results on COCO2017 test-dev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E9C3237-0098-4316-BCB3-9CEF0B3B4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8827"/>
            <a:ext cx="12192000" cy="348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3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5">
            <a:extLst>
              <a:ext uri="{FF2B5EF4-FFF2-40B4-BE49-F238E27FC236}">
                <a16:creationId xmlns:a16="http://schemas.microsoft.com/office/drawing/2014/main" id="{39D02F39-1EF1-4612-8FF1-65B5E6350D44}"/>
              </a:ext>
            </a:extLst>
          </p:cNvPr>
          <p:cNvGrpSpPr/>
          <p:nvPr/>
        </p:nvGrpSpPr>
        <p:grpSpPr bwMode="auto">
          <a:xfrm rot="10800000">
            <a:off x="11504613" y="6311900"/>
            <a:ext cx="687387" cy="546100"/>
            <a:chOff x="1791" y="3475"/>
            <a:chExt cx="433" cy="344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B5879137-AA78-4DE7-B7E4-626289FB60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" y="3475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8EBCC69A-3281-47BC-8F7C-94333DFB1D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1" y="3562"/>
              <a:ext cx="87" cy="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FCC4C1E8-CB1C-4192-A15D-B563FE4671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477"/>
              <a:ext cx="88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DD45A166-F3C2-4EF3-B552-DA8EE6C3ED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560"/>
              <a:ext cx="88" cy="89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B5535A07-5418-44A6-9347-629833A690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650"/>
              <a:ext cx="86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53366A4A-1AB9-4E92-AE34-782BD3E07A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4" y="3561"/>
              <a:ext cx="89" cy="87"/>
            </a:xfrm>
            <a:prstGeom prst="rect">
              <a:avLst/>
            </a:prstGeom>
            <a:solidFill>
              <a:srgbClr val="571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17900DE0-6FCC-4AAA-9ABC-722B0909CF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9" y="3646"/>
              <a:ext cx="87" cy="87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8CCAF873-E86D-4D44-AF67-B7628A3E2C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733"/>
              <a:ext cx="86" cy="86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2">
            <a:extLst>
              <a:ext uri="{FF2B5EF4-FFF2-40B4-BE49-F238E27FC236}">
                <a16:creationId xmlns:a16="http://schemas.microsoft.com/office/drawing/2014/main" id="{A9545C03-6F01-4413-BF02-3BD052FCF4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52CC0ED-16D2-492B-8D36-4C4147CF87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CB87183C-53DB-4AC0-8651-44DAFDC29383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B729853E-8305-417B-9626-B1E48CBA1D41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7F43ABA2-9111-431C-8DAB-7520A5C90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1B97851-CCAA-44A8-8D04-9BB2BF9EDA20}"/>
              </a:ext>
            </a:extLst>
          </p:cNvPr>
          <p:cNvSpPr txBox="1"/>
          <p:nvPr/>
        </p:nvSpPr>
        <p:spPr>
          <a:xfrm>
            <a:off x="254977" y="193431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25F993-5FBC-46E7-BA36-0EBF746E6B50}"/>
              </a:ext>
            </a:extLst>
          </p:cNvPr>
          <p:cNvSpPr/>
          <p:nvPr/>
        </p:nvSpPr>
        <p:spPr>
          <a:xfrm>
            <a:off x="254977" y="912834"/>
            <a:ext cx="8093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Comparisons with both top-down and bottom-up methods.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24D524-9E03-4E7F-872D-17B5C3810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942" y="1453445"/>
            <a:ext cx="6888116" cy="538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77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5">
            <a:extLst>
              <a:ext uri="{FF2B5EF4-FFF2-40B4-BE49-F238E27FC236}">
                <a16:creationId xmlns:a16="http://schemas.microsoft.com/office/drawing/2014/main" id="{39D02F39-1EF1-4612-8FF1-65B5E6350D44}"/>
              </a:ext>
            </a:extLst>
          </p:cNvPr>
          <p:cNvGrpSpPr/>
          <p:nvPr/>
        </p:nvGrpSpPr>
        <p:grpSpPr bwMode="auto">
          <a:xfrm rot="10800000">
            <a:off x="11504613" y="6311900"/>
            <a:ext cx="687387" cy="546100"/>
            <a:chOff x="1791" y="3475"/>
            <a:chExt cx="433" cy="344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B5879137-AA78-4DE7-B7E4-626289FB60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" y="3475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8EBCC69A-3281-47BC-8F7C-94333DFB1D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1" y="3562"/>
              <a:ext cx="87" cy="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FCC4C1E8-CB1C-4192-A15D-B563FE4671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477"/>
              <a:ext cx="88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DD45A166-F3C2-4EF3-B552-DA8EE6C3ED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560"/>
              <a:ext cx="88" cy="89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B5535A07-5418-44A6-9347-629833A690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650"/>
              <a:ext cx="86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53366A4A-1AB9-4E92-AE34-782BD3E07A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4" y="3561"/>
              <a:ext cx="89" cy="87"/>
            </a:xfrm>
            <a:prstGeom prst="rect">
              <a:avLst/>
            </a:prstGeom>
            <a:solidFill>
              <a:srgbClr val="571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17900DE0-6FCC-4AAA-9ABC-722B0909CF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9" y="3646"/>
              <a:ext cx="87" cy="87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8CCAF873-E86D-4D44-AF67-B7628A3E2C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733"/>
              <a:ext cx="86" cy="86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2">
            <a:extLst>
              <a:ext uri="{FF2B5EF4-FFF2-40B4-BE49-F238E27FC236}">
                <a16:creationId xmlns:a16="http://schemas.microsoft.com/office/drawing/2014/main" id="{A9545C03-6F01-4413-BF02-3BD052FCF4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52CC0ED-16D2-492B-8D36-4C4147CF87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CB87183C-53DB-4AC0-8651-44DAFDC29383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B729853E-8305-417B-9626-B1E48CBA1D41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7F43ABA2-9111-431C-8DAB-7520A5C90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477DD3C-0200-423F-B1A0-89B25C5E9732}"/>
              </a:ext>
            </a:extLst>
          </p:cNvPr>
          <p:cNvSpPr txBox="1"/>
          <p:nvPr/>
        </p:nvSpPr>
        <p:spPr>
          <a:xfrm>
            <a:off x="254977" y="193431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Ablation study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9C4FF5F-C26A-4590-9E49-78FA90367596}"/>
              </a:ext>
            </a:extLst>
          </p:cNvPr>
          <p:cNvSpPr/>
          <p:nvPr/>
        </p:nvSpPr>
        <p:spPr>
          <a:xfrm>
            <a:off x="254977" y="912834"/>
            <a:ext cx="7167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HigherHRNet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gain breakdown.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9E8FF63-8D4A-4C3D-A1AA-0EF77A34E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33262"/>
            <a:ext cx="12192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3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5">
            <a:extLst>
              <a:ext uri="{FF2B5EF4-FFF2-40B4-BE49-F238E27FC236}">
                <a16:creationId xmlns:a16="http://schemas.microsoft.com/office/drawing/2014/main" id="{39D02F39-1EF1-4612-8FF1-65B5E6350D44}"/>
              </a:ext>
            </a:extLst>
          </p:cNvPr>
          <p:cNvGrpSpPr/>
          <p:nvPr/>
        </p:nvGrpSpPr>
        <p:grpSpPr bwMode="auto">
          <a:xfrm rot="10800000">
            <a:off x="11504613" y="6311900"/>
            <a:ext cx="687387" cy="546100"/>
            <a:chOff x="1791" y="3475"/>
            <a:chExt cx="433" cy="344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B5879137-AA78-4DE7-B7E4-626289FB60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" y="3475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8EBCC69A-3281-47BC-8F7C-94333DFB1D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1" y="3562"/>
              <a:ext cx="87" cy="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FCC4C1E8-CB1C-4192-A15D-B563FE4671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477"/>
              <a:ext cx="88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DD45A166-F3C2-4EF3-B552-DA8EE6C3ED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560"/>
              <a:ext cx="88" cy="89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B5535A07-5418-44A6-9347-629833A690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650"/>
              <a:ext cx="86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53366A4A-1AB9-4E92-AE34-782BD3E07A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4" y="3561"/>
              <a:ext cx="89" cy="87"/>
            </a:xfrm>
            <a:prstGeom prst="rect">
              <a:avLst/>
            </a:prstGeom>
            <a:solidFill>
              <a:srgbClr val="571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17900DE0-6FCC-4AAA-9ABC-722B0909CF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9" y="3646"/>
              <a:ext cx="87" cy="87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8CCAF873-E86D-4D44-AF67-B7628A3E2C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733"/>
              <a:ext cx="86" cy="86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2">
            <a:extLst>
              <a:ext uri="{FF2B5EF4-FFF2-40B4-BE49-F238E27FC236}">
                <a16:creationId xmlns:a16="http://schemas.microsoft.com/office/drawing/2014/main" id="{A9545C03-6F01-4413-BF02-3BD052FCF4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52CC0ED-16D2-492B-8D36-4C4147CF87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CB87183C-53DB-4AC0-8651-44DAFDC29383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B729853E-8305-417B-9626-B1E48CBA1D41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7F43ABA2-9111-431C-8DAB-7520A5C90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1B97851-CCAA-44A8-8D04-9BB2BF9EDA20}"/>
              </a:ext>
            </a:extLst>
          </p:cNvPr>
          <p:cNvSpPr txBox="1"/>
          <p:nvPr/>
        </p:nvSpPr>
        <p:spPr>
          <a:xfrm>
            <a:off x="254977" y="193431"/>
            <a:ext cx="513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Human Pose Estimation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6DBBDF-0DBA-45CE-83C4-D692649E7BF8}"/>
              </a:ext>
            </a:extLst>
          </p:cNvPr>
          <p:cNvSpPr/>
          <p:nvPr/>
        </p:nvSpPr>
        <p:spPr>
          <a:xfrm>
            <a:off x="556567" y="1504674"/>
            <a:ext cx="109480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2D &amp; 3D Human Pose Estimation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Singe Person &amp; Multiple Person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Top-down &amp; Bottom-u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fr-FR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86C6562-C16E-41F1-BA4D-2DA04ED57903}"/>
              </a:ext>
            </a:extLst>
          </p:cNvPr>
          <p:cNvSpPr/>
          <p:nvPr/>
        </p:nvSpPr>
        <p:spPr>
          <a:xfrm>
            <a:off x="254977" y="912834"/>
            <a:ext cx="7167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AFD474E-67B7-4B08-BCB7-C7E87DE239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38"/>
          <a:stretch/>
        </p:blipFill>
        <p:spPr>
          <a:xfrm>
            <a:off x="1767466" y="3706369"/>
            <a:ext cx="8526245" cy="288017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E24A1B2-563E-48E7-86E8-1459B8329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434" y="2699681"/>
            <a:ext cx="9200311" cy="82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7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5">
            <a:extLst>
              <a:ext uri="{FF2B5EF4-FFF2-40B4-BE49-F238E27FC236}">
                <a16:creationId xmlns:a16="http://schemas.microsoft.com/office/drawing/2014/main" id="{39D02F39-1EF1-4612-8FF1-65B5E6350D44}"/>
              </a:ext>
            </a:extLst>
          </p:cNvPr>
          <p:cNvGrpSpPr/>
          <p:nvPr/>
        </p:nvGrpSpPr>
        <p:grpSpPr bwMode="auto">
          <a:xfrm rot="10800000">
            <a:off x="11504613" y="6311900"/>
            <a:ext cx="687387" cy="546100"/>
            <a:chOff x="1791" y="3475"/>
            <a:chExt cx="433" cy="344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B5879137-AA78-4DE7-B7E4-626289FB60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" y="3475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8EBCC69A-3281-47BC-8F7C-94333DFB1D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1" y="3562"/>
              <a:ext cx="87" cy="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FCC4C1E8-CB1C-4192-A15D-B563FE4671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477"/>
              <a:ext cx="88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DD45A166-F3C2-4EF3-B552-DA8EE6C3ED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560"/>
              <a:ext cx="88" cy="89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B5535A07-5418-44A6-9347-629833A690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650"/>
              <a:ext cx="86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53366A4A-1AB9-4E92-AE34-782BD3E07A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4" y="3561"/>
              <a:ext cx="89" cy="87"/>
            </a:xfrm>
            <a:prstGeom prst="rect">
              <a:avLst/>
            </a:prstGeom>
            <a:solidFill>
              <a:srgbClr val="571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17900DE0-6FCC-4AAA-9ABC-722B0909CF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9" y="3646"/>
              <a:ext cx="87" cy="87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8CCAF873-E86D-4D44-AF67-B7628A3E2C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733"/>
              <a:ext cx="86" cy="86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2">
            <a:extLst>
              <a:ext uri="{FF2B5EF4-FFF2-40B4-BE49-F238E27FC236}">
                <a16:creationId xmlns:a16="http://schemas.microsoft.com/office/drawing/2014/main" id="{A9545C03-6F01-4413-BF02-3BD052FCF4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52CC0ED-16D2-492B-8D36-4C4147CF87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CB87183C-53DB-4AC0-8651-44DAFDC29383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B729853E-8305-417B-9626-B1E48CBA1D41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7F43ABA2-9111-431C-8DAB-7520A5C90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477DD3C-0200-423F-B1A0-89B25C5E9732}"/>
              </a:ext>
            </a:extLst>
          </p:cNvPr>
          <p:cNvSpPr txBox="1"/>
          <p:nvPr/>
        </p:nvSpPr>
        <p:spPr>
          <a:xfrm>
            <a:off x="254977" y="193431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Ablation study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9C4FF5F-C26A-4590-9E49-78FA90367596}"/>
              </a:ext>
            </a:extLst>
          </p:cNvPr>
          <p:cNvSpPr/>
          <p:nvPr/>
        </p:nvSpPr>
        <p:spPr>
          <a:xfrm>
            <a:off x="254977" y="912834"/>
            <a:ext cx="7167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HigherHRNet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gain breakdown.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E0CA86C-D8C1-4519-BE06-B70CD5C4B6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65" b="19723"/>
          <a:stretch/>
        </p:blipFill>
        <p:spPr>
          <a:xfrm>
            <a:off x="956394" y="1447571"/>
            <a:ext cx="10279212" cy="280056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187C301-31A8-41FD-ABB9-4B0BBE574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53" y="4386230"/>
            <a:ext cx="10910293" cy="225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95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5">
            <a:extLst>
              <a:ext uri="{FF2B5EF4-FFF2-40B4-BE49-F238E27FC236}">
                <a16:creationId xmlns:a16="http://schemas.microsoft.com/office/drawing/2014/main" id="{39D02F39-1EF1-4612-8FF1-65B5E6350D44}"/>
              </a:ext>
            </a:extLst>
          </p:cNvPr>
          <p:cNvGrpSpPr/>
          <p:nvPr/>
        </p:nvGrpSpPr>
        <p:grpSpPr bwMode="auto">
          <a:xfrm rot="10800000">
            <a:off x="11504613" y="6311900"/>
            <a:ext cx="687387" cy="546100"/>
            <a:chOff x="1791" y="3475"/>
            <a:chExt cx="433" cy="344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B5879137-AA78-4DE7-B7E4-626289FB60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" y="3475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8EBCC69A-3281-47BC-8F7C-94333DFB1D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1" y="3562"/>
              <a:ext cx="87" cy="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FCC4C1E8-CB1C-4192-A15D-B563FE4671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477"/>
              <a:ext cx="88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DD45A166-F3C2-4EF3-B552-DA8EE6C3ED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560"/>
              <a:ext cx="88" cy="89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B5535A07-5418-44A6-9347-629833A690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650"/>
              <a:ext cx="86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53366A4A-1AB9-4E92-AE34-782BD3E07A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4" y="3561"/>
              <a:ext cx="89" cy="87"/>
            </a:xfrm>
            <a:prstGeom prst="rect">
              <a:avLst/>
            </a:prstGeom>
            <a:solidFill>
              <a:srgbClr val="571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17900DE0-6FCC-4AAA-9ABC-722B0909CF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9" y="3646"/>
              <a:ext cx="87" cy="87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8CCAF873-E86D-4D44-AF67-B7628A3E2C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733"/>
              <a:ext cx="86" cy="86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2">
            <a:extLst>
              <a:ext uri="{FF2B5EF4-FFF2-40B4-BE49-F238E27FC236}">
                <a16:creationId xmlns:a16="http://schemas.microsoft.com/office/drawing/2014/main" id="{A9545C03-6F01-4413-BF02-3BD052FCF4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52CC0ED-16D2-492B-8D36-4C4147CF87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CB87183C-53DB-4AC0-8651-44DAFDC29383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B729853E-8305-417B-9626-B1E48CBA1D41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7F43ABA2-9111-431C-8DAB-7520A5C90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1B97851-CCAA-44A8-8D04-9BB2BF9EDA20}"/>
              </a:ext>
            </a:extLst>
          </p:cNvPr>
          <p:cNvSpPr txBox="1"/>
          <p:nvPr/>
        </p:nvSpPr>
        <p:spPr>
          <a:xfrm>
            <a:off x="254977" y="193431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64852D-CDDC-4AC3-877F-B8DC941EA372}"/>
              </a:ext>
            </a:extLst>
          </p:cNvPr>
          <p:cNvSpPr/>
          <p:nvPr/>
        </p:nvSpPr>
        <p:spPr>
          <a:xfrm>
            <a:off x="897455" y="1060667"/>
            <a:ext cx="110087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Contributions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Address the scale variation challenge in bottom-up multi person pose estimation.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Propose a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HigherHRNet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 predict scale-aware high-resolution heatmaps that are beneficial for small persons.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Effectiveness. Outperforms all other bottom-up methods on COCO dataset.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Achieve a new state-of-the-art result on the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CrowdPose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dataset.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Requires a large amount of GPU memory</a:t>
            </a:r>
          </a:p>
          <a:p>
            <a:pPr algn="just"/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37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5">
            <a:extLst>
              <a:ext uri="{FF2B5EF4-FFF2-40B4-BE49-F238E27FC236}">
                <a16:creationId xmlns:a16="http://schemas.microsoft.com/office/drawing/2014/main" id="{39D02F39-1EF1-4612-8FF1-65B5E6350D44}"/>
              </a:ext>
            </a:extLst>
          </p:cNvPr>
          <p:cNvGrpSpPr/>
          <p:nvPr/>
        </p:nvGrpSpPr>
        <p:grpSpPr bwMode="auto">
          <a:xfrm rot="10800000">
            <a:off x="11504613" y="6311900"/>
            <a:ext cx="687387" cy="546100"/>
            <a:chOff x="1791" y="3475"/>
            <a:chExt cx="433" cy="344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B5879137-AA78-4DE7-B7E4-626289FB60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" y="3475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8EBCC69A-3281-47BC-8F7C-94333DFB1D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1" y="3562"/>
              <a:ext cx="87" cy="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FCC4C1E8-CB1C-4192-A15D-B563FE4671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477"/>
              <a:ext cx="88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DD45A166-F3C2-4EF3-B552-DA8EE6C3ED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560"/>
              <a:ext cx="88" cy="89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B5535A07-5418-44A6-9347-629833A690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650"/>
              <a:ext cx="86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53366A4A-1AB9-4E92-AE34-782BD3E07A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4" y="3561"/>
              <a:ext cx="89" cy="87"/>
            </a:xfrm>
            <a:prstGeom prst="rect">
              <a:avLst/>
            </a:prstGeom>
            <a:solidFill>
              <a:srgbClr val="571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17900DE0-6FCC-4AAA-9ABC-722B0909CF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9" y="3646"/>
              <a:ext cx="87" cy="87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8CCAF873-E86D-4D44-AF67-B7628A3E2C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733"/>
              <a:ext cx="86" cy="86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2">
            <a:extLst>
              <a:ext uri="{FF2B5EF4-FFF2-40B4-BE49-F238E27FC236}">
                <a16:creationId xmlns:a16="http://schemas.microsoft.com/office/drawing/2014/main" id="{A9545C03-6F01-4413-BF02-3BD052FCF4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52CC0ED-16D2-492B-8D36-4C4147CF87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CB87183C-53DB-4AC0-8651-44DAFDC29383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B729853E-8305-417B-9626-B1E48CBA1D41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7F43ABA2-9111-431C-8DAB-7520A5C90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1B97851-CCAA-44A8-8D04-9BB2BF9EDA20}"/>
              </a:ext>
            </a:extLst>
          </p:cNvPr>
          <p:cNvSpPr txBox="1"/>
          <p:nvPr/>
        </p:nvSpPr>
        <p:spPr>
          <a:xfrm>
            <a:off x="254977" y="193431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43D7B05-ED56-41DB-9A2B-CFF06D98A451}"/>
              </a:ext>
            </a:extLst>
          </p:cNvPr>
          <p:cNvGrpSpPr/>
          <p:nvPr/>
        </p:nvGrpSpPr>
        <p:grpSpPr>
          <a:xfrm>
            <a:off x="1716031" y="1239527"/>
            <a:ext cx="8396695" cy="4378945"/>
            <a:chOff x="1450687" y="2002377"/>
            <a:chExt cx="8396695" cy="437894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03413E7-90D0-42A4-80F7-B267006CC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235"/>
            <a:stretch/>
          </p:blipFill>
          <p:spPr>
            <a:xfrm>
              <a:off x="1450687" y="2929811"/>
              <a:ext cx="8392674" cy="3451511"/>
            </a:xfrm>
            <a:prstGeom prst="rect">
              <a:avLst/>
            </a:prstGeom>
          </p:spPr>
        </p:pic>
        <p:pic>
          <p:nvPicPr>
            <p:cNvPr id="3" name="图片 2">
              <a:hlinkClick r:id="rId5"/>
              <a:extLst>
                <a:ext uri="{FF2B5EF4-FFF2-40B4-BE49-F238E27FC236}">
                  <a16:creationId xmlns:a16="http://schemas.microsoft.com/office/drawing/2014/main" id="{27CA3643-DAA4-44CC-B76B-E56BDED92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2874"/>
            <a:stretch/>
          </p:blipFill>
          <p:spPr>
            <a:xfrm>
              <a:off x="1450687" y="2002377"/>
              <a:ext cx="8396695" cy="927434"/>
            </a:xfrm>
            <a:prstGeom prst="rect">
              <a:avLst/>
            </a:prstGeom>
          </p:spPr>
        </p:pic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B76CCDD3-22C3-41BA-A3D0-BE32DB9AA607}"/>
              </a:ext>
            </a:extLst>
          </p:cNvPr>
          <p:cNvSpPr/>
          <p:nvPr/>
        </p:nvSpPr>
        <p:spPr>
          <a:xfrm>
            <a:off x="1716031" y="5782304"/>
            <a:ext cx="3106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https://github.com/HRNet</a:t>
            </a:r>
          </a:p>
        </p:txBody>
      </p:sp>
    </p:spTree>
    <p:extLst>
      <p:ext uri="{BB962C8B-B14F-4D97-AF65-F5344CB8AC3E}">
        <p14:creationId xmlns:p14="http://schemas.microsoft.com/office/powerpoint/2010/main" val="606228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5">
            <a:extLst>
              <a:ext uri="{FF2B5EF4-FFF2-40B4-BE49-F238E27FC236}">
                <a16:creationId xmlns:a16="http://schemas.microsoft.com/office/drawing/2014/main" id="{39D02F39-1EF1-4612-8FF1-65B5E6350D44}"/>
              </a:ext>
            </a:extLst>
          </p:cNvPr>
          <p:cNvGrpSpPr/>
          <p:nvPr/>
        </p:nvGrpSpPr>
        <p:grpSpPr bwMode="auto">
          <a:xfrm rot="10800000">
            <a:off x="11504613" y="6311900"/>
            <a:ext cx="687387" cy="546100"/>
            <a:chOff x="1791" y="3475"/>
            <a:chExt cx="433" cy="344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B5879137-AA78-4DE7-B7E4-626289FB60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" y="3475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8EBCC69A-3281-47BC-8F7C-94333DFB1D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1" y="3562"/>
              <a:ext cx="87" cy="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FCC4C1E8-CB1C-4192-A15D-B563FE4671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477"/>
              <a:ext cx="88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DD45A166-F3C2-4EF3-B552-DA8EE6C3ED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560"/>
              <a:ext cx="88" cy="89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B5535A07-5418-44A6-9347-629833A690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650"/>
              <a:ext cx="86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53366A4A-1AB9-4E92-AE34-782BD3E07A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4" y="3561"/>
              <a:ext cx="89" cy="87"/>
            </a:xfrm>
            <a:prstGeom prst="rect">
              <a:avLst/>
            </a:prstGeom>
            <a:solidFill>
              <a:srgbClr val="571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17900DE0-6FCC-4AAA-9ABC-722B0909CF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9" y="3646"/>
              <a:ext cx="87" cy="87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8CCAF873-E86D-4D44-AF67-B7628A3E2C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733"/>
              <a:ext cx="86" cy="86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2">
            <a:extLst>
              <a:ext uri="{FF2B5EF4-FFF2-40B4-BE49-F238E27FC236}">
                <a16:creationId xmlns:a16="http://schemas.microsoft.com/office/drawing/2014/main" id="{A9545C03-6F01-4413-BF02-3BD052FCF4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52CC0ED-16D2-492B-8D36-4C4147CF87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CB87183C-53DB-4AC0-8651-44DAFDC29383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B729853E-8305-417B-9626-B1E48CBA1D41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7F43ABA2-9111-431C-8DAB-7520A5C90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1B97851-CCAA-44A8-8D04-9BB2BF9EDA20}"/>
              </a:ext>
            </a:extLst>
          </p:cNvPr>
          <p:cNvSpPr txBox="1"/>
          <p:nvPr/>
        </p:nvSpPr>
        <p:spPr>
          <a:xfrm>
            <a:off x="5173311" y="2905449"/>
            <a:ext cx="203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7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B583631A-8153-4C15-8532-F4B6A0B5C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16" y="2694474"/>
            <a:ext cx="9788315" cy="847129"/>
          </a:xfrm>
          <a:prstGeom prst="rect">
            <a:avLst/>
          </a:prstGeom>
        </p:spPr>
      </p:pic>
      <p:grpSp>
        <p:nvGrpSpPr>
          <p:cNvPr id="9" name="Group 35">
            <a:extLst>
              <a:ext uri="{FF2B5EF4-FFF2-40B4-BE49-F238E27FC236}">
                <a16:creationId xmlns:a16="http://schemas.microsoft.com/office/drawing/2014/main" id="{39D02F39-1EF1-4612-8FF1-65B5E6350D44}"/>
              </a:ext>
            </a:extLst>
          </p:cNvPr>
          <p:cNvGrpSpPr/>
          <p:nvPr/>
        </p:nvGrpSpPr>
        <p:grpSpPr bwMode="auto">
          <a:xfrm rot="10800000">
            <a:off x="11504613" y="6311900"/>
            <a:ext cx="687387" cy="546100"/>
            <a:chOff x="1791" y="3475"/>
            <a:chExt cx="433" cy="344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B5879137-AA78-4DE7-B7E4-626289FB60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" y="3475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8EBCC69A-3281-47BC-8F7C-94333DFB1D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1" y="3562"/>
              <a:ext cx="87" cy="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FCC4C1E8-CB1C-4192-A15D-B563FE4671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477"/>
              <a:ext cx="88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DD45A166-F3C2-4EF3-B552-DA8EE6C3ED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560"/>
              <a:ext cx="88" cy="89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B5535A07-5418-44A6-9347-629833A690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650"/>
              <a:ext cx="86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53366A4A-1AB9-4E92-AE34-782BD3E07A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4" y="3561"/>
              <a:ext cx="89" cy="87"/>
            </a:xfrm>
            <a:prstGeom prst="rect">
              <a:avLst/>
            </a:prstGeom>
            <a:solidFill>
              <a:srgbClr val="571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17900DE0-6FCC-4AAA-9ABC-722B0909CF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9" y="3646"/>
              <a:ext cx="87" cy="87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8CCAF873-E86D-4D44-AF67-B7628A3E2C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733"/>
              <a:ext cx="86" cy="86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2">
            <a:extLst>
              <a:ext uri="{FF2B5EF4-FFF2-40B4-BE49-F238E27FC236}">
                <a16:creationId xmlns:a16="http://schemas.microsoft.com/office/drawing/2014/main" id="{A9545C03-6F01-4413-BF02-3BD052FCF4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52CC0ED-16D2-492B-8D36-4C4147CF87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CB87183C-53DB-4AC0-8651-44DAFDC29383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B729853E-8305-417B-9626-B1E48CBA1D41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7F43ABA2-9111-431C-8DAB-7520A5C90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4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1B97851-CCAA-44A8-8D04-9BB2BF9EDA20}"/>
              </a:ext>
            </a:extLst>
          </p:cNvPr>
          <p:cNvSpPr txBox="1"/>
          <p:nvPr/>
        </p:nvSpPr>
        <p:spPr>
          <a:xfrm>
            <a:off x="254977" y="193431"/>
            <a:ext cx="513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Human Pose Estimation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6DBBDF-0DBA-45CE-83C4-D692649E7BF8}"/>
              </a:ext>
            </a:extLst>
          </p:cNvPr>
          <p:cNvSpPr/>
          <p:nvPr/>
        </p:nvSpPr>
        <p:spPr>
          <a:xfrm>
            <a:off x="556567" y="1504674"/>
            <a:ext cx="109480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2D &amp; 3D Human Pose Estimation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Singe Person &amp; Multiple Person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Top-down &amp; Bottom-u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fr-FR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86C6562-C16E-41F1-BA4D-2DA04ED57903}"/>
              </a:ext>
            </a:extLst>
          </p:cNvPr>
          <p:cNvSpPr/>
          <p:nvPr/>
        </p:nvSpPr>
        <p:spPr>
          <a:xfrm>
            <a:off x="254977" y="912834"/>
            <a:ext cx="7167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BD74844-EE1B-495B-833A-5BBF78114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015" y="3776942"/>
            <a:ext cx="9788315" cy="25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3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2E2FEED-A02C-4CF0-9042-F1D976D55F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D427CC7-D6AC-4229-9BF4-1250FBECD4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08C02E82-C759-4AE7-B518-4F3FFBEE90FF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343BF37A-8AD4-40A6-B31A-895266D87C3E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C5B06F55-975C-4C56-BDD2-94C2E8717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 35">
            <a:extLst>
              <a:ext uri="{FF2B5EF4-FFF2-40B4-BE49-F238E27FC236}">
                <a16:creationId xmlns:a16="http://schemas.microsoft.com/office/drawing/2014/main" id="{F4A206B7-E21D-4D45-8A72-03FD547A3903}"/>
              </a:ext>
            </a:extLst>
          </p:cNvPr>
          <p:cNvGrpSpPr/>
          <p:nvPr/>
        </p:nvGrpSpPr>
        <p:grpSpPr bwMode="auto">
          <a:xfrm rot="10800000">
            <a:off x="11504613" y="6311900"/>
            <a:ext cx="687387" cy="546100"/>
            <a:chOff x="1791" y="3475"/>
            <a:chExt cx="433" cy="344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5BF0A779-FE2D-42CD-B0A8-E7BAB544EC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" y="3475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2DC2F284-CD59-4833-8DAC-1F30DBAD0A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1" y="3562"/>
              <a:ext cx="87" cy="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03B7EF1C-E26E-413A-8C18-6FC808D3E9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477"/>
              <a:ext cx="88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507B5BA1-CBB4-4748-8A08-D510C65D56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560"/>
              <a:ext cx="88" cy="89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8DD9F7A0-CF9C-4659-B6E9-06B3D314AF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650"/>
              <a:ext cx="86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FE33F4B6-9C05-4D7E-B959-06DD5F2F26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4" y="3561"/>
              <a:ext cx="89" cy="87"/>
            </a:xfrm>
            <a:prstGeom prst="rect">
              <a:avLst/>
            </a:prstGeom>
            <a:solidFill>
              <a:srgbClr val="571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74BFF0E3-947A-450B-A0B1-CB3386C63C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9" y="3646"/>
              <a:ext cx="87" cy="87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7E1230D7-701C-4893-81B9-5BA8AC29EA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733"/>
              <a:ext cx="86" cy="86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8CAC80CD-FE74-4BDF-A02F-648464CD7508}"/>
              </a:ext>
            </a:extLst>
          </p:cNvPr>
          <p:cNvSpPr/>
          <p:nvPr/>
        </p:nvSpPr>
        <p:spPr>
          <a:xfrm>
            <a:off x="1393274" y="1843950"/>
            <a:ext cx="94054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Top-down: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person detector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single person pose estimation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less sensitive to the scale variance of persons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normally computationally intensive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not truly end-to-end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Bottom-up: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localizing identity-free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keypoints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grouping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need to deal with scale variation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exists performance gap with top-down methods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AD218BF-F983-4B92-8DE5-B4FCE9872C2A}"/>
              </a:ext>
            </a:extLst>
          </p:cNvPr>
          <p:cNvSpPr txBox="1"/>
          <p:nvPr/>
        </p:nvSpPr>
        <p:spPr>
          <a:xfrm>
            <a:off x="254977" y="193431"/>
            <a:ext cx="482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HigherHRNet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821EEE0-A323-4CBF-877B-B513C256BDF9}"/>
              </a:ext>
            </a:extLst>
          </p:cNvPr>
          <p:cNvSpPr/>
          <p:nvPr/>
        </p:nvSpPr>
        <p:spPr>
          <a:xfrm>
            <a:off x="254977" y="912834"/>
            <a:ext cx="4820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52417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2E2FEED-A02C-4CF0-9042-F1D976D55F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D427CC7-D6AC-4229-9BF4-1250FBECD4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08C02E82-C759-4AE7-B518-4F3FFBEE90FF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343BF37A-8AD4-40A6-B31A-895266D87C3E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C5B06F55-975C-4C56-BDD2-94C2E8717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 35">
            <a:extLst>
              <a:ext uri="{FF2B5EF4-FFF2-40B4-BE49-F238E27FC236}">
                <a16:creationId xmlns:a16="http://schemas.microsoft.com/office/drawing/2014/main" id="{F4A206B7-E21D-4D45-8A72-03FD547A3903}"/>
              </a:ext>
            </a:extLst>
          </p:cNvPr>
          <p:cNvGrpSpPr/>
          <p:nvPr/>
        </p:nvGrpSpPr>
        <p:grpSpPr bwMode="auto">
          <a:xfrm rot="10800000">
            <a:off x="11504613" y="6311900"/>
            <a:ext cx="687387" cy="546100"/>
            <a:chOff x="1791" y="3475"/>
            <a:chExt cx="433" cy="344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5BF0A779-FE2D-42CD-B0A8-E7BAB544EC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" y="3475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2DC2F284-CD59-4833-8DAC-1F30DBAD0A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1" y="3562"/>
              <a:ext cx="87" cy="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03B7EF1C-E26E-413A-8C18-6FC808D3E9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477"/>
              <a:ext cx="88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507B5BA1-CBB4-4748-8A08-D510C65D56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560"/>
              <a:ext cx="88" cy="89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8DD9F7A0-CF9C-4659-B6E9-06B3D314AF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650"/>
              <a:ext cx="86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FE33F4B6-9C05-4D7E-B959-06DD5F2F26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4" y="3561"/>
              <a:ext cx="89" cy="87"/>
            </a:xfrm>
            <a:prstGeom prst="rect">
              <a:avLst/>
            </a:prstGeom>
            <a:solidFill>
              <a:srgbClr val="571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74BFF0E3-947A-450B-A0B1-CB3386C63C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9" y="3646"/>
              <a:ext cx="87" cy="87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7E1230D7-701C-4893-81B9-5BA8AC29EA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733"/>
              <a:ext cx="86" cy="86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8CAC80CD-FE74-4BDF-A02F-648464CD7508}"/>
              </a:ext>
            </a:extLst>
          </p:cNvPr>
          <p:cNvSpPr/>
          <p:nvPr/>
        </p:nvSpPr>
        <p:spPr>
          <a:xfrm>
            <a:off x="1364351" y="1851121"/>
            <a:ext cx="94632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Address the scale variation challenge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 bottom-up multi person pose estimation.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Propose a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HigherHRNet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predict scale-aware high-resolution heatmaps that are beneficial for small persons.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Effectiveness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 Outperforms all other bottom-up methods on COCO dataset.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Achieve a new state-of-the-art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result on the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CrowdPose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dataset.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821EEE0-A323-4CBF-877B-B513C256BDF9}"/>
              </a:ext>
            </a:extLst>
          </p:cNvPr>
          <p:cNvSpPr/>
          <p:nvPr/>
        </p:nvSpPr>
        <p:spPr>
          <a:xfrm>
            <a:off x="254977" y="912834"/>
            <a:ext cx="2000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Contributions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FB300F-795C-49E0-9AFE-BB272FDC2D66}"/>
              </a:ext>
            </a:extLst>
          </p:cNvPr>
          <p:cNvSpPr txBox="1"/>
          <p:nvPr/>
        </p:nvSpPr>
        <p:spPr>
          <a:xfrm>
            <a:off x="254977" y="193431"/>
            <a:ext cx="482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HigherHRNet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7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20C61D4B-E99C-4C77-B2B3-8A9A04753A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9B4A420A-A549-44F8-B8A9-1B96F02064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394EDC9F-D299-4D92-9512-32B9BACC5BA7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27212D3F-8105-43ED-B4F5-1995F4C2C70A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7D14D704-093D-4072-8196-98D1A5B1A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2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1" name="文本框 4">
            <a:extLst>
              <a:ext uri="{FF2B5EF4-FFF2-40B4-BE49-F238E27FC236}">
                <a16:creationId xmlns:a16="http://schemas.microsoft.com/office/drawing/2014/main" id="{6B00848C-5C8A-4324-B316-E784CBAD5092}"/>
              </a:ext>
            </a:extLst>
          </p:cNvPr>
          <p:cNvSpPr txBox="1"/>
          <p:nvPr/>
        </p:nvSpPr>
        <p:spPr>
          <a:xfrm>
            <a:off x="-1" y="2228671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36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Deep High-Resolution Representation Learning for Human Pose Estimation</a:t>
            </a:r>
            <a:endParaRPr lang="zh-CN" altLang="en-US" sz="36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C722F4-1537-432E-8ACF-E3C8EC438E3A}"/>
              </a:ext>
            </a:extLst>
          </p:cNvPr>
          <p:cNvSpPr/>
          <p:nvPr/>
        </p:nvSpPr>
        <p:spPr>
          <a:xfrm>
            <a:off x="4343435" y="3859549"/>
            <a:ext cx="35051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CVPR 2019</a:t>
            </a:r>
          </a:p>
          <a:p>
            <a:pPr algn="ctr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Microsoft Research Asia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3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2E2FEED-A02C-4CF0-9042-F1D976D55F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D427CC7-D6AC-4229-9BF4-1250FBECD4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08C02E82-C759-4AE7-B518-4F3FFBEE90FF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343BF37A-8AD4-40A6-B31A-895266D87C3E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C5B06F55-975C-4C56-BDD2-94C2E8717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 35">
            <a:extLst>
              <a:ext uri="{FF2B5EF4-FFF2-40B4-BE49-F238E27FC236}">
                <a16:creationId xmlns:a16="http://schemas.microsoft.com/office/drawing/2014/main" id="{F4A206B7-E21D-4D45-8A72-03FD547A3903}"/>
              </a:ext>
            </a:extLst>
          </p:cNvPr>
          <p:cNvGrpSpPr/>
          <p:nvPr/>
        </p:nvGrpSpPr>
        <p:grpSpPr bwMode="auto">
          <a:xfrm rot="10800000">
            <a:off x="11504613" y="6311900"/>
            <a:ext cx="687387" cy="546100"/>
            <a:chOff x="1791" y="3475"/>
            <a:chExt cx="433" cy="344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5BF0A779-FE2D-42CD-B0A8-E7BAB544EC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" y="3475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2DC2F284-CD59-4833-8DAC-1F30DBAD0A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1" y="3562"/>
              <a:ext cx="87" cy="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03B7EF1C-E26E-413A-8C18-6FC808D3E9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477"/>
              <a:ext cx="88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507B5BA1-CBB4-4748-8A08-D510C65D56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560"/>
              <a:ext cx="88" cy="89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8DD9F7A0-CF9C-4659-B6E9-06B3D314AF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650"/>
              <a:ext cx="86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FE33F4B6-9C05-4D7E-B959-06DD5F2F26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4" y="3561"/>
              <a:ext cx="89" cy="87"/>
            </a:xfrm>
            <a:prstGeom prst="rect">
              <a:avLst/>
            </a:prstGeom>
            <a:solidFill>
              <a:srgbClr val="571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74BFF0E3-947A-450B-A0B1-CB3386C63C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9" y="3646"/>
              <a:ext cx="87" cy="87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7E1230D7-701C-4893-81B9-5BA8AC29EA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733"/>
              <a:ext cx="86" cy="86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82088AE-69C2-42D9-8E56-8B113900D2C4}"/>
              </a:ext>
            </a:extLst>
          </p:cNvPr>
          <p:cNvSpPr txBox="1"/>
          <p:nvPr/>
        </p:nvSpPr>
        <p:spPr>
          <a:xfrm>
            <a:off x="254977" y="19343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HRNet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0B17472-51EB-4995-ACA4-8761AC80B4E9}"/>
              </a:ext>
            </a:extLst>
          </p:cNvPr>
          <p:cNvSpPr/>
          <p:nvPr/>
        </p:nvSpPr>
        <p:spPr>
          <a:xfrm>
            <a:off x="254977" y="912834"/>
            <a:ext cx="11524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HPE rely on high-to-low and low-to-high framework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21E5DD-1D8E-4208-9C87-3773F180B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18" y="1530682"/>
            <a:ext cx="11304964" cy="48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1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2E2FEED-A02C-4CF0-9042-F1D976D55F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D427CC7-D6AC-4229-9BF4-1250FBECD4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08C02E82-C759-4AE7-B518-4F3FFBEE90FF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343BF37A-8AD4-40A6-B31A-895266D87C3E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C5B06F55-975C-4C56-BDD2-94C2E8717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 35">
            <a:extLst>
              <a:ext uri="{FF2B5EF4-FFF2-40B4-BE49-F238E27FC236}">
                <a16:creationId xmlns:a16="http://schemas.microsoft.com/office/drawing/2014/main" id="{F4A206B7-E21D-4D45-8A72-03FD547A3903}"/>
              </a:ext>
            </a:extLst>
          </p:cNvPr>
          <p:cNvGrpSpPr/>
          <p:nvPr/>
        </p:nvGrpSpPr>
        <p:grpSpPr bwMode="auto">
          <a:xfrm rot="10800000">
            <a:off x="11504613" y="6311900"/>
            <a:ext cx="687387" cy="546100"/>
            <a:chOff x="1791" y="3475"/>
            <a:chExt cx="433" cy="344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5BF0A779-FE2D-42CD-B0A8-E7BAB544EC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" y="3475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2DC2F284-CD59-4833-8DAC-1F30DBAD0A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1" y="3562"/>
              <a:ext cx="87" cy="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03B7EF1C-E26E-413A-8C18-6FC808D3E9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477"/>
              <a:ext cx="88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507B5BA1-CBB4-4748-8A08-D510C65D56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560"/>
              <a:ext cx="88" cy="89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8DD9F7A0-CF9C-4659-B6E9-06B3D314AF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650"/>
              <a:ext cx="86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FE33F4B6-9C05-4D7E-B959-06DD5F2F26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4" y="3561"/>
              <a:ext cx="89" cy="87"/>
            </a:xfrm>
            <a:prstGeom prst="rect">
              <a:avLst/>
            </a:prstGeom>
            <a:solidFill>
              <a:srgbClr val="571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74BFF0E3-947A-450B-A0B1-CB3386C63C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9" y="3646"/>
              <a:ext cx="87" cy="87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7E1230D7-701C-4893-81B9-5BA8AC29EA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733"/>
              <a:ext cx="86" cy="86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82088AE-69C2-42D9-8E56-8B113900D2C4}"/>
              </a:ext>
            </a:extLst>
          </p:cNvPr>
          <p:cNvSpPr txBox="1"/>
          <p:nvPr/>
        </p:nvSpPr>
        <p:spPr>
          <a:xfrm>
            <a:off x="254977" y="19343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HRNet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0B17472-51EB-4995-ACA4-8761AC80B4E9}"/>
              </a:ext>
            </a:extLst>
          </p:cNvPr>
          <p:cNvSpPr/>
          <p:nvPr/>
        </p:nvSpPr>
        <p:spPr>
          <a:xfrm>
            <a:off x="254977" y="912834"/>
            <a:ext cx="7167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Architecture of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HRNet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90766B-35A0-4E89-8BC0-7E1CB3A97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736" y="1516151"/>
            <a:ext cx="9596527" cy="466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4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2E2FEED-A02C-4CF0-9042-F1D976D55F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5588" y="-14631"/>
            <a:ext cx="5586412" cy="785813"/>
            <a:chOff x="2761" y="3949"/>
            <a:chExt cx="7238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D427CC7-D6AC-4229-9BF4-1250FBECD4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1" y="3949"/>
              <a:ext cx="7238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08C02E82-C759-4AE7-B518-4F3FFBEE90FF}"/>
                </a:ext>
              </a:extLst>
            </p:cNvPr>
            <p:cNvGrpSpPr/>
            <p:nvPr/>
          </p:nvGrpSpPr>
          <p:grpSpPr bwMode="auto">
            <a:xfrm>
              <a:off x="2761" y="3949"/>
              <a:ext cx="7238" cy="1215"/>
              <a:chOff x="2761" y="3949"/>
              <a:chExt cx="7238" cy="1215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343BF37A-8AD4-40A6-B31A-895266D87C3E}"/>
                  </a:ext>
                </a:extLst>
              </p:cNvPr>
              <p:cNvSpPr/>
              <p:nvPr/>
            </p:nvSpPr>
            <p:spPr bwMode="auto">
              <a:xfrm>
                <a:off x="2761" y="3949"/>
                <a:ext cx="4195" cy="1215"/>
              </a:xfrm>
              <a:custGeom>
                <a:avLst/>
                <a:gdLst>
                  <a:gd name="T0" fmla="*/ 4075 w 4928"/>
                  <a:gd name="T1" fmla="*/ 164 h 1395"/>
                  <a:gd name="T2" fmla="*/ 3293 w 4928"/>
                  <a:gd name="T3" fmla="*/ 70 h 1395"/>
                  <a:gd name="T4" fmla="*/ 2813 w 4928"/>
                  <a:gd name="T5" fmla="*/ 144 h 1395"/>
                  <a:gd name="T6" fmla="*/ 2206 w 4928"/>
                  <a:gd name="T7" fmla="*/ 847 h 1395"/>
                  <a:gd name="T8" fmla="*/ 1296 w 4928"/>
                  <a:gd name="T9" fmla="*/ 1061 h 1395"/>
                  <a:gd name="T10" fmla="*/ 233 w 4928"/>
                  <a:gd name="T11" fmla="*/ 1143 h 1395"/>
                  <a:gd name="T12" fmla="*/ 2694 w 4928"/>
                  <a:gd name="T13" fmla="*/ 1144 h 1395"/>
                  <a:gd name="T14" fmla="*/ 3276 w 4928"/>
                  <a:gd name="T15" fmla="*/ 1144 h 1395"/>
                  <a:gd name="T16" fmla="*/ 3990 w 4928"/>
                  <a:gd name="T17" fmla="*/ 1051 h 1395"/>
                  <a:gd name="T18" fmla="*/ 4075 w 4928"/>
                  <a:gd name="T19" fmla="*/ 164 h 13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28" h="1395">
                    <a:moveTo>
                      <a:pt x="4787" y="188"/>
                    </a:moveTo>
                    <a:cubicBezTo>
                      <a:pt x="4650" y="0"/>
                      <a:pt x="4115" y="83"/>
                      <a:pt x="3868" y="80"/>
                    </a:cubicBezTo>
                    <a:cubicBezTo>
                      <a:pt x="3622" y="76"/>
                      <a:pt x="3518" y="16"/>
                      <a:pt x="3305" y="165"/>
                    </a:cubicBezTo>
                    <a:cubicBezTo>
                      <a:pt x="3092" y="314"/>
                      <a:pt x="2889" y="797"/>
                      <a:pt x="2592" y="972"/>
                    </a:cubicBezTo>
                    <a:cubicBezTo>
                      <a:pt x="2295" y="1147"/>
                      <a:pt x="1908" y="1161"/>
                      <a:pt x="1522" y="1218"/>
                    </a:cubicBezTo>
                    <a:cubicBezTo>
                      <a:pt x="1136" y="1275"/>
                      <a:pt x="0" y="1296"/>
                      <a:pt x="274" y="1312"/>
                    </a:cubicBezTo>
                    <a:cubicBezTo>
                      <a:pt x="547" y="1328"/>
                      <a:pt x="2569" y="1314"/>
                      <a:pt x="3165" y="1314"/>
                    </a:cubicBezTo>
                    <a:cubicBezTo>
                      <a:pt x="3760" y="1314"/>
                      <a:pt x="3595" y="1332"/>
                      <a:pt x="3849" y="1314"/>
                    </a:cubicBezTo>
                    <a:cubicBezTo>
                      <a:pt x="4103" y="1296"/>
                      <a:pt x="4530" y="1395"/>
                      <a:pt x="4687" y="1207"/>
                    </a:cubicBezTo>
                    <a:cubicBezTo>
                      <a:pt x="4843" y="1019"/>
                      <a:pt x="4928" y="376"/>
                      <a:pt x="4787" y="18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06BDB"/>
                  </a:gs>
                  <a:gs pos="100000">
                    <a:srgbClr val="92AAEA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6" descr="schoolicon">
                <a:extLst>
                  <a:ext uri="{FF2B5EF4-FFF2-40B4-BE49-F238E27FC236}">
                    <a16:creationId xmlns:a16="http://schemas.microsoft.com/office/drawing/2014/main" id="{C5B06F55-975C-4C56-BDD2-94C2E8717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" y="4002"/>
                <a:ext cx="4288" cy="1093"/>
              </a:xfrm>
              <a:prstGeom prst="flowChartAlternateProcess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 35">
            <a:extLst>
              <a:ext uri="{FF2B5EF4-FFF2-40B4-BE49-F238E27FC236}">
                <a16:creationId xmlns:a16="http://schemas.microsoft.com/office/drawing/2014/main" id="{F4A206B7-E21D-4D45-8A72-03FD547A3903}"/>
              </a:ext>
            </a:extLst>
          </p:cNvPr>
          <p:cNvGrpSpPr/>
          <p:nvPr/>
        </p:nvGrpSpPr>
        <p:grpSpPr bwMode="auto">
          <a:xfrm rot="10800000">
            <a:off x="11504613" y="6311900"/>
            <a:ext cx="687387" cy="546100"/>
            <a:chOff x="1791" y="3475"/>
            <a:chExt cx="433" cy="344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5BF0A779-FE2D-42CD-B0A8-E7BAB544EC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1" y="3475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2DC2F284-CD59-4833-8DAC-1F30DBAD0A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51" y="3562"/>
              <a:ext cx="87" cy="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03B7EF1C-E26E-413A-8C18-6FC808D3E9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477"/>
              <a:ext cx="88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507B5BA1-CBB4-4748-8A08-D510C65D56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36" y="3560"/>
              <a:ext cx="88" cy="89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8DD9F7A0-CF9C-4659-B6E9-06B3D314AF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650"/>
              <a:ext cx="86" cy="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rot="10800000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FE33F4B6-9C05-4D7E-B959-06DD5F2F26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4" y="3561"/>
              <a:ext cx="89" cy="87"/>
            </a:xfrm>
            <a:prstGeom prst="rect">
              <a:avLst/>
            </a:prstGeom>
            <a:solidFill>
              <a:srgbClr val="571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74BFF0E3-947A-450B-A0B1-CB3386C63C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49" y="3646"/>
              <a:ext cx="87" cy="87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7E1230D7-701C-4893-81B9-5BA8AC29EA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64" y="3733"/>
              <a:ext cx="86" cy="86"/>
            </a:xfrm>
            <a:prstGeom prst="rect">
              <a:avLst/>
            </a:prstGeom>
            <a:solidFill>
              <a:srgbClr val="B2A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 altLang="zh-CN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82088AE-69C2-42D9-8E56-8B113900D2C4}"/>
              </a:ext>
            </a:extLst>
          </p:cNvPr>
          <p:cNvSpPr txBox="1"/>
          <p:nvPr/>
        </p:nvSpPr>
        <p:spPr>
          <a:xfrm>
            <a:off x="254977" y="19343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HRNet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0B17472-51EB-4995-ACA4-8761AC80B4E9}"/>
              </a:ext>
            </a:extLst>
          </p:cNvPr>
          <p:cNvSpPr/>
          <p:nvPr/>
        </p:nvSpPr>
        <p:spPr>
          <a:xfrm>
            <a:off x="254977" y="912834"/>
            <a:ext cx="7167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Architecture of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HRNet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56A048-C8C7-4195-85B0-0A5F21B81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512" y="1779635"/>
            <a:ext cx="9854975" cy="311893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6E37C1E9-DE67-48FC-BF04-66CDE9D31F08}"/>
              </a:ext>
            </a:extLst>
          </p:cNvPr>
          <p:cNvSpPr/>
          <p:nvPr/>
        </p:nvSpPr>
        <p:spPr>
          <a:xfrm>
            <a:off x="1168512" y="5199139"/>
            <a:ext cx="100005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Illustrating how the exchange unit aggregates the information for high, medium and low resolutions from the left to the right.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91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k3mlkv5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3123</TotalTime>
  <Words>670</Words>
  <Application>Microsoft Office PowerPoint</Application>
  <PresentationFormat>宽屏</PresentationFormat>
  <Paragraphs>135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v vpromise</cp:lastModifiedBy>
  <cp:revision>274</cp:revision>
  <dcterms:created xsi:type="dcterms:W3CDTF">2018-08-12T05:05:31Z</dcterms:created>
  <dcterms:modified xsi:type="dcterms:W3CDTF">2020-06-17T11:27:18Z</dcterms:modified>
</cp:coreProperties>
</file>