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66" r:id="rId12"/>
    <p:sldId id="280" r:id="rId13"/>
    <p:sldId id="267" r:id="rId14"/>
    <p:sldId id="277" r:id="rId15"/>
    <p:sldId id="270" r:id="rId16"/>
    <p:sldId id="271" r:id="rId17"/>
    <p:sldId id="272" r:id="rId18"/>
    <p:sldId id="273" r:id="rId19"/>
    <p:sldId id="278" r:id="rId20"/>
    <p:sldId id="279" r:id="rId21"/>
    <p:sldId id="268" r:id="rId22"/>
    <p:sldId id="274" r:id="rId23"/>
    <p:sldId id="269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C467-23B1-4950-8EA2-21FB53307331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D4E5-3E05-450D-8174-EE275A7D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byendumajumdar/ravi" TargetMode="External"/><Relationship Id="rId2" Type="http://schemas.openxmlformats.org/officeDocument/2006/relationships/hyperlink" Target="http://ravi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Ravi – a </a:t>
            </a:r>
            <a:r>
              <a:rPr lang="en-GB" dirty="0" err="1" smtClean="0"/>
              <a:t>Lua</a:t>
            </a:r>
            <a:r>
              <a:rPr lang="en-GB" dirty="0" smtClean="0"/>
              <a:t> 5.3 Dialect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Dibyendu</a:t>
            </a:r>
            <a:r>
              <a:rPr lang="en-GB" dirty="0" smtClean="0"/>
              <a:t> </a:t>
            </a:r>
            <a:r>
              <a:rPr lang="en-GB" dirty="0" err="1" smtClean="0"/>
              <a:t>Majumdar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0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Ravi extension - arrays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886200" cy="31136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2156" y="1825625"/>
            <a:ext cx="51616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Ravi extension - arrays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0726" y="1825625"/>
            <a:ext cx="4196547" cy="435133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6207" y="1194262"/>
            <a:ext cx="2777612" cy="51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Ravi extension - arrays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1998" y="1825625"/>
            <a:ext cx="4494004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4148505" cy="27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Ravi bytecode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Fornum</a:t>
            </a:r>
            <a:r>
              <a:rPr lang="en-GB" dirty="0" smtClean="0"/>
              <a:t> loops are specialized, especially when index is integer and step is a positive constant (most common use case)</a:t>
            </a:r>
          </a:p>
          <a:p>
            <a:r>
              <a:rPr lang="en-GB" dirty="0" smtClean="0"/>
              <a:t>Bitwise operations are specialized when operands are known to be of integer types</a:t>
            </a:r>
          </a:p>
          <a:p>
            <a:r>
              <a:rPr lang="en-GB" dirty="0" smtClean="0"/>
              <a:t>Numeric operations are specialized when operands are known to be numeric types</a:t>
            </a:r>
          </a:p>
          <a:p>
            <a:r>
              <a:rPr lang="en-GB" dirty="0" smtClean="0"/>
              <a:t>Up-value access is specialized when target is a typed scalar variable</a:t>
            </a:r>
          </a:p>
          <a:p>
            <a:r>
              <a:rPr lang="en-GB" dirty="0" smtClean="0"/>
              <a:t>Array indexing is specialized when types are known at compilation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9031" y="1466760"/>
            <a:ext cx="4925381" cy="48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Ravi Bytecode extensions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7111615"/>
              </p:ext>
            </p:extLst>
          </p:nvPr>
        </p:nvGraphicFramePr>
        <p:xfrm>
          <a:off x="838200" y="1825625"/>
          <a:ext cx="5181600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8766420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50273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MOVEI, MOVEF, MOVEAI, MOVEAF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1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LOADNIL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LOADIZ, LOADFZ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SETUPVAL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SETUPVALI, SETUPVALF, SETUPVALAI, SETUPVALAF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3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GETTABLE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GETTABLE_AI, GETTABLE_AF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6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SETTABLE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SETTABLE_AI, SETTABLE_AF, SETTABLE_AII, SETTABLE_AFF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NEWTABLE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NEWARRAYI, NEWARRAYF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4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ADDFF, ADDFI, ADDII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2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SUBFF, SUBFI, SUBIF, SUBII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MULFF, MULFI, MULII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1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DIVFF, DIVFI, DIVIF, DIVII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BAND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BAND_II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1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BOR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BOR_II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56336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9437259"/>
              </p:ext>
            </p:extLst>
          </p:nvPr>
        </p:nvGraphicFramePr>
        <p:xfrm>
          <a:off x="6172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74083247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315131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BXOR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BXOR_II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1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BNOT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BNOT_I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SHR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SHR_II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7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SHL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SHL_II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EQ_II, EQ_FF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8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LT_II, LT_FF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9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LE_II, LE_FF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4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FORPREP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FORPREP_IP, FORPREP_I1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0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FORLOOP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FORLOOP_IP, FORLOOP_I1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TOINT, TOFLT, TOARRAYI,</a:t>
                      </a:r>
                      <a:r>
                        <a:rPr lang="en-GB" sz="1200" baseline="0" dirty="0" smtClean="0"/>
                        <a:t> TOARRAYF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6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8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367486"/>
              </p:ext>
            </p:extLst>
          </p:nvPr>
        </p:nvGraphicFramePr>
        <p:xfrm>
          <a:off x="789039" y="1690688"/>
          <a:ext cx="10515600" cy="2560320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31413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83583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73041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2280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 Program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Lua5.3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Ravi(LLVM)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Luajit 2.1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43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fornum_test1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9.187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870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fornum_test2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09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fornum_test3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53.932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7.778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30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mandel(4000)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21.247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1.633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144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fannkuchen(11)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63.446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4.751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022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matmul(1000)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34.604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6264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9038" y="4857135"/>
            <a:ext cx="10444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Above benchmarks were run on Windows 64-bit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Ravi code made use of static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LLVM JIT compilation time has been excluded in this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6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670975"/>
              </p:ext>
            </p:extLst>
          </p:nvPr>
        </p:nvGraphicFramePr>
        <p:xfrm>
          <a:off x="838200" y="1825625"/>
          <a:ext cx="10515600" cy="398746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615601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896838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4046736"/>
                    </a:ext>
                  </a:extLst>
                </a:gridCol>
              </a:tblGrid>
              <a:tr h="278251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Matmul</a:t>
                      </a:r>
                      <a:r>
                        <a:rPr lang="en-GB" sz="1400" dirty="0" smtClean="0"/>
                        <a:t>(1000) implementation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Remarks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73062"/>
                  </a:ext>
                </a:extLst>
              </a:tr>
              <a:tr h="278251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Lua</a:t>
                      </a:r>
                      <a:r>
                        <a:rPr lang="en-GB" sz="1400" dirty="0" smtClean="0"/>
                        <a:t> code interpreted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36.05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Slightly</a:t>
                      </a:r>
                      <a:r>
                        <a:rPr lang="en-GB" sz="1400" baseline="0" dirty="0" smtClean="0"/>
                        <a:t> slower than standard </a:t>
                      </a:r>
                      <a:r>
                        <a:rPr lang="en-GB" sz="1400" baseline="0" dirty="0" err="1" smtClean="0"/>
                        <a:t>Lua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82524"/>
                  </a:ext>
                </a:extLst>
              </a:tr>
              <a:tr h="486940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Lua</a:t>
                      </a:r>
                      <a:r>
                        <a:rPr lang="en-GB" sz="1400" dirty="0" smtClean="0"/>
                        <a:t> code</a:t>
                      </a:r>
                      <a:r>
                        <a:rPr lang="en-GB" sz="1400" baseline="0" dirty="0" smtClean="0"/>
                        <a:t> JIT compiled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19.06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Without type information</a:t>
                      </a:r>
                      <a:r>
                        <a:rPr lang="en-GB" sz="1400" baseline="0" dirty="0" smtClean="0"/>
                        <a:t> hard to optimise the code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37521"/>
                  </a:ext>
                </a:extLst>
              </a:tr>
              <a:tr h="486940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LuaJIT</a:t>
                      </a:r>
                      <a:r>
                        <a:rPr lang="en-GB" sz="1400" baseline="0" dirty="0" smtClean="0"/>
                        <a:t> using FFI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0.969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Equally fast without FFI; includes JIT compilation time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70750"/>
                  </a:ext>
                </a:extLst>
              </a:tr>
              <a:tr h="27825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Ravi extensions and JIT compilation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0.986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Excludes LLVM compilation time and omits array bounds checks</a:t>
                      </a:r>
                      <a:r>
                        <a:rPr lang="en-GB" sz="1400" baseline="0" dirty="0" smtClean="0"/>
                        <a:t> on reads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47302"/>
                  </a:ext>
                </a:extLst>
              </a:tr>
              <a:tr h="27825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Ravi extensions</a:t>
                      </a:r>
                      <a:r>
                        <a:rPr lang="en-GB" sz="1400" baseline="0" dirty="0" smtClean="0"/>
                        <a:t> without JIT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30.7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Interpreted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85379"/>
                  </a:ext>
                </a:extLst>
              </a:tr>
              <a:tr h="27825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Ravi Matrix using </a:t>
                      </a:r>
                      <a:r>
                        <a:rPr lang="en-GB" sz="1400" dirty="0" err="1" smtClean="0"/>
                        <a:t>OpenBLAS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0.046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Amazing performance!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44677"/>
                  </a:ext>
                </a:extLst>
              </a:tr>
              <a:tr h="4869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Ravi Matrix using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err="1" smtClean="0"/>
                        <a:t>userdata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err="1" smtClean="0"/>
                        <a:t>metamethod</a:t>
                      </a:r>
                      <a:r>
                        <a:rPr lang="en-GB" sz="1400" baseline="0" dirty="0" smtClean="0"/>
                        <a:t> indexing without type checking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93.58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Slower than interpreted </a:t>
                      </a:r>
                      <a:r>
                        <a:rPr lang="en-GB" sz="1400" dirty="0" err="1" smtClean="0"/>
                        <a:t>Lua</a:t>
                      </a:r>
                      <a:r>
                        <a:rPr lang="en-GB" sz="1400" dirty="0" smtClean="0"/>
                        <a:t>!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48176"/>
                  </a:ext>
                </a:extLst>
              </a:tr>
              <a:tr h="69562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Ravi Matrix using </a:t>
                      </a:r>
                      <a:r>
                        <a:rPr lang="en-GB" sz="1400" dirty="0" err="1" smtClean="0"/>
                        <a:t>userdata</a:t>
                      </a:r>
                      <a:r>
                        <a:rPr lang="en-GB" sz="1400" dirty="0" smtClean="0"/>
                        <a:t> with type checking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211 seconds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Type</a:t>
                      </a:r>
                      <a:r>
                        <a:rPr lang="en-GB" sz="1400" baseline="0" dirty="0" smtClean="0"/>
                        <a:t> checking uses the optimisation described in </a:t>
                      </a:r>
                      <a:r>
                        <a:rPr lang="en-GB" sz="1400" baseline="0" dirty="0" err="1" smtClean="0"/>
                        <a:t>Lua</a:t>
                      </a:r>
                      <a:r>
                        <a:rPr lang="en-GB" sz="1400" baseline="0" dirty="0" smtClean="0"/>
                        <a:t> mailing 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684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8310" y="5884607"/>
            <a:ext cx="743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Userdata</a:t>
            </a:r>
            <a:r>
              <a:rPr lang="en-GB" dirty="0" smtClean="0"/>
              <a:t> indexing performance is very poor; even interpreted </a:t>
            </a:r>
            <a:r>
              <a:rPr lang="en-GB" dirty="0" err="1" smtClean="0"/>
              <a:t>Lua</a:t>
            </a:r>
            <a:r>
              <a:rPr lang="en-GB" dirty="0" smtClean="0"/>
              <a:t> is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Indexing performance main reason for introducing arrays in Ravi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982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API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Lua</a:t>
            </a:r>
            <a:r>
              <a:rPr lang="en-GB" dirty="0" smtClean="0"/>
              <a:t> code can call following API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avi.jit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(mode)</a:t>
            </a:r>
            <a:r>
              <a:rPr lang="en-GB" dirty="0" smtClean="0"/>
              <a:t> – sets JIT on/off; defaults to true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avi.dumplua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  <a:r>
              <a:rPr lang="en-GB" dirty="0" smtClean="0"/>
              <a:t> – dumps </a:t>
            </a:r>
            <a:r>
              <a:rPr lang="en-GB" dirty="0" err="1" smtClean="0"/>
              <a:t>Lua</a:t>
            </a:r>
            <a:r>
              <a:rPr lang="en-GB" dirty="0" smtClean="0"/>
              <a:t> bytecode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avi.compile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  <a:r>
              <a:rPr lang="en-GB" dirty="0" smtClean="0"/>
              <a:t> – JIT compiles a </a:t>
            </a:r>
            <a:r>
              <a:rPr lang="en-GB" dirty="0" err="1" smtClean="0"/>
              <a:t>Lua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ravi.auto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(mode[ ,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min_exeutions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en-GB" dirty="0" smtClean="0"/>
              <a:t> – sets auto compilation; defaults are true, 150, 50. Additionally if function has a </a:t>
            </a:r>
            <a:r>
              <a:rPr lang="en-GB" dirty="0" err="1" smtClean="0"/>
              <a:t>fornum</a:t>
            </a:r>
            <a:r>
              <a:rPr lang="en-GB" dirty="0" smtClean="0"/>
              <a:t> loop then also JIT compilation is triggered when auto compilation is switched on.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ravi.dumpir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  <a:r>
              <a:rPr lang="en-GB" dirty="0" smtClean="0"/>
              <a:t> – dumps the LLVM IR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ravi.dumpasm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  <a:r>
              <a:rPr lang="en-GB" dirty="0" smtClean="0"/>
              <a:t> – dumps the generated assembly code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ravi.optlevel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(level)</a:t>
            </a:r>
            <a:r>
              <a:rPr lang="en-GB" dirty="0" smtClean="0"/>
              <a:t> – sets optimizer level (0-3); default is 2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avi.sizelevel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(level)</a:t>
            </a:r>
            <a:r>
              <a:rPr lang="en-GB" dirty="0" smtClean="0"/>
              <a:t> – sets code size level (0-3)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table.intarray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num_elements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– returns integer[]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table.numarray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num_elements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– returns number[]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table.slice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start_index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num_elements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– returns slice, original array memory is frozen (i.e. array cannot be resized anymore due to memory reference)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4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API extensions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0497"/>
            <a:ext cx="5181600" cy="396159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66419"/>
            <a:ext cx="5181600" cy="22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LLVM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Well </a:t>
            </a:r>
            <a:r>
              <a:rPr lang="en-GB" dirty="0"/>
              <a:t>documented intermediate representation called LLVM </a:t>
            </a:r>
            <a:r>
              <a:rPr lang="en-GB" dirty="0" smtClean="0"/>
              <a:t>IR</a:t>
            </a:r>
          </a:p>
          <a:p>
            <a:r>
              <a:rPr lang="en-GB" dirty="0"/>
              <a:t>The LLVM </a:t>
            </a:r>
            <a:r>
              <a:rPr lang="en-GB" dirty="0" err="1" smtClean="0"/>
              <a:t>IRBuilder</a:t>
            </a:r>
            <a:r>
              <a:rPr lang="en-GB" dirty="0" smtClean="0"/>
              <a:t> </a:t>
            </a:r>
            <a:r>
              <a:rPr lang="en-GB" dirty="0"/>
              <a:t>implements type checks so that </a:t>
            </a:r>
            <a:r>
              <a:rPr lang="en-GB" dirty="0" smtClean="0"/>
              <a:t>basic </a:t>
            </a:r>
            <a:r>
              <a:rPr lang="en-GB" dirty="0"/>
              <a:t>type errors are caught by the </a:t>
            </a:r>
            <a:r>
              <a:rPr lang="en-GB" dirty="0" smtClean="0"/>
              <a:t>builder</a:t>
            </a:r>
          </a:p>
          <a:p>
            <a:r>
              <a:rPr lang="en-GB" dirty="0" smtClean="0"/>
              <a:t>Verifier </a:t>
            </a:r>
            <a:r>
              <a:rPr lang="en-GB" dirty="0"/>
              <a:t>to check that the generated IR is </a:t>
            </a:r>
            <a:r>
              <a:rPr lang="en-GB" dirty="0" smtClean="0"/>
              <a:t>valid</a:t>
            </a:r>
          </a:p>
          <a:p>
            <a:r>
              <a:rPr lang="en-GB" dirty="0" smtClean="0"/>
              <a:t>CLANG can generate LLVM IR; very useful for checking what the IR should look like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LLVM IR is low level – lots of tedious coding required</a:t>
            </a:r>
          </a:p>
          <a:p>
            <a:r>
              <a:rPr lang="en-GB" dirty="0" smtClean="0"/>
              <a:t>LLVM </a:t>
            </a:r>
            <a:r>
              <a:rPr lang="en-GB" dirty="0"/>
              <a:t>is huge in size. </a:t>
            </a:r>
            <a:r>
              <a:rPr lang="en-GB" dirty="0" err="1"/>
              <a:t>Lua</a:t>
            </a:r>
            <a:r>
              <a:rPr lang="en-GB" dirty="0"/>
              <a:t> on its own is tiny - but when linked to LLVM the resulting binary is a </a:t>
            </a:r>
            <a:r>
              <a:rPr lang="en-GB" dirty="0" smtClean="0"/>
              <a:t>monster</a:t>
            </a:r>
          </a:p>
          <a:p>
            <a:r>
              <a:rPr lang="en-GB" dirty="0" smtClean="0"/>
              <a:t>Compilation is costly so only beneficial </a:t>
            </a:r>
            <a:r>
              <a:rPr lang="en-GB" dirty="0"/>
              <a:t>when </a:t>
            </a:r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/>
              <a:t>function will be used again and </a:t>
            </a:r>
            <a:r>
              <a:rPr lang="en-GB" dirty="0" smtClean="0"/>
              <a:t>again</a:t>
            </a:r>
          </a:p>
          <a:p>
            <a:r>
              <a:rPr lang="en-GB" dirty="0" smtClean="0"/>
              <a:t>LLVM must be statically linked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Ravi is a dialect of </a:t>
            </a:r>
            <a:r>
              <a:rPr lang="en-GB" dirty="0" err="1" smtClean="0"/>
              <a:t>Lua</a:t>
            </a:r>
            <a:r>
              <a:rPr lang="en-GB" dirty="0" smtClean="0"/>
              <a:t> 5.3</a:t>
            </a:r>
          </a:p>
          <a:p>
            <a:r>
              <a:rPr lang="en-GB" dirty="0" smtClean="0"/>
              <a:t>Features language enhancements to allow </a:t>
            </a:r>
            <a:r>
              <a:rPr lang="en-GB" i="1" dirty="0" smtClean="0"/>
              <a:t>limited</a:t>
            </a:r>
            <a:r>
              <a:rPr lang="en-GB" dirty="0" smtClean="0"/>
              <a:t> optional static typing of local declarations and function parameters</a:t>
            </a:r>
          </a:p>
          <a:p>
            <a:r>
              <a:rPr lang="en-GB" dirty="0" smtClean="0"/>
              <a:t>Mixes static typing and dynamic typing to maintain (as far as possible) compatibility with </a:t>
            </a:r>
            <a:r>
              <a:rPr lang="en-GB" dirty="0" err="1" smtClean="0"/>
              <a:t>Lua</a:t>
            </a:r>
            <a:endParaRPr lang="en-GB" dirty="0" smtClean="0"/>
          </a:p>
          <a:p>
            <a:r>
              <a:rPr lang="en-GB" dirty="0" err="1" smtClean="0"/>
              <a:t>Lua</a:t>
            </a:r>
            <a:r>
              <a:rPr lang="en-GB" dirty="0" smtClean="0"/>
              <a:t> and Ravi functions can be JIT compiled, automatically or upon user request</a:t>
            </a:r>
          </a:p>
          <a:p>
            <a:r>
              <a:rPr lang="en-GB" dirty="0" smtClean="0"/>
              <a:t>Two JIT compiler implementations - LLVM and </a:t>
            </a:r>
            <a:r>
              <a:rPr lang="en-GB" dirty="0" err="1" smtClean="0"/>
              <a:t>libgccjit</a:t>
            </a:r>
            <a:endParaRPr lang="en-GB" dirty="0" smtClean="0"/>
          </a:p>
          <a:p>
            <a:r>
              <a:rPr lang="en-GB" dirty="0" smtClean="0"/>
              <a:t>Unit of compilation is a </a:t>
            </a:r>
            <a:r>
              <a:rPr lang="en-GB" dirty="0" err="1" smtClean="0"/>
              <a:t>Lua</a:t>
            </a:r>
            <a:r>
              <a:rPr lang="en-GB" dirty="0" smtClean="0"/>
              <a:t> closure</a:t>
            </a:r>
          </a:p>
          <a:p>
            <a:r>
              <a:rPr lang="en-GB" dirty="0" smtClean="0"/>
              <a:t>Not 100% </a:t>
            </a:r>
            <a:r>
              <a:rPr lang="en-GB" dirty="0" err="1" smtClean="0"/>
              <a:t>Lua</a:t>
            </a:r>
            <a:r>
              <a:rPr lang="en-GB" dirty="0" smtClean="0"/>
              <a:t> compatible hence new name for the language </a:t>
            </a:r>
          </a:p>
          <a:p>
            <a:r>
              <a:rPr lang="en-GB" dirty="0" smtClean="0"/>
              <a:t>Uses extended bytecodes specialized for types</a:t>
            </a:r>
          </a:p>
          <a:p>
            <a:r>
              <a:rPr lang="en-GB" dirty="0" smtClean="0"/>
              <a:t>For selected benchmarks, Ravi matches </a:t>
            </a:r>
            <a:r>
              <a:rPr lang="en-GB" dirty="0" err="1" smtClean="0"/>
              <a:t>LuaJIT</a:t>
            </a:r>
            <a:r>
              <a:rPr lang="en-GB" dirty="0" smtClean="0"/>
              <a:t> performance </a:t>
            </a:r>
          </a:p>
        </p:txBody>
      </p:sp>
    </p:spTree>
    <p:extLst>
      <p:ext uri="{BB962C8B-B14F-4D97-AF65-F5344CB8AC3E}">
        <p14:creationId xmlns:p14="http://schemas.microsoft.com/office/powerpoint/2010/main" val="89203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JIT Compilation architecture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unit of compilation is a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 err="1"/>
              <a:t>Lua</a:t>
            </a:r>
            <a:r>
              <a:rPr lang="en-US" dirty="0"/>
              <a:t> function is compiled to a Module/Function in LLVM </a:t>
            </a:r>
            <a:r>
              <a:rPr lang="en-US" dirty="0" smtClean="0"/>
              <a:t>parlance (Module=Compilation Unit)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compiled code is attached to the </a:t>
            </a:r>
            <a:r>
              <a:rPr lang="en-US" dirty="0" err="1"/>
              <a:t>Lua</a:t>
            </a:r>
            <a:r>
              <a:rPr lang="en-US" dirty="0"/>
              <a:t> function </a:t>
            </a:r>
            <a:r>
              <a:rPr lang="en-US" dirty="0" smtClean="0"/>
              <a:t>prototype (Proto)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compiled code is garbage collected as normal by </a:t>
            </a:r>
            <a:r>
              <a:rPr lang="en-US" dirty="0" err="1"/>
              <a:t>Lua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decision to call a JIT compiled version is made in the </a:t>
            </a:r>
            <a:r>
              <a:rPr lang="en-US" dirty="0" err="1"/>
              <a:t>Lua</a:t>
            </a:r>
            <a:r>
              <a:rPr lang="en-US" dirty="0"/>
              <a:t> Infrastructure (specifically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luaD_precall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function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ldo.c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JIT compiler translates </a:t>
            </a:r>
            <a:r>
              <a:rPr lang="en-US" dirty="0" err="1"/>
              <a:t>Lua</a:t>
            </a:r>
            <a:r>
              <a:rPr lang="en-US" dirty="0"/>
              <a:t>/Ravi bytecode to LLVM IR - i.e. it does not translate </a:t>
            </a:r>
            <a:r>
              <a:rPr lang="en-US" dirty="0" err="1"/>
              <a:t>Lua</a:t>
            </a:r>
            <a:r>
              <a:rPr lang="en-US" dirty="0"/>
              <a:t> source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no </a:t>
            </a:r>
            <a:r>
              <a:rPr lang="en-US" dirty="0" smtClean="0"/>
              <a:t>in-lining </a:t>
            </a:r>
            <a:r>
              <a:rPr lang="en-US" dirty="0"/>
              <a:t>of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Generally </a:t>
            </a:r>
            <a:r>
              <a:rPr lang="en-US" dirty="0"/>
              <a:t>the JIT compiler implements the same instructions as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lvm.c</a:t>
            </a:r>
            <a:r>
              <a:rPr lang="en-US" dirty="0" smtClean="0"/>
              <a:t> </a:t>
            </a:r>
            <a:r>
              <a:rPr lang="en-US" dirty="0"/>
              <a:t>- however for some bytecodes the code calls a C function rather than generating inline IR. These opcodes are OP_LOADNIL, OP_NEWTABLE, </a:t>
            </a:r>
            <a:r>
              <a:rPr lang="en-US" dirty="0" smtClean="0"/>
              <a:t>OP_RAVI_NEWARRAYI, OP_RAVI_NEWARRAYF, </a:t>
            </a:r>
            <a:r>
              <a:rPr lang="en-US" dirty="0"/>
              <a:t>OP_SETLIST, OP_CONCAT, OP_CLOSURE, </a:t>
            </a:r>
            <a:r>
              <a:rPr lang="en-US" dirty="0" smtClean="0"/>
              <a:t>OP_VARARG</a:t>
            </a:r>
            <a:endParaRPr lang="en-US" dirty="0"/>
          </a:p>
          <a:p>
            <a:r>
              <a:rPr lang="en-US" dirty="0" smtClean="0"/>
              <a:t>Ravi </a:t>
            </a:r>
            <a:r>
              <a:rPr lang="en-US" dirty="0"/>
              <a:t>represents </a:t>
            </a:r>
            <a:r>
              <a:rPr lang="en-US" dirty="0" err="1"/>
              <a:t>Lua</a:t>
            </a:r>
            <a:r>
              <a:rPr lang="en-US" dirty="0"/>
              <a:t> values as done by </a:t>
            </a:r>
            <a:r>
              <a:rPr lang="en-US" dirty="0" err="1"/>
              <a:t>Lua</a:t>
            </a:r>
            <a:r>
              <a:rPr lang="en-US" dirty="0"/>
              <a:t> 5.3 - i.e. in a 16 byte </a:t>
            </a:r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33948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Lua</a:t>
            </a:r>
            <a:r>
              <a:rPr lang="en-GB" dirty="0" smtClean="0"/>
              <a:t> program counter (</a:t>
            </a:r>
            <a:r>
              <a:rPr lang="en-GB" dirty="0" err="1" smtClean="0"/>
              <a:t>savedpc</a:t>
            </a:r>
            <a:r>
              <a:rPr lang="en-GB" dirty="0" smtClean="0"/>
              <a:t>) is not maintained in JIT code therefore debug API doesn’t work with </a:t>
            </a:r>
            <a:r>
              <a:rPr lang="en-GB" dirty="0" err="1" smtClean="0"/>
              <a:t>JITed</a:t>
            </a:r>
            <a:r>
              <a:rPr lang="en-GB" dirty="0" smtClean="0"/>
              <a:t> functions</a:t>
            </a:r>
          </a:p>
          <a:p>
            <a:r>
              <a:rPr lang="en-GB" dirty="0" smtClean="0"/>
              <a:t>Maintaining the program counter would inhibit optimisation; perhaps a debug mode can be implemented </a:t>
            </a:r>
          </a:p>
          <a:p>
            <a:r>
              <a:rPr lang="en-GB" dirty="0" smtClean="0"/>
              <a:t>Co-routines not supported in JIT mode; therefore only main thread executes </a:t>
            </a:r>
            <a:r>
              <a:rPr lang="en-GB" dirty="0" err="1" smtClean="0"/>
              <a:t>JITed</a:t>
            </a:r>
            <a:r>
              <a:rPr lang="en-GB" dirty="0" smtClean="0"/>
              <a:t> code; co-routines (secondary threads) always work in interpreted mode. Resuming a </a:t>
            </a:r>
            <a:r>
              <a:rPr lang="en-GB" dirty="0" err="1" smtClean="0"/>
              <a:t>JITed</a:t>
            </a:r>
            <a:r>
              <a:rPr lang="en-GB" dirty="0" smtClean="0"/>
              <a:t> function is a hard problem</a:t>
            </a:r>
          </a:p>
          <a:p>
            <a:r>
              <a:rPr lang="en-GB" dirty="0" smtClean="0"/>
              <a:t>Tail calls are implemented as normal calls in </a:t>
            </a:r>
            <a:r>
              <a:rPr lang="en-GB" dirty="0" err="1" smtClean="0"/>
              <a:t>JITed</a:t>
            </a:r>
            <a:r>
              <a:rPr lang="en-GB" dirty="0" smtClean="0"/>
              <a:t> code hence tail recursion is limited to a finite depth</a:t>
            </a:r>
          </a:p>
          <a:p>
            <a:r>
              <a:rPr lang="en-US" dirty="0"/>
              <a:t>Currently only 64-bit integer implemented</a:t>
            </a:r>
          </a:p>
        </p:txBody>
      </p:sp>
    </p:spTree>
    <p:extLst>
      <p:ext uri="{BB962C8B-B14F-4D97-AF65-F5344CB8AC3E}">
        <p14:creationId xmlns:p14="http://schemas.microsoft.com/office/powerpoint/2010/main" val="409508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Aim to provide a bunch of standard libraries with Ravi; however these are additional packages rather than part of Ravi</a:t>
            </a:r>
          </a:p>
          <a:p>
            <a:r>
              <a:rPr lang="en-GB" dirty="0" smtClean="0"/>
              <a:t>Work ongoing in following areas:</a:t>
            </a:r>
          </a:p>
          <a:p>
            <a:pPr lvl="1"/>
            <a:r>
              <a:rPr lang="en-GB" dirty="0" smtClean="0"/>
              <a:t>LLVM bindings – users can generate machine code from </a:t>
            </a:r>
            <a:r>
              <a:rPr lang="en-GB" dirty="0" err="1" smtClean="0"/>
              <a:t>Lua</a:t>
            </a:r>
            <a:endParaRPr lang="en-GB" dirty="0" smtClean="0"/>
          </a:p>
          <a:p>
            <a:pPr lvl="1"/>
            <a:r>
              <a:rPr lang="en-GB" dirty="0" smtClean="0"/>
              <a:t>Ravi-Matrix – wrapper for BLAS and LAPACK libraries; </a:t>
            </a:r>
            <a:r>
              <a:rPr lang="en-GB" dirty="0" err="1" smtClean="0"/>
              <a:t>OpenBLAS</a:t>
            </a:r>
            <a:r>
              <a:rPr lang="en-GB" dirty="0" smtClean="0"/>
              <a:t> supported</a:t>
            </a:r>
          </a:p>
          <a:p>
            <a:pPr lvl="1"/>
            <a:r>
              <a:rPr lang="en-GB" dirty="0" smtClean="0"/>
              <a:t>Ravi-GSL – wrapper for GNU Scientific Library</a:t>
            </a:r>
          </a:p>
          <a:p>
            <a:pPr lvl="1"/>
            <a:r>
              <a:rPr lang="en-GB" dirty="0" smtClean="0"/>
              <a:t>Ravi-Symbolic – will wrap </a:t>
            </a:r>
            <a:r>
              <a:rPr lang="en-GB" dirty="0" err="1" smtClean="0"/>
              <a:t>SymPy’s</a:t>
            </a:r>
            <a:r>
              <a:rPr lang="en-GB" dirty="0" smtClean="0"/>
              <a:t> </a:t>
            </a:r>
            <a:r>
              <a:rPr lang="en-GB" dirty="0" err="1" smtClean="0"/>
              <a:t>SymEngine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8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 thoughts about Ravi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In </a:t>
            </a:r>
            <a:r>
              <a:rPr lang="en-GB" dirty="0" err="1" smtClean="0"/>
              <a:t>Lua</a:t>
            </a:r>
            <a:r>
              <a:rPr lang="en-GB" dirty="0" smtClean="0"/>
              <a:t>, byte-code is generated while parsing – hence it is harder to implement static type checks; so far have managed to workaround issues but the implementation is ugly – not yet confident that all corner cases are handled correctly</a:t>
            </a:r>
          </a:p>
          <a:p>
            <a:r>
              <a:rPr lang="en-GB" dirty="0" smtClean="0"/>
              <a:t>Introducing AST will degrade code generation performance and increase memory usage but on plus side may allow future enhancements such as incorporating a macro facility similar to </a:t>
            </a:r>
            <a:r>
              <a:rPr lang="en-GB" dirty="0" err="1" smtClean="0"/>
              <a:t>Metalua</a:t>
            </a:r>
            <a:endParaRPr lang="en-GB" dirty="0" smtClean="0"/>
          </a:p>
          <a:p>
            <a:r>
              <a:rPr lang="en-GB" dirty="0" err="1" smtClean="0"/>
              <a:t>Lua’s</a:t>
            </a:r>
            <a:r>
              <a:rPr lang="en-GB" dirty="0" smtClean="0"/>
              <a:t> parsing and code generation implementation is one of the most complex parts of </a:t>
            </a:r>
            <a:r>
              <a:rPr lang="en-GB" dirty="0" err="1" smtClean="0"/>
              <a:t>Lua</a:t>
            </a:r>
            <a:r>
              <a:rPr lang="en-GB" dirty="0" smtClean="0"/>
              <a:t>; documentation is sparse in this area</a:t>
            </a:r>
          </a:p>
          <a:p>
            <a:r>
              <a:rPr lang="en-GB" dirty="0" smtClean="0"/>
              <a:t>Maintaining compatibility with </a:t>
            </a:r>
            <a:r>
              <a:rPr lang="en-GB" dirty="0" err="1" smtClean="0"/>
              <a:t>Lua</a:t>
            </a:r>
            <a:r>
              <a:rPr lang="en-GB" dirty="0" smtClean="0"/>
              <a:t> could be difficult if significant changes occur to the </a:t>
            </a:r>
            <a:r>
              <a:rPr lang="en-GB" dirty="0" err="1" smtClean="0"/>
              <a:t>Lua</a:t>
            </a:r>
            <a:r>
              <a:rPr lang="en-GB" dirty="0" smtClean="0"/>
              <a:t> language or implementation; hence need to ensure merging of upstream changes is relatively easy (complete new codebase would cause the issues </a:t>
            </a:r>
            <a:r>
              <a:rPr lang="en-GB" dirty="0" err="1" smtClean="0"/>
              <a:t>LuaJIT</a:t>
            </a:r>
            <a:r>
              <a:rPr lang="en-GB" dirty="0" smtClean="0"/>
              <a:t> is having with incorporating upstream changes)</a:t>
            </a:r>
          </a:p>
          <a:p>
            <a:r>
              <a:rPr lang="en-GB" dirty="0" smtClean="0"/>
              <a:t>Ravi as it stands is a specialized dialect for a particular use case (Desktop or Server, numeric computing); this makes it difficult to get others interested in contributing to Ravi (so far no contributions)</a:t>
            </a:r>
          </a:p>
          <a:p>
            <a:r>
              <a:rPr lang="en-GB" dirty="0" smtClean="0"/>
              <a:t>Making a more generic language would entail providing better support for aggregate types; but this is hard to do in </a:t>
            </a:r>
            <a:r>
              <a:rPr lang="en-GB" dirty="0" err="1" smtClean="0"/>
              <a:t>Lua</a:t>
            </a:r>
            <a:r>
              <a:rPr lang="en-GB" dirty="0" smtClean="0"/>
              <a:t> due to existing semantics of tables (Wren illustrates how one might approach this)</a:t>
            </a:r>
          </a:p>
          <a:p>
            <a:r>
              <a:rPr lang="en-GB" dirty="0" err="1" smtClean="0"/>
              <a:t>LuaJIT</a:t>
            </a:r>
            <a:r>
              <a:rPr lang="en-GB" dirty="0" smtClean="0"/>
              <a:t>, Pure, Julia – all offer easy and efficient FFI; but there is no safe way to offer this in Ravi</a:t>
            </a:r>
          </a:p>
          <a:p>
            <a:r>
              <a:rPr lang="en-GB" dirty="0" smtClean="0"/>
              <a:t>Function calls are expensive in </a:t>
            </a:r>
            <a:r>
              <a:rPr lang="en-GB" dirty="0" err="1" smtClean="0"/>
              <a:t>Lua</a:t>
            </a:r>
            <a:r>
              <a:rPr lang="en-GB" dirty="0" smtClean="0"/>
              <a:t> and Ravi – I would love to have a solution for in-lining functions; macros seem the most promising approach</a:t>
            </a:r>
          </a:p>
          <a:p>
            <a:r>
              <a:rPr lang="en-GB" dirty="0" smtClean="0"/>
              <a:t>It would be nice to be able to share generated code across </a:t>
            </a:r>
            <a:r>
              <a:rPr lang="en-GB" dirty="0" err="1" smtClean="0"/>
              <a:t>Lua</a:t>
            </a:r>
            <a:r>
              <a:rPr lang="en-GB" dirty="0" smtClean="0"/>
              <a:t> states as JIT compilation is expensive</a:t>
            </a:r>
          </a:p>
        </p:txBody>
      </p:sp>
    </p:spTree>
    <p:extLst>
      <p:ext uri="{BB962C8B-B14F-4D97-AF65-F5344CB8AC3E}">
        <p14:creationId xmlns:p14="http://schemas.microsoft.com/office/powerpoint/2010/main" val="401416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 thoughts about </a:t>
            </a:r>
            <a:r>
              <a:rPr lang="en-GB" dirty="0" err="1" smtClean="0"/>
              <a:t>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Small yet powerful</a:t>
            </a:r>
          </a:p>
          <a:p>
            <a:r>
              <a:rPr lang="en-GB" dirty="0" smtClean="0"/>
              <a:t>Carefully designed implementation</a:t>
            </a:r>
          </a:p>
          <a:p>
            <a:r>
              <a:rPr lang="en-GB" dirty="0" smtClean="0"/>
              <a:t>Somewhat geeky although appears simple at first glance (</a:t>
            </a:r>
            <a:r>
              <a:rPr lang="en-GB" dirty="0" err="1" smtClean="0"/>
              <a:t>fornum</a:t>
            </a:r>
            <a:r>
              <a:rPr lang="en-GB" dirty="0" smtClean="0"/>
              <a:t> loops, logical operators, </a:t>
            </a:r>
            <a:r>
              <a:rPr lang="en-GB" dirty="0" err="1" smtClean="0"/>
              <a:t>metatables</a:t>
            </a:r>
            <a:r>
              <a:rPr lang="en-GB" dirty="0" smtClean="0"/>
              <a:t>, DIY class </a:t>
            </a:r>
            <a:r>
              <a:rPr lang="en-GB" dirty="0" smtClean="0"/>
              <a:t>systems, co-routines)</a:t>
            </a:r>
          </a:p>
          <a:p>
            <a:r>
              <a:rPr lang="en-GB" dirty="0" smtClean="0"/>
              <a:t>Core VM encapsulated in well defined API – even standard </a:t>
            </a:r>
            <a:r>
              <a:rPr lang="en-GB" dirty="0" err="1" smtClean="0"/>
              <a:t>Lua</a:t>
            </a:r>
            <a:r>
              <a:rPr lang="en-GB" dirty="0" smtClean="0"/>
              <a:t> libraries need to go through the API</a:t>
            </a:r>
          </a:p>
          <a:p>
            <a:r>
              <a:rPr lang="en-GB" dirty="0" smtClean="0"/>
              <a:t>Hugely appreciate the </a:t>
            </a:r>
            <a:r>
              <a:rPr lang="en-GB" dirty="0" smtClean="0"/>
              <a:t>availability of </a:t>
            </a:r>
            <a:r>
              <a:rPr lang="en-GB" dirty="0" smtClean="0"/>
              <a:t>the </a:t>
            </a:r>
            <a:r>
              <a:rPr lang="en-GB" dirty="0" err="1" smtClean="0"/>
              <a:t>Lua</a:t>
            </a:r>
            <a:r>
              <a:rPr lang="en-GB" dirty="0" smtClean="0"/>
              <a:t> test suite</a:t>
            </a:r>
            <a:endParaRPr lang="en-GB" dirty="0" smtClean="0"/>
          </a:p>
          <a:p>
            <a:r>
              <a:rPr lang="en-GB" dirty="0" smtClean="0"/>
              <a:t>Sadly not well known in some programming 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2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http://ravilang.org</a:t>
            </a:r>
            <a:endParaRPr lang="en-GB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github.com/dibyendumajumdar/ravi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6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 smtClean="0"/>
              <a:t>Discovered </a:t>
            </a:r>
            <a:r>
              <a:rPr lang="en-GB" dirty="0" err="1" smtClean="0"/>
              <a:t>Lua</a:t>
            </a:r>
            <a:r>
              <a:rPr lang="en-GB" dirty="0" smtClean="0"/>
              <a:t> in 2014 while looking for an embedded scripting language</a:t>
            </a:r>
          </a:p>
          <a:p>
            <a:pPr lvl="0"/>
            <a:r>
              <a:rPr lang="en-GB" dirty="0" smtClean="0"/>
              <a:t>Got interested in </a:t>
            </a:r>
            <a:r>
              <a:rPr lang="en-GB" dirty="0" err="1" smtClean="0"/>
              <a:t>LuaJIT</a:t>
            </a:r>
            <a:r>
              <a:rPr lang="en-GB" dirty="0" smtClean="0"/>
              <a:t> for performance</a:t>
            </a:r>
          </a:p>
          <a:p>
            <a:pPr lvl="0"/>
            <a:r>
              <a:rPr lang="en-GB" dirty="0" smtClean="0"/>
              <a:t>However </a:t>
            </a:r>
            <a:r>
              <a:rPr lang="en-GB" dirty="0" err="1" smtClean="0"/>
              <a:t>LuaJIT</a:t>
            </a:r>
            <a:r>
              <a:rPr lang="en-GB" dirty="0" smtClean="0"/>
              <a:t> did not work well on all platforms, and did not play well with use cases where it would be embedded in a Java application</a:t>
            </a:r>
          </a:p>
          <a:p>
            <a:pPr lvl="0"/>
            <a:r>
              <a:rPr lang="en-GB" dirty="0" smtClean="0"/>
              <a:t>Decided to try to understand </a:t>
            </a:r>
            <a:r>
              <a:rPr lang="en-GB" dirty="0" err="1" smtClean="0"/>
              <a:t>LuaJIT</a:t>
            </a:r>
            <a:r>
              <a:rPr lang="en-GB" dirty="0" smtClean="0"/>
              <a:t> with a view to enhancing it</a:t>
            </a:r>
          </a:p>
          <a:p>
            <a:pPr lvl="0"/>
            <a:r>
              <a:rPr lang="en-GB" dirty="0" smtClean="0"/>
              <a:t>This was just too hard</a:t>
            </a:r>
          </a:p>
          <a:p>
            <a:pPr lvl="0"/>
            <a:r>
              <a:rPr lang="en-GB" dirty="0" smtClean="0"/>
              <a:t>So Ravi was born as an attempt to create an alternative to </a:t>
            </a:r>
            <a:r>
              <a:rPr lang="en-GB" dirty="0" err="1" smtClean="0"/>
              <a:t>LuaJIT</a:t>
            </a:r>
            <a:r>
              <a:rPr lang="en-GB" dirty="0" smtClean="0"/>
              <a:t> for specific use case (numeric computing)</a:t>
            </a:r>
          </a:p>
          <a:p>
            <a:pPr lvl="0"/>
            <a:r>
              <a:rPr lang="en-GB" dirty="0" smtClean="0"/>
              <a:t>Static typing is used to help the JIT compiler; strong type guarantees are necessary to ensure correctness of JIT compiled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1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with </a:t>
            </a:r>
            <a:r>
              <a:rPr lang="en-GB" dirty="0" err="1" smtClean="0"/>
              <a:t>LuaJIT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Ravi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LLVM and </a:t>
            </a:r>
            <a:r>
              <a:rPr lang="en-GB" dirty="0" err="1" smtClean="0"/>
              <a:t>libgccjit</a:t>
            </a:r>
            <a:r>
              <a:rPr lang="en-GB" dirty="0" smtClean="0"/>
              <a:t> JIT compilers</a:t>
            </a:r>
          </a:p>
          <a:p>
            <a:r>
              <a:rPr lang="en-GB" dirty="0" smtClean="0"/>
              <a:t>JIT compiler is slow</a:t>
            </a:r>
          </a:p>
          <a:p>
            <a:r>
              <a:rPr lang="en-GB" dirty="0" smtClean="0"/>
              <a:t>Large runtime image due to LLVM</a:t>
            </a:r>
          </a:p>
          <a:p>
            <a:r>
              <a:rPr lang="en-GB" dirty="0" smtClean="0"/>
              <a:t>Not suited for small devices</a:t>
            </a:r>
          </a:p>
          <a:p>
            <a:r>
              <a:rPr lang="en-GB" dirty="0" smtClean="0"/>
              <a:t>Simpler implementation; easy to understand and support</a:t>
            </a:r>
          </a:p>
          <a:p>
            <a:r>
              <a:rPr lang="en-GB" dirty="0" smtClean="0"/>
              <a:t>No FFI, but LLVM binding available</a:t>
            </a:r>
          </a:p>
          <a:p>
            <a:r>
              <a:rPr lang="en-GB" dirty="0" smtClean="0"/>
              <a:t>Like </a:t>
            </a:r>
            <a:r>
              <a:rPr lang="en-GB" dirty="0" err="1" smtClean="0"/>
              <a:t>Lua</a:t>
            </a:r>
            <a:r>
              <a:rPr lang="en-GB" dirty="0" smtClean="0"/>
              <a:t>, safe for programmers coding in </a:t>
            </a:r>
            <a:r>
              <a:rPr lang="en-GB" dirty="0" err="1" smtClean="0"/>
              <a:t>Lua</a:t>
            </a:r>
            <a:endParaRPr lang="en-GB" dirty="0" smtClean="0"/>
          </a:p>
          <a:p>
            <a:r>
              <a:rPr lang="en-GB" dirty="0" smtClean="0"/>
              <a:t>Safety and maintainability are top priorities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LuaJIT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Custom </a:t>
            </a:r>
            <a:r>
              <a:rPr lang="en-GB" dirty="0" smtClean="0"/>
              <a:t>tracing JIT </a:t>
            </a:r>
            <a:r>
              <a:rPr lang="en-GB" dirty="0" smtClean="0"/>
              <a:t>compiler</a:t>
            </a:r>
          </a:p>
          <a:p>
            <a:r>
              <a:rPr lang="en-GB" dirty="0" smtClean="0"/>
              <a:t>JIT compiler is fast</a:t>
            </a:r>
          </a:p>
          <a:p>
            <a:r>
              <a:rPr lang="en-GB" dirty="0" smtClean="0"/>
              <a:t>Small runtime image</a:t>
            </a:r>
          </a:p>
          <a:p>
            <a:r>
              <a:rPr lang="en-GB" dirty="0" smtClean="0"/>
              <a:t>Suited for small devices</a:t>
            </a:r>
          </a:p>
          <a:p>
            <a:r>
              <a:rPr lang="en-GB" dirty="0" smtClean="0"/>
              <a:t>Complex implementation; significantly harder to understand and support</a:t>
            </a:r>
          </a:p>
          <a:p>
            <a:r>
              <a:rPr lang="en-GB" dirty="0" smtClean="0"/>
              <a:t>FFI integrated into the system</a:t>
            </a:r>
          </a:p>
          <a:p>
            <a:r>
              <a:rPr lang="en-GB" dirty="0" smtClean="0"/>
              <a:t>Unsafe due to FFI – you need to know what you are doing</a:t>
            </a:r>
          </a:p>
          <a:p>
            <a:r>
              <a:rPr lang="en-GB" dirty="0" smtClean="0"/>
              <a:t>Performance and small runtime image size are the top priorities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Ravi extension – typed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Local variables can be annotated with types</a:t>
            </a:r>
          </a:p>
          <a:p>
            <a:r>
              <a:rPr lang="en-GB" dirty="0" smtClean="0"/>
              <a:t>Only 4 static types implemented:</a:t>
            </a:r>
          </a:p>
          <a:p>
            <a:pPr lvl="1"/>
            <a:r>
              <a:rPr lang="en-GB" dirty="0" smtClean="0"/>
              <a:t>Integer (64-bit)</a:t>
            </a:r>
          </a:p>
          <a:p>
            <a:pPr lvl="1"/>
            <a:r>
              <a:rPr lang="en-GB" dirty="0" smtClean="0"/>
              <a:t>Number (double)</a:t>
            </a:r>
          </a:p>
          <a:p>
            <a:pPr lvl="1"/>
            <a:r>
              <a:rPr lang="en-GB" dirty="0" smtClean="0"/>
              <a:t>Integer array (table subtype)</a:t>
            </a:r>
          </a:p>
          <a:p>
            <a:pPr lvl="1"/>
            <a:r>
              <a:rPr lang="en-GB" dirty="0" smtClean="0"/>
              <a:t>Number array (table subtype)</a:t>
            </a:r>
          </a:p>
          <a:p>
            <a:r>
              <a:rPr lang="en-GB" dirty="0" smtClean="0"/>
              <a:t>Local variables initialized automatically</a:t>
            </a:r>
          </a:p>
          <a:p>
            <a:r>
              <a:rPr lang="en-GB" dirty="0" smtClean="0"/>
              <a:t>The static types above are most relevant for numeric computing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1963"/>
            <a:ext cx="5181600" cy="30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Ravi extension – typed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 arguments can be annotated with types</a:t>
            </a:r>
          </a:p>
          <a:p>
            <a:r>
              <a:rPr lang="en-GB" dirty="0" smtClean="0"/>
              <a:t>If annotated, type checks performed upon entry to function (i.e. at runtime)</a:t>
            </a:r>
          </a:p>
          <a:p>
            <a:r>
              <a:rPr lang="en-GB" dirty="0" smtClean="0"/>
              <a:t>The type checks ensure </a:t>
            </a:r>
            <a:r>
              <a:rPr lang="en-GB" dirty="0"/>
              <a:t>that </a:t>
            </a:r>
            <a:r>
              <a:rPr lang="en-GB" dirty="0" smtClean="0"/>
              <a:t>JIT </a:t>
            </a:r>
            <a:r>
              <a:rPr lang="en-GB" dirty="0"/>
              <a:t>compilation can proceed with certainty regarding the types of the function arguments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11426"/>
            <a:ext cx="5181600" cy="23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Ravi extension – return type 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the value of a function call is assigned to a typed variable then a type check / coercion is performed at run time</a:t>
            </a:r>
          </a:p>
          <a:p>
            <a:r>
              <a:rPr lang="en-GB" dirty="0" smtClean="0"/>
              <a:t>Static type checking alone would not provide strong guarantee needed by JIT compiler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744" y="1825625"/>
            <a:ext cx="4968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0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Ravi extension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Ravi arrays are subtypes of </a:t>
            </a:r>
            <a:r>
              <a:rPr lang="en-GB" dirty="0" err="1" smtClean="0"/>
              <a:t>Lua</a:t>
            </a:r>
            <a:r>
              <a:rPr lang="en-GB" dirty="0" smtClean="0"/>
              <a:t> tables</a:t>
            </a:r>
          </a:p>
          <a:p>
            <a:r>
              <a:rPr lang="en-GB" dirty="0" smtClean="0"/>
              <a:t>When types are known static checking is done where possible to ensure correct behaviour</a:t>
            </a:r>
          </a:p>
          <a:p>
            <a:r>
              <a:rPr lang="en-GB" dirty="0" smtClean="0"/>
              <a:t>Table initializers are checked at runtime rather than compile time as each value could result from an expression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6519"/>
            <a:ext cx="5181600" cy="32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Ravi extension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 Ravi array crossing into </a:t>
            </a:r>
            <a:r>
              <a:rPr lang="en-GB" dirty="0" err="1" smtClean="0"/>
              <a:t>Lua</a:t>
            </a:r>
            <a:r>
              <a:rPr lang="en-GB" dirty="0" smtClean="0"/>
              <a:t> looks like a table but has restrictions on types of values and indexing operations</a:t>
            </a:r>
          </a:p>
          <a:p>
            <a:r>
              <a:rPr lang="en-GB" dirty="0" smtClean="0"/>
              <a:t>Meta methods not supported on arrays</a:t>
            </a:r>
          </a:p>
          <a:p>
            <a:r>
              <a:rPr lang="en-GB" dirty="0" smtClean="0"/>
              <a:t>Array type uses additional fields in the </a:t>
            </a:r>
            <a:r>
              <a:rPr lang="en-GB" dirty="0" err="1" smtClean="0"/>
              <a:t>Lua</a:t>
            </a:r>
            <a:r>
              <a:rPr lang="en-GB" dirty="0" smtClean="0"/>
              <a:t> Table structure</a:t>
            </a:r>
          </a:p>
          <a:p>
            <a:r>
              <a:rPr lang="en-GB" dirty="0" smtClean="0"/>
              <a:t>The array data is held in contiguous memory compatible with native arrays</a:t>
            </a:r>
          </a:p>
          <a:p>
            <a:r>
              <a:rPr lang="en-GB" dirty="0"/>
              <a:t>Arrays are initialized to 0 not nil</a:t>
            </a:r>
            <a:endParaRPr lang="en-GB" dirty="0" smtClean="0"/>
          </a:p>
          <a:p>
            <a:r>
              <a:rPr lang="en-GB" dirty="0" smtClean="0"/>
              <a:t>For performance reasons the arrays have a slot at index 0 but this is not visible in initializers or iterators; however direct indexing will reveal</a:t>
            </a:r>
          </a:p>
          <a:p>
            <a:r>
              <a:rPr lang="en-GB" dirty="0"/>
              <a:t>The extra slot at index 0 can be used to hold any 8-byte value; for instance the Ravi Matrix library uses this to hold two 32-bit </a:t>
            </a:r>
            <a:r>
              <a:rPr lang="en-GB" dirty="0" smtClean="0"/>
              <a:t>integers</a:t>
            </a:r>
          </a:p>
          <a:p>
            <a:r>
              <a:rPr lang="en-GB" dirty="0" smtClean="0"/>
              <a:t>Accessing out of bounds array elements results in error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Slices can be created from arrays using a library function; a slice maintains a reference to the original array. </a:t>
            </a:r>
          </a:p>
          <a:p>
            <a:r>
              <a:rPr lang="en-GB" dirty="0" smtClean="0"/>
              <a:t>Arrays can never shrink – they can only grow; no way to delete an array element</a:t>
            </a:r>
          </a:p>
          <a:p>
            <a:r>
              <a:rPr lang="en-GB" dirty="0" smtClean="0"/>
              <a:t>Array growth is automatic when value assigned to last+1 slot </a:t>
            </a:r>
          </a:p>
          <a:p>
            <a:r>
              <a:rPr lang="en-GB" dirty="0" smtClean="0"/>
              <a:t>Arrays maintain their length so computing array length is fast</a:t>
            </a:r>
          </a:p>
          <a:p>
            <a:r>
              <a:rPr lang="en-GB" dirty="0" smtClean="0"/>
              <a:t>The normal </a:t>
            </a:r>
            <a:r>
              <a:rPr lang="en-GB" dirty="0" err="1" smtClean="0"/>
              <a:t>Lua</a:t>
            </a:r>
            <a:r>
              <a:rPr lang="en-GB" dirty="0" smtClean="0"/>
              <a:t> hash and array parts cannot directly be accessed in array types; however the slice implementation uses the hash part to hold a reference to parent array</a:t>
            </a:r>
          </a:p>
          <a:p>
            <a:r>
              <a:rPr lang="en-GB" dirty="0" smtClean="0"/>
              <a:t>Array indexing can exploit static typing to generate more efficient code</a:t>
            </a:r>
          </a:p>
          <a:p>
            <a:r>
              <a:rPr lang="en-GB" dirty="0" smtClean="0"/>
              <a:t>C API allows direct access to array data</a:t>
            </a:r>
          </a:p>
        </p:txBody>
      </p:sp>
    </p:spTree>
    <p:extLst>
      <p:ext uri="{BB962C8B-B14F-4D97-AF65-F5344CB8AC3E}">
        <p14:creationId xmlns:p14="http://schemas.microsoft.com/office/powerpoint/2010/main" val="201535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2058</Words>
  <Application>Microsoft Office PowerPoint</Application>
  <PresentationFormat>Widescreen</PresentationFormat>
  <Paragraphs>258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Ravi – a Lua 5.3 Dialect</vt:lpstr>
      <vt:lpstr>Introduction</vt:lpstr>
      <vt:lpstr>History</vt:lpstr>
      <vt:lpstr>Comparison with LuaJIT</vt:lpstr>
      <vt:lpstr>Ravi extension – typed local variables</vt:lpstr>
      <vt:lpstr>Ravi extension – typed function arguments</vt:lpstr>
      <vt:lpstr>Ravi extension – return type coercion</vt:lpstr>
      <vt:lpstr>Ravi extension - arrays</vt:lpstr>
      <vt:lpstr>Ravi extension - arrays</vt:lpstr>
      <vt:lpstr>Ravi extension - arrays</vt:lpstr>
      <vt:lpstr>Ravi extension - arrays</vt:lpstr>
      <vt:lpstr>Ravi extension - arrays</vt:lpstr>
      <vt:lpstr>Ravi bytecode extensions</vt:lpstr>
      <vt:lpstr>Ravi Bytecode extensions</vt:lpstr>
      <vt:lpstr>Performance </vt:lpstr>
      <vt:lpstr>Performance </vt:lpstr>
      <vt:lpstr>Lua API extensions</vt:lpstr>
      <vt:lpstr>C API extensions</vt:lpstr>
      <vt:lpstr>LLVM</vt:lpstr>
      <vt:lpstr>JIT Compilation architecture</vt:lpstr>
      <vt:lpstr>Problem areas</vt:lpstr>
      <vt:lpstr>Batteries</vt:lpstr>
      <vt:lpstr>Closing thoughts about Ravi</vt:lpstr>
      <vt:lpstr>Closing thoughts about Lua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Ravi – a Lua 5.3 Dialect</dc:title>
  <dc:creator>dylan</dc:creator>
  <cp:lastModifiedBy>dylan</cp:lastModifiedBy>
  <cp:revision>61</cp:revision>
  <dcterms:created xsi:type="dcterms:W3CDTF">2015-09-26T01:00:41Z</dcterms:created>
  <dcterms:modified xsi:type="dcterms:W3CDTF">2015-10-15T10:51:04Z</dcterms:modified>
</cp:coreProperties>
</file>