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4" r:id="rId27"/>
    <p:sldId id="280" r:id="rId28"/>
    <p:sldId id="281" r:id="rId29"/>
    <p:sldId id="282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374" autoAdjust="0"/>
  </p:normalViewPr>
  <p:slideViewPr>
    <p:cSldViewPr>
      <p:cViewPr varScale="1">
        <p:scale>
          <a:sx n="89" d="100"/>
          <a:sy n="89" d="100"/>
        </p:scale>
        <p:origin x="216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BD598-80A3-4A8E-8A99-7FB87BCB846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778D8-F1C9-4DA3-9565-F54397951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5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99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63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6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0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76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6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73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5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21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78D8-F1C9-4DA3-9565-F543979514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9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7E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29348"/>
            <a:ext cx="9144000" cy="6286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7404" y="286639"/>
            <a:ext cx="394919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73" y="3198367"/>
            <a:ext cx="6991350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7E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'stephen.marquard@uct.ac.za" TargetMode="External"/><Relationship Id="rId2" Type="http://schemas.openxmlformats.org/officeDocument/2006/relationships/hyperlink" Target="mailto:stephen.marquard@uct.ac.z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.marquard@uct.ac.z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marquard@uct.ac.z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marquard@uct.ac.z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marquard@uct.ac.z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marquard@uct.ac.z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marquard@uct.ac.z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marquard@uct.ac.z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marquard@uct.ac.z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marquard@uct.ac.z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lectures3/Pythonlearn-1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313" y="2360422"/>
            <a:ext cx="4827905" cy="1068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5"/>
              </a:spcBef>
            </a:pPr>
            <a:r>
              <a:rPr sz="3800" dirty="0"/>
              <a:t>Chapter</a:t>
            </a:r>
            <a:r>
              <a:rPr sz="3800" spc="-30" dirty="0"/>
              <a:t> </a:t>
            </a:r>
            <a:r>
              <a:rPr sz="3800" spc="-70" dirty="0"/>
              <a:t>11:</a:t>
            </a:r>
            <a:endParaRPr sz="3800"/>
          </a:p>
          <a:p>
            <a:pPr marL="12700">
              <a:lnSpc>
                <a:spcPts val="4105"/>
              </a:lnSpc>
            </a:pPr>
            <a:r>
              <a:rPr sz="3800" dirty="0"/>
              <a:t>Regular</a:t>
            </a:r>
            <a:r>
              <a:rPr sz="3800" spc="-95" dirty="0"/>
              <a:t> </a:t>
            </a:r>
            <a:r>
              <a:rPr sz="3800" dirty="0"/>
              <a:t>Expressions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553313" y="5098405"/>
            <a:ext cx="1955164" cy="6229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Zhuojun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800" b="1" spc="-5" dirty="0">
                <a:solidFill>
                  <a:srgbClr val="404040"/>
                </a:solidFill>
                <a:latin typeface="Arial"/>
                <a:cs typeface="Arial"/>
              </a:rPr>
              <a:t>Gu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Assistant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Professor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885" y="4488307"/>
            <a:ext cx="4526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2409F"/>
                </a:solidFill>
                <a:latin typeface="Arial"/>
                <a:cs typeface="Arial"/>
              </a:rPr>
              <a:t>INSY </a:t>
            </a:r>
            <a:r>
              <a:rPr sz="2400" spc="-5" dirty="0">
                <a:solidFill>
                  <a:srgbClr val="12409F"/>
                </a:solidFill>
                <a:latin typeface="Arial"/>
                <a:cs typeface="Arial"/>
              </a:rPr>
              <a:t>5336: Python</a:t>
            </a:r>
            <a:r>
              <a:rPr sz="2400" spc="-40" dirty="0">
                <a:solidFill>
                  <a:srgbClr val="1240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2409F"/>
                </a:solidFill>
                <a:latin typeface="Arial"/>
                <a:cs typeface="Arial"/>
              </a:rPr>
              <a:t>Programming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9213" y="5054346"/>
            <a:ext cx="4886960" cy="0"/>
          </a:xfrm>
          <a:custGeom>
            <a:avLst/>
            <a:gdLst/>
            <a:ahLst/>
            <a:cxnLst/>
            <a:rect l="l" t="t" r="r" b="b"/>
            <a:pathLst>
              <a:path w="4886960">
                <a:moveTo>
                  <a:pt x="0" y="0"/>
                </a:moveTo>
                <a:lnTo>
                  <a:pt x="488696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3952" y="3520440"/>
            <a:ext cx="2228088" cy="3185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0364" y="220979"/>
            <a:ext cx="2965704" cy="2945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40" y="1268349"/>
            <a:ext cx="706691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repeat </a:t>
            </a:r>
            <a:r>
              <a:rPr sz="3200" dirty="0">
                <a:latin typeface="Arial"/>
                <a:cs typeface="Arial"/>
              </a:rPr>
              <a:t>characters (*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+) </a:t>
            </a:r>
            <a:r>
              <a:rPr sz="3200" spc="-5" dirty="0">
                <a:latin typeface="Arial"/>
                <a:cs typeface="Arial"/>
              </a:rPr>
              <a:t>push  </a:t>
            </a:r>
            <a:r>
              <a:rPr sz="3200" dirty="0">
                <a:latin typeface="Arial"/>
                <a:cs typeface="Arial"/>
              </a:rPr>
              <a:t>outward in </a:t>
            </a:r>
            <a:r>
              <a:rPr sz="3200" spc="-5" dirty="0">
                <a:latin typeface="Arial"/>
                <a:cs typeface="Arial"/>
              </a:rPr>
              <a:t>both directions (greedy)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match the </a:t>
            </a:r>
            <a:r>
              <a:rPr sz="3200" spc="-5" dirty="0">
                <a:latin typeface="Arial"/>
                <a:cs typeface="Arial"/>
              </a:rPr>
              <a:t>largest possible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string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4729" y="229615"/>
            <a:ext cx="3737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Greedy</a:t>
            </a:r>
            <a:r>
              <a:rPr spc="-75" dirty="0"/>
              <a:t> </a:t>
            </a:r>
            <a:r>
              <a:rPr dirty="0"/>
              <a:t>Matching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0227" y="3201923"/>
            <a:ext cx="5250180" cy="174243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8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import</a:t>
            </a:r>
            <a:r>
              <a:rPr sz="18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1800" spc="-5" dirty="0">
                <a:solidFill>
                  <a:srgbClr val="FF00FF"/>
                </a:solidFill>
                <a:latin typeface="Courier New"/>
                <a:cs typeface="Courier New"/>
              </a:rPr>
              <a:t>From: Using the </a:t>
            </a:r>
            <a:r>
              <a:rPr sz="1800" dirty="0">
                <a:solidFill>
                  <a:srgbClr val="FF00FF"/>
                </a:solidFill>
                <a:latin typeface="Courier New"/>
                <a:cs typeface="Courier New"/>
              </a:rPr>
              <a:t>:</a:t>
            </a:r>
            <a:r>
              <a:rPr sz="1800" spc="-15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character'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re.findall('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</a:rPr>
              <a:t>^F.+: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18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x)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['</a:t>
            </a: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From: Using the</a:t>
            </a:r>
            <a:r>
              <a:rPr sz="1800" spc="-10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: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3808" y="4064508"/>
            <a:ext cx="1682750" cy="542925"/>
          </a:xfrm>
          <a:custGeom>
            <a:avLst/>
            <a:gdLst/>
            <a:ahLst/>
            <a:cxnLst/>
            <a:rect l="l" t="t" r="r" b="b"/>
            <a:pathLst>
              <a:path w="1682750" h="542925">
                <a:moveTo>
                  <a:pt x="0" y="542544"/>
                </a:moveTo>
                <a:lnTo>
                  <a:pt x="1682495" y="542544"/>
                </a:lnTo>
                <a:lnTo>
                  <a:pt x="1682495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71742" y="3995369"/>
            <a:ext cx="1397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FF00"/>
                </a:solidFill>
                <a:latin typeface="Courier New"/>
                <a:cs typeface="Courier New"/>
              </a:rPr>
              <a:t>^F</a:t>
            </a:r>
            <a:r>
              <a:rPr sz="3600" spc="-5" dirty="0">
                <a:solidFill>
                  <a:srgbClr val="FF7E00"/>
                </a:solidFill>
                <a:latin typeface="Courier New"/>
                <a:cs typeface="Courier New"/>
              </a:rPr>
              <a:t>.+</a:t>
            </a:r>
            <a:r>
              <a:rPr sz="3600" dirty="0">
                <a:solidFill>
                  <a:srgbClr val="FFFF00"/>
                </a:solidFill>
                <a:latin typeface="Courier New"/>
                <a:cs typeface="Courier New"/>
              </a:rPr>
              <a:t>: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91300" y="3040379"/>
            <a:ext cx="1780539" cy="650875"/>
          </a:xfrm>
          <a:custGeom>
            <a:avLst/>
            <a:gdLst/>
            <a:ahLst/>
            <a:cxnLst/>
            <a:rect l="l" t="t" r="r" b="b"/>
            <a:pathLst>
              <a:path w="1780540" h="650875">
                <a:moveTo>
                  <a:pt x="0" y="650748"/>
                </a:moveTo>
                <a:lnTo>
                  <a:pt x="1780031" y="650748"/>
                </a:lnTo>
                <a:lnTo>
                  <a:pt x="1780031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91300" y="3073146"/>
            <a:ext cx="1780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7E00"/>
                </a:solidFill>
                <a:latin typeface="Arial"/>
                <a:cs typeface="Arial"/>
              </a:rPr>
              <a:t>One or</a:t>
            </a:r>
            <a:r>
              <a:rPr sz="1800" spc="-25" dirty="0">
                <a:solidFill>
                  <a:srgbClr val="FF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7E00"/>
                </a:solidFill>
                <a:latin typeface="Arial"/>
                <a:cs typeface="Arial"/>
              </a:rPr>
              <a:t>more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7E00"/>
                </a:solidFill>
                <a:latin typeface="Arial"/>
                <a:cs typeface="Arial"/>
              </a:rPr>
              <a:t>characters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22592" y="3640867"/>
            <a:ext cx="568960" cy="548005"/>
          </a:xfrm>
          <a:custGeom>
            <a:avLst/>
            <a:gdLst/>
            <a:ahLst/>
            <a:cxnLst/>
            <a:rect l="l" t="t" r="r" b="b"/>
            <a:pathLst>
              <a:path w="568959" h="548004">
                <a:moveTo>
                  <a:pt x="85725" y="306800"/>
                </a:moveTo>
                <a:lnTo>
                  <a:pt x="0" y="547592"/>
                </a:lnTo>
                <a:lnTo>
                  <a:pt x="217159" y="480139"/>
                </a:lnTo>
                <a:lnTo>
                  <a:pt x="109156" y="480139"/>
                </a:lnTo>
                <a:lnTo>
                  <a:pt x="94872" y="477061"/>
                </a:lnTo>
                <a:lnTo>
                  <a:pt x="82423" y="468471"/>
                </a:lnTo>
                <a:lnTo>
                  <a:pt x="74296" y="455664"/>
                </a:lnTo>
                <a:lnTo>
                  <a:pt x="71802" y="441261"/>
                </a:lnTo>
                <a:lnTo>
                  <a:pt x="74904" y="427001"/>
                </a:lnTo>
                <a:lnTo>
                  <a:pt x="83565" y="414623"/>
                </a:lnTo>
                <a:lnTo>
                  <a:pt x="101904" y="397015"/>
                </a:lnTo>
                <a:lnTo>
                  <a:pt x="85725" y="306800"/>
                </a:lnTo>
                <a:close/>
              </a:path>
              <a:path w="568959" h="548004">
                <a:moveTo>
                  <a:pt x="101904" y="397015"/>
                </a:moveTo>
                <a:lnTo>
                  <a:pt x="83565" y="414623"/>
                </a:lnTo>
                <a:lnTo>
                  <a:pt x="74904" y="427001"/>
                </a:lnTo>
                <a:lnTo>
                  <a:pt x="71802" y="441261"/>
                </a:lnTo>
                <a:lnTo>
                  <a:pt x="74296" y="455664"/>
                </a:lnTo>
                <a:lnTo>
                  <a:pt x="82423" y="468471"/>
                </a:lnTo>
                <a:lnTo>
                  <a:pt x="94872" y="477061"/>
                </a:lnTo>
                <a:lnTo>
                  <a:pt x="109156" y="480139"/>
                </a:lnTo>
                <a:lnTo>
                  <a:pt x="123535" y="477668"/>
                </a:lnTo>
                <a:lnTo>
                  <a:pt x="136271" y="469614"/>
                </a:lnTo>
                <a:lnTo>
                  <a:pt x="154661" y="451955"/>
                </a:lnTo>
                <a:lnTo>
                  <a:pt x="109981" y="442055"/>
                </a:lnTo>
                <a:lnTo>
                  <a:pt x="101904" y="397015"/>
                </a:lnTo>
                <a:close/>
              </a:path>
              <a:path w="568959" h="548004">
                <a:moveTo>
                  <a:pt x="154661" y="451955"/>
                </a:moveTo>
                <a:lnTo>
                  <a:pt x="136271" y="469614"/>
                </a:lnTo>
                <a:lnTo>
                  <a:pt x="123535" y="477668"/>
                </a:lnTo>
                <a:lnTo>
                  <a:pt x="109156" y="480139"/>
                </a:lnTo>
                <a:lnTo>
                  <a:pt x="217159" y="480139"/>
                </a:lnTo>
                <a:lnTo>
                  <a:pt x="244093" y="471773"/>
                </a:lnTo>
                <a:lnTo>
                  <a:pt x="154661" y="451955"/>
                </a:lnTo>
                <a:close/>
              </a:path>
              <a:path w="568959" h="548004">
                <a:moveTo>
                  <a:pt x="531526" y="0"/>
                </a:moveTo>
                <a:lnTo>
                  <a:pt x="517124" y="2508"/>
                </a:lnTo>
                <a:lnTo>
                  <a:pt x="504316" y="10636"/>
                </a:lnTo>
                <a:lnTo>
                  <a:pt x="101904" y="397015"/>
                </a:lnTo>
                <a:lnTo>
                  <a:pt x="109981" y="442055"/>
                </a:lnTo>
                <a:lnTo>
                  <a:pt x="154661" y="451955"/>
                </a:lnTo>
                <a:lnTo>
                  <a:pt x="557149" y="65500"/>
                </a:lnTo>
                <a:lnTo>
                  <a:pt x="565737" y="53121"/>
                </a:lnTo>
                <a:lnTo>
                  <a:pt x="568801" y="38861"/>
                </a:lnTo>
                <a:lnTo>
                  <a:pt x="566292" y="24459"/>
                </a:lnTo>
                <a:lnTo>
                  <a:pt x="558164" y="11652"/>
                </a:lnTo>
                <a:lnTo>
                  <a:pt x="545786" y="3063"/>
                </a:lnTo>
                <a:lnTo>
                  <a:pt x="531526" y="0"/>
                </a:lnTo>
                <a:close/>
              </a:path>
            </a:pathLst>
          </a:custGeom>
          <a:solidFill>
            <a:srgbClr val="FF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25340" y="5282184"/>
            <a:ext cx="2182495" cy="7226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1915" rIns="0" bIns="0" rtlCol="0">
            <a:spAutoFit/>
          </a:bodyPr>
          <a:lstStyle/>
          <a:p>
            <a:pPr marL="405130" marR="41910" indent="-355600">
              <a:lnSpc>
                <a:spcPct val="100000"/>
              </a:lnSpc>
              <a:spcBef>
                <a:spcPts val="645"/>
              </a:spcBef>
            </a:pPr>
            <a:r>
              <a:rPr sz="1800" dirty="0">
                <a:solidFill>
                  <a:srgbClr val="00FF00"/>
                </a:solidFill>
                <a:latin typeface="Arial"/>
                <a:cs typeface="Arial"/>
              </a:rPr>
              <a:t>First </a:t>
            </a:r>
            <a:r>
              <a:rPr sz="1800" spc="-5" dirty="0">
                <a:solidFill>
                  <a:srgbClr val="00FF00"/>
                </a:solidFill>
                <a:latin typeface="Arial"/>
                <a:cs typeface="Arial"/>
              </a:rPr>
              <a:t>character in</a:t>
            </a:r>
            <a:r>
              <a:rPr sz="1800" spc="-6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FF00"/>
                </a:solidFill>
                <a:latin typeface="Arial"/>
                <a:cs typeface="Arial"/>
              </a:rPr>
              <a:t>the  match </a:t>
            </a:r>
            <a:r>
              <a:rPr sz="1800" spc="-5" dirty="0">
                <a:solidFill>
                  <a:srgbClr val="00FF00"/>
                </a:solidFill>
                <a:latin typeface="Arial"/>
                <a:cs typeface="Arial"/>
              </a:rPr>
              <a:t>is an</a:t>
            </a:r>
            <a:r>
              <a:rPr sz="1800" spc="-4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FF00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63146" y="4607052"/>
            <a:ext cx="383540" cy="555625"/>
          </a:xfrm>
          <a:custGeom>
            <a:avLst/>
            <a:gdLst/>
            <a:ahLst/>
            <a:cxnLst/>
            <a:rect l="l" t="t" r="r" b="b"/>
            <a:pathLst>
              <a:path w="383539" h="555625">
                <a:moveTo>
                  <a:pt x="252862" y="126703"/>
                </a:moveTo>
                <a:lnTo>
                  <a:pt x="5675" y="496824"/>
                </a:lnTo>
                <a:lnTo>
                  <a:pt x="0" y="510829"/>
                </a:lnTo>
                <a:lnTo>
                  <a:pt x="87" y="525430"/>
                </a:lnTo>
                <a:lnTo>
                  <a:pt x="5603" y="538936"/>
                </a:lnTo>
                <a:lnTo>
                  <a:pt x="16216" y="549656"/>
                </a:lnTo>
                <a:lnTo>
                  <a:pt x="30241" y="555402"/>
                </a:lnTo>
                <a:lnTo>
                  <a:pt x="44886" y="555339"/>
                </a:lnTo>
                <a:lnTo>
                  <a:pt x="58435" y="549798"/>
                </a:lnTo>
                <a:lnTo>
                  <a:pt x="69175" y="539115"/>
                </a:lnTo>
                <a:lnTo>
                  <a:pt x="316173" y="169098"/>
                </a:lnTo>
                <a:lnTo>
                  <a:pt x="298537" y="126746"/>
                </a:lnTo>
                <a:lnTo>
                  <a:pt x="252862" y="126703"/>
                </a:lnTo>
                <a:close/>
              </a:path>
              <a:path w="383539" h="555625">
                <a:moveTo>
                  <a:pt x="372012" y="89376"/>
                </a:moveTo>
                <a:lnTo>
                  <a:pt x="305740" y="89376"/>
                </a:lnTo>
                <a:lnTo>
                  <a:pt x="319746" y="95123"/>
                </a:lnTo>
                <a:lnTo>
                  <a:pt x="330430" y="105842"/>
                </a:lnTo>
                <a:lnTo>
                  <a:pt x="335970" y="119348"/>
                </a:lnTo>
                <a:lnTo>
                  <a:pt x="336034" y="133949"/>
                </a:lnTo>
                <a:lnTo>
                  <a:pt x="330287" y="147955"/>
                </a:lnTo>
                <a:lnTo>
                  <a:pt x="316173" y="169098"/>
                </a:lnTo>
                <a:lnTo>
                  <a:pt x="351369" y="253619"/>
                </a:lnTo>
                <a:lnTo>
                  <a:pt x="372012" y="89376"/>
                </a:lnTo>
                <a:close/>
              </a:path>
              <a:path w="383539" h="555625">
                <a:moveTo>
                  <a:pt x="305740" y="89376"/>
                </a:moveTo>
                <a:lnTo>
                  <a:pt x="291139" y="89439"/>
                </a:lnTo>
                <a:lnTo>
                  <a:pt x="277633" y="94980"/>
                </a:lnTo>
                <a:lnTo>
                  <a:pt x="266914" y="105664"/>
                </a:lnTo>
                <a:lnTo>
                  <a:pt x="252862" y="126703"/>
                </a:lnTo>
                <a:lnTo>
                  <a:pt x="298537" y="126746"/>
                </a:lnTo>
                <a:lnTo>
                  <a:pt x="316173" y="169098"/>
                </a:lnTo>
                <a:lnTo>
                  <a:pt x="330287" y="147955"/>
                </a:lnTo>
                <a:lnTo>
                  <a:pt x="336034" y="133949"/>
                </a:lnTo>
                <a:lnTo>
                  <a:pt x="335970" y="119348"/>
                </a:lnTo>
                <a:lnTo>
                  <a:pt x="330430" y="105842"/>
                </a:lnTo>
                <a:lnTo>
                  <a:pt x="319746" y="95123"/>
                </a:lnTo>
                <a:lnTo>
                  <a:pt x="305740" y="89376"/>
                </a:lnTo>
                <a:close/>
              </a:path>
              <a:path w="383539" h="555625">
                <a:moveTo>
                  <a:pt x="383246" y="0"/>
                </a:moveTo>
                <a:lnTo>
                  <a:pt x="161250" y="126618"/>
                </a:lnTo>
                <a:lnTo>
                  <a:pt x="252862" y="126703"/>
                </a:lnTo>
                <a:lnTo>
                  <a:pt x="266914" y="105664"/>
                </a:lnTo>
                <a:lnTo>
                  <a:pt x="277633" y="94980"/>
                </a:lnTo>
                <a:lnTo>
                  <a:pt x="291139" y="89439"/>
                </a:lnTo>
                <a:lnTo>
                  <a:pt x="372012" y="89376"/>
                </a:lnTo>
                <a:lnTo>
                  <a:pt x="38324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22592" y="5184647"/>
            <a:ext cx="1751330" cy="6007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95250" marR="20955" indent="-6286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Last character</a:t>
            </a:r>
            <a:r>
              <a:rPr sz="18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in  the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match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is a</a:t>
            </a:r>
            <a:r>
              <a:rPr sz="18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88352" y="4497323"/>
            <a:ext cx="416559" cy="614680"/>
          </a:xfrm>
          <a:custGeom>
            <a:avLst/>
            <a:gdLst/>
            <a:ahLst/>
            <a:cxnLst/>
            <a:rect l="l" t="t" r="r" b="b"/>
            <a:pathLst>
              <a:path w="416559" h="614679">
                <a:moveTo>
                  <a:pt x="83693" y="127381"/>
                </a:moveTo>
                <a:lnTo>
                  <a:pt x="65770" y="169582"/>
                </a:lnTo>
                <a:lnTo>
                  <a:pt x="347091" y="597915"/>
                </a:lnTo>
                <a:lnTo>
                  <a:pt x="385845" y="614489"/>
                </a:lnTo>
                <a:lnTo>
                  <a:pt x="399923" y="608838"/>
                </a:lnTo>
                <a:lnTo>
                  <a:pt x="410648" y="598191"/>
                </a:lnTo>
                <a:lnTo>
                  <a:pt x="416290" y="584723"/>
                </a:lnTo>
                <a:lnTo>
                  <a:pt x="416478" y="570136"/>
                </a:lnTo>
                <a:lnTo>
                  <a:pt x="410845" y="556132"/>
                </a:lnTo>
                <a:lnTo>
                  <a:pt x="129523" y="127677"/>
                </a:lnTo>
                <a:lnTo>
                  <a:pt x="83693" y="127381"/>
                </a:lnTo>
                <a:close/>
              </a:path>
              <a:path w="416559" h="614679">
                <a:moveTo>
                  <a:pt x="0" y="0"/>
                </a:moveTo>
                <a:lnTo>
                  <a:pt x="29972" y="253873"/>
                </a:lnTo>
                <a:lnTo>
                  <a:pt x="65770" y="169582"/>
                </a:lnTo>
                <a:lnTo>
                  <a:pt x="51816" y="148336"/>
                </a:lnTo>
                <a:lnTo>
                  <a:pt x="46182" y="134258"/>
                </a:lnTo>
                <a:lnTo>
                  <a:pt x="46370" y="119633"/>
                </a:lnTo>
                <a:lnTo>
                  <a:pt x="52012" y="106152"/>
                </a:lnTo>
                <a:lnTo>
                  <a:pt x="62738" y="95503"/>
                </a:lnTo>
                <a:lnTo>
                  <a:pt x="76815" y="89870"/>
                </a:lnTo>
                <a:lnTo>
                  <a:pt x="154826" y="89870"/>
                </a:lnTo>
                <a:lnTo>
                  <a:pt x="0" y="0"/>
                </a:lnTo>
                <a:close/>
              </a:path>
              <a:path w="416559" h="614679">
                <a:moveTo>
                  <a:pt x="76815" y="89870"/>
                </a:moveTo>
                <a:lnTo>
                  <a:pt x="62738" y="95503"/>
                </a:lnTo>
                <a:lnTo>
                  <a:pt x="52012" y="106152"/>
                </a:lnTo>
                <a:lnTo>
                  <a:pt x="46370" y="119633"/>
                </a:lnTo>
                <a:lnTo>
                  <a:pt x="46182" y="134258"/>
                </a:lnTo>
                <a:lnTo>
                  <a:pt x="51816" y="148336"/>
                </a:lnTo>
                <a:lnTo>
                  <a:pt x="65770" y="169582"/>
                </a:lnTo>
                <a:lnTo>
                  <a:pt x="83693" y="127381"/>
                </a:lnTo>
                <a:lnTo>
                  <a:pt x="129328" y="127381"/>
                </a:lnTo>
                <a:lnTo>
                  <a:pt x="115570" y="106425"/>
                </a:lnTo>
                <a:lnTo>
                  <a:pt x="104921" y="95700"/>
                </a:lnTo>
                <a:lnTo>
                  <a:pt x="91440" y="90058"/>
                </a:lnTo>
                <a:lnTo>
                  <a:pt x="76815" y="89870"/>
                </a:lnTo>
                <a:close/>
              </a:path>
              <a:path w="416559" h="614679">
                <a:moveTo>
                  <a:pt x="154826" y="89870"/>
                </a:moveTo>
                <a:lnTo>
                  <a:pt x="76815" y="89870"/>
                </a:lnTo>
                <a:lnTo>
                  <a:pt x="91440" y="90058"/>
                </a:lnTo>
                <a:lnTo>
                  <a:pt x="104921" y="95700"/>
                </a:lnTo>
                <a:lnTo>
                  <a:pt x="115570" y="106425"/>
                </a:lnTo>
                <a:lnTo>
                  <a:pt x="129523" y="127677"/>
                </a:lnTo>
                <a:lnTo>
                  <a:pt x="220979" y="128269"/>
                </a:lnTo>
                <a:lnTo>
                  <a:pt x="154826" y="89870"/>
                </a:lnTo>
                <a:close/>
              </a:path>
              <a:path w="416559" h="614679">
                <a:moveTo>
                  <a:pt x="129328" y="127381"/>
                </a:moveTo>
                <a:lnTo>
                  <a:pt x="83693" y="127381"/>
                </a:lnTo>
                <a:lnTo>
                  <a:pt x="129523" y="127677"/>
                </a:lnTo>
                <a:lnTo>
                  <a:pt x="129328" y="12738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40" y="1268349"/>
            <a:ext cx="706691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repeat </a:t>
            </a:r>
            <a:r>
              <a:rPr sz="3200" dirty="0">
                <a:latin typeface="Arial"/>
                <a:cs typeface="Arial"/>
              </a:rPr>
              <a:t>characters (*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+) </a:t>
            </a:r>
            <a:r>
              <a:rPr sz="3200" spc="-5" dirty="0">
                <a:latin typeface="Arial"/>
                <a:cs typeface="Arial"/>
              </a:rPr>
              <a:t>push  </a:t>
            </a:r>
            <a:r>
              <a:rPr sz="3200" dirty="0">
                <a:latin typeface="Arial"/>
                <a:cs typeface="Arial"/>
              </a:rPr>
              <a:t>outward in </a:t>
            </a:r>
            <a:r>
              <a:rPr sz="3200" spc="-5" dirty="0">
                <a:latin typeface="Arial"/>
                <a:cs typeface="Arial"/>
              </a:rPr>
              <a:t>both directions (greedy)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match the </a:t>
            </a:r>
            <a:r>
              <a:rPr sz="3200" spc="-5" dirty="0">
                <a:latin typeface="Arial"/>
                <a:cs typeface="Arial"/>
              </a:rPr>
              <a:t>largest possible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string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5045" y="229615"/>
            <a:ext cx="477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Non-Greedy</a:t>
            </a:r>
            <a:r>
              <a:rPr spc="-95" dirty="0"/>
              <a:t> </a:t>
            </a:r>
            <a:r>
              <a:rPr dirty="0"/>
              <a:t>Matching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0227" y="3201923"/>
            <a:ext cx="5250180" cy="174243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8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import</a:t>
            </a:r>
            <a:r>
              <a:rPr sz="18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1800" spc="-5" dirty="0">
                <a:solidFill>
                  <a:srgbClr val="FF00FF"/>
                </a:solidFill>
                <a:latin typeface="Courier New"/>
                <a:cs typeface="Courier New"/>
              </a:rPr>
              <a:t>From: Using the </a:t>
            </a:r>
            <a:r>
              <a:rPr sz="1800" dirty="0">
                <a:solidFill>
                  <a:srgbClr val="FF00FF"/>
                </a:solidFill>
                <a:latin typeface="Courier New"/>
                <a:cs typeface="Courier New"/>
              </a:rPr>
              <a:t>:</a:t>
            </a:r>
            <a:r>
              <a:rPr sz="1800" spc="-15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character'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re.findall('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</a:rPr>
              <a:t>^F.+?: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18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x)</a:t>
            </a:r>
            <a:endParaRPr sz="1800" dirty="0">
              <a:latin typeface="Courier New"/>
              <a:cs typeface="Courier New"/>
            </a:endParaRPr>
          </a:p>
          <a:p>
            <a:pPr marR="359917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  ['</a:t>
            </a: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From: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3808" y="4064508"/>
            <a:ext cx="1682750" cy="542925"/>
          </a:xfrm>
          <a:custGeom>
            <a:avLst/>
            <a:gdLst/>
            <a:ahLst/>
            <a:cxnLst/>
            <a:rect l="l" t="t" r="r" b="b"/>
            <a:pathLst>
              <a:path w="1682750" h="542925">
                <a:moveTo>
                  <a:pt x="0" y="542544"/>
                </a:moveTo>
                <a:lnTo>
                  <a:pt x="1682495" y="542544"/>
                </a:lnTo>
                <a:lnTo>
                  <a:pt x="1682495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71742" y="3995369"/>
            <a:ext cx="1671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FF00"/>
                </a:solidFill>
                <a:latin typeface="Courier New"/>
                <a:cs typeface="Courier New"/>
              </a:rPr>
              <a:t>^F</a:t>
            </a:r>
            <a:r>
              <a:rPr sz="3600" spc="-5" dirty="0">
                <a:solidFill>
                  <a:srgbClr val="FF7E00"/>
                </a:solidFill>
                <a:latin typeface="Courier New"/>
                <a:cs typeface="Courier New"/>
              </a:rPr>
              <a:t>.+?</a:t>
            </a:r>
            <a:r>
              <a:rPr sz="3600" dirty="0">
                <a:solidFill>
                  <a:srgbClr val="FFFF00"/>
                </a:solidFill>
                <a:latin typeface="Courier New"/>
                <a:cs typeface="Courier New"/>
              </a:rPr>
              <a:t>: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7707" y="2769107"/>
            <a:ext cx="1780539" cy="8826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167005" marR="157480" indent="2540" algn="ctr">
              <a:lnSpc>
                <a:spcPct val="100000"/>
              </a:lnSpc>
              <a:spcBef>
                <a:spcPts val="195"/>
              </a:spcBef>
            </a:pPr>
            <a:r>
              <a:rPr sz="1800" dirty="0">
                <a:solidFill>
                  <a:srgbClr val="FF7E00"/>
                </a:solidFill>
                <a:latin typeface="Arial"/>
                <a:cs typeface="Arial"/>
              </a:rPr>
              <a:t>One or more  </a:t>
            </a:r>
            <a:r>
              <a:rPr sz="1800" spc="-5" dirty="0">
                <a:solidFill>
                  <a:srgbClr val="FF7E00"/>
                </a:solidFill>
                <a:latin typeface="Arial"/>
                <a:cs typeface="Arial"/>
              </a:rPr>
              <a:t>characters</a:t>
            </a:r>
            <a:r>
              <a:rPr sz="1800" spc="-55" dirty="0">
                <a:solidFill>
                  <a:srgbClr val="FF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7E00"/>
                </a:solidFill>
                <a:latin typeface="Arial"/>
                <a:cs typeface="Arial"/>
              </a:rPr>
              <a:t>but  not</a:t>
            </a:r>
            <a:r>
              <a:rPr sz="1800" spc="-20" dirty="0">
                <a:solidFill>
                  <a:srgbClr val="FF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7E00"/>
                </a:solidFill>
                <a:latin typeface="Arial"/>
                <a:cs typeface="Arial"/>
              </a:rPr>
              <a:t>greedy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74052" y="3641002"/>
            <a:ext cx="318135" cy="548005"/>
          </a:xfrm>
          <a:custGeom>
            <a:avLst/>
            <a:gdLst/>
            <a:ahLst/>
            <a:cxnLst/>
            <a:rect l="l" t="t" r="r" b="b"/>
            <a:pathLst>
              <a:path w="318134" h="548004">
                <a:moveTo>
                  <a:pt x="9905" y="292060"/>
                </a:moveTo>
                <a:lnTo>
                  <a:pt x="0" y="547457"/>
                </a:lnTo>
                <a:lnTo>
                  <a:pt x="138401" y="451788"/>
                </a:lnTo>
                <a:lnTo>
                  <a:pt x="69427" y="451788"/>
                </a:lnTo>
                <a:lnTo>
                  <a:pt x="54991" y="447254"/>
                </a:lnTo>
                <a:lnTo>
                  <a:pt x="43451" y="437534"/>
                </a:lnTo>
                <a:lnTo>
                  <a:pt x="36782" y="424553"/>
                </a:lnTo>
                <a:lnTo>
                  <a:pt x="35470" y="409999"/>
                </a:lnTo>
                <a:lnTo>
                  <a:pt x="40004" y="395565"/>
                </a:lnTo>
                <a:lnTo>
                  <a:pt x="52245" y="373268"/>
                </a:lnTo>
                <a:lnTo>
                  <a:pt x="9905" y="292060"/>
                </a:lnTo>
                <a:close/>
              </a:path>
              <a:path w="318134" h="548004">
                <a:moveTo>
                  <a:pt x="52245" y="373268"/>
                </a:moveTo>
                <a:lnTo>
                  <a:pt x="40004" y="395565"/>
                </a:lnTo>
                <a:lnTo>
                  <a:pt x="35470" y="409999"/>
                </a:lnTo>
                <a:lnTo>
                  <a:pt x="36782" y="424553"/>
                </a:lnTo>
                <a:lnTo>
                  <a:pt x="43451" y="437534"/>
                </a:lnTo>
                <a:lnTo>
                  <a:pt x="54991" y="447254"/>
                </a:lnTo>
                <a:lnTo>
                  <a:pt x="69427" y="451788"/>
                </a:lnTo>
                <a:lnTo>
                  <a:pt x="83994" y="450476"/>
                </a:lnTo>
                <a:lnTo>
                  <a:pt x="97014" y="443807"/>
                </a:lnTo>
                <a:lnTo>
                  <a:pt x="106806" y="432268"/>
                </a:lnTo>
                <a:lnTo>
                  <a:pt x="116913" y="413853"/>
                </a:lnTo>
                <a:lnTo>
                  <a:pt x="73405" y="413853"/>
                </a:lnTo>
                <a:lnTo>
                  <a:pt x="52245" y="373268"/>
                </a:lnTo>
                <a:close/>
              </a:path>
              <a:path w="318134" h="548004">
                <a:moveTo>
                  <a:pt x="210184" y="402169"/>
                </a:moveTo>
                <a:lnTo>
                  <a:pt x="119053" y="409954"/>
                </a:lnTo>
                <a:lnTo>
                  <a:pt x="106806" y="432268"/>
                </a:lnTo>
                <a:lnTo>
                  <a:pt x="97014" y="443807"/>
                </a:lnTo>
                <a:lnTo>
                  <a:pt x="83994" y="450476"/>
                </a:lnTo>
                <a:lnTo>
                  <a:pt x="69427" y="451788"/>
                </a:lnTo>
                <a:lnTo>
                  <a:pt x="138401" y="451788"/>
                </a:lnTo>
                <a:lnTo>
                  <a:pt x="210184" y="402169"/>
                </a:lnTo>
                <a:close/>
              </a:path>
              <a:path w="318134" h="548004">
                <a:moveTo>
                  <a:pt x="283706" y="0"/>
                </a:moveTo>
                <a:lnTo>
                  <a:pt x="269144" y="1325"/>
                </a:lnTo>
                <a:lnTo>
                  <a:pt x="256155" y="8032"/>
                </a:lnTo>
                <a:lnTo>
                  <a:pt x="246379" y="19645"/>
                </a:lnTo>
                <a:lnTo>
                  <a:pt x="52245" y="373268"/>
                </a:lnTo>
                <a:lnTo>
                  <a:pt x="73405" y="413853"/>
                </a:lnTo>
                <a:lnTo>
                  <a:pt x="119053" y="409954"/>
                </a:lnTo>
                <a:lnTo>
                  <a:pt x="313181" y="56221"/>
                </a:lnTo>
                <a:lnTo>
                  <a:pt x="317716" y="41804"/>
                </a:lnTo>
                <a:lnTo>
                  <a:pt x="316404" y="27281"/>
                </a:lnTo>
                <a:lnTo>
                  <a:pt x="309735" y="14305"/>
                </a:lnTo>
                <a:lnTo>
                  <a:pt x="298196" y="4532"/>
                </a:lnTo>
                <a:lnTo>
                  <a:pt x="283706" y="0"/>
                </a:lnTo>
                <a:close/>
              </a:path>
              <a:path w="318134" h="548004">
                <a:moveTo>
                  <a:pt x="119053" y="409954"/>
                </a:moveTo>
                <a:lnTo>
                  <a:pt x="73405" y="413853"/>
                </a:lnTo>
                <a:lnTo>
                  <a:pt x="116913" y="413853"/>
                </a:lnTo>
                <a:lnTo>
                  <a:pt x="119053" y="409954"/>
                </a:lnTo>
                <a:close/>
              </a:path>
            </a:pathLst>
          </a:custGeom>
          <a:solidFill>
            <a:srgbClr val="FF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25340" y="5282184"/>
            <a:ext cx="2182495" cy="7226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1915" rIns="0" bIns="0" rtlCol="0">
            <a:spAutoFit/>
          </a:bodyPr>
          <a:lstStyle/>
          <a:p>
            <a:pPr marL="405130" marR="41910" indent="-355600">
              <a:lnSpc>
                <a:spcPct val="100000"/>
              </a:lnSpc>
              <a:spcBef>
                <a:spcPts val="645"/>
              </a:spcBef>
            </a:pPr>
            <a:r>
              <a:rPr sz="1800" dirty="0">
                <a:solidFill>
                  <a:srgbClr val="00FF00"/>
                </a:solidFill>
                <a:latin typeface="Arial"/>
                <a:cs typeface="Arial"/>
              </a:rPr>
              <a:t>First </a:t>
            </a:r>
            <a:r>
              <a:rPr sz="1800" spc="-5" dirty="0">
                <a:solidFill>
                  <a:srgbClr val="00FF00"/>
                </a:solidFill>
                <a:latin typeface="Arial"/>
                <a:cs typeface="Arial"/>
              </a:rPr>
              <a:t>character in</a:t>
            </a:r>
            <a:r>
              <a:rPr sz="1800" spc="-6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FF00"/>
                </a:solidFill>
                <a:latin typeface="Arial"/>
                <a:cs typeface="Arial"/>
              </a:rPr>
              <a:t>the  match </a:t>
            </a:r>
            <a:r>
              <a:rPr sz="1800" spc="-5" dirty="0">
                <a:solidFill>
                  <a:srgbClr val="00FF00"/>
                </a:solidFill>
                <a:latin typeface="Arial"/>
                <a:cs typeface="Arial"/>
              </a:rPr>
              <a:t>is an</a:t>
            </a:r>
            <a:r>
              <a:rPr sz="1800" spc="-4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FF00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63146" y="4607052"/>
            <a:ext cx="383540" cy="555625"/>
          </a:xfrm>
          <a:custGeom>
            <a:avLst/>
            <a:gdLst/>
            <a:ahLst/>
            <a:cxnLst/>
            <a:rect l="l" t="t" r="r" b="b"/>
            <a:pathLst>
              <a:path w="383539" h="555625">
                <a:moveTo>
                  <a:pt x="252862" y="126703"/>
                </a:moveTo>
                <a:lnTo>
                  <a:pt x="5675" y="496824"/>
                </a:lnTo>
                <a:lnTo>
                  <a:pt x="0" y="510829"/>
                </a:lnTo>
                <a:lnTo>
                  <a:pt x="87" y="525430"/>
                </a:lnTo>
                <a:lnTo>
                  <a:pt x="5603" y="538936"/>
                </a:lnTo>
                <a:lnTo>
                  <a:pt x="16216" y="549656"/>
                </a:lnTo>
                <a:lnTo>
                  <a:pt x="30241" y="555402"/>
                </a:lnTo>
                <a:lnTo>
                  <a:pt x="44886" y="555339"/>
                </a:lnTo>
                <a:lnTo>
                  <a:pt x="58435" y="549798"/>
                </a:lnTo>
                <a:lnTo>
                  <a:pt x="69175" y="539115"/>
                </a:lnTo>
                <a:lnTo>
                  <a:pt x="316173" y="169098"/>
                </a:lnTo>
                <a:lnTo>
                  <a:pt x="298537" y="126746"/>
                </a:lnTo>
                <a:lnTo>
                  <a:pt x="252862" y="126703"/>
                </a:lnTo>
                <a:close/>
              </a:path>
              <a:path w="383539" h="555625">
                <a:moveTo>
                  <a:pt x="372012" y="89376"/>
                </a:moveTo>
                <a:lnTo>
                  <a:pt x="305740" y="89376"/>
                </a:lnTo>
                <a:lnTo>
                  <a:pt x="319746" y="95123"/>
                </a:lnTo>
                <a:lnTo>
                  <a:pt x="330430" y="105842"/>
                </a:lnTo>
                <a:lnTo>
                  <a:pt x="335970" y="119348"/>
                </a:lnTo>
                <a:lnTo>
                  <a:pt x="336034" y="133949"/>
                </a:lnTo>
                <a:lnTo>
                  <a:pt x="330287" y="147955"/>
                </a:lnTo>
                <a:lnTo>
                  <a:pt x="316173" y="169098"/>
                </a:lnTo>
                <a:lnTo>
                  <a:pt x="351369" y="253619"/>
                </a:lnTo>
                <a:lnTo>
                  <a:pt x="372012" y="89376"/>
                </a:lnTo>
                <a:close/>
              </a:path>
              <a:path w="383539" h="555625">
                <a:moveTo>
                  <a:pt x="305740" y="89376"/>
                </a:moveTo>
                <a:lnTo>
                  <a:pt x="291139" y="89439"/>
                </a:lnTo>
                <a:lnTo>
                  <a:pt x="277633" y="94980"/>
                </a:lnTo>
                <a:lnTo>
                  <a:pt x="266914" y="105664"/>
                </a:lnTo>
                <a:lnTo>
                  <a:pt x="252862" y="126703"/>
                </a:lnTo>
                <a:lnTo>
                  <a:pt x="298537" y="126746"/>
                </a:lnTo>
                <a:lnTo>
                  <a:pt x="316173" y="169098"/>
                </a:lnTo>
                <a:lnTo>
                  <a:pt x="330287" y="147955"/>
                </a:lnTo>
                <a:lnTo>
                  <a:pt x="336034" y="133949"/>
                </a:lnTo>
                <a:lnTo>
                  <a:pt x="335970" y="119348"/>
                </a:lnTo>
                <a:lnTo>
                  <a:pt x="330430" y="105842"/>
                </a:lnTo>
                <a:lnTo>
                  <a:pt x="319746" y="95123"/>
                </a:lnTo>
                <a:lnTo>
                  <a:pt x="305740" y="89376"/>
                </a:lnTo>
                <a:close/>
              </a:path>
              <a:path w="383539" h="555625">
                <a:moveTo>
                  <a:pt x="383246" y="0"/>
                </a:moveTo>
                <a:lnTo>
                  <a:pt x="161250" y="126618"/>
                </a:lnTo>
                <a:lnTo>
                  <a:pt x="252862" y="126703"/>
                </a:lnTo>
                <a:lnTo>
                  <a:pt x="266914" y="105664"/>
                </a:lnTo>
                <a:lnTo>
                  <a:pt x="277633" y="94980"/>
                </a:lnTo>
                <a:lnTo>
                  <a:pt x="291139" y="89439"/>
                </a:lnTo>
                <a:lnTo>
                  <a:pt x="372012" y="89376"/>
                </a:lnTo>
                <a:lnTo>
                  <a:pt x="38324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22592" y="5184647"/>
            <a:ext cx="1751330" cy="6127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669" rIns="0" bIns="0" rtlCol="0">
            <a:spAutoFit/>
          </a:bodyPr>
          <a:lstStyle/>
          <a:p>
            <a:pPr marL="95250" marR="20955" indent="-62865">
              <a:lnSpc>
                <a:spcPct val="100000"/>
              </a:lnSpc>
              <a:spcBef>
                <a:spcPts val="209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Last character</a:t>
            </a:r>
            <a:r>
              <a:rPr sz="18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in  the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match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is a</a:t>
            </a:r>
            <a:r>
              <a:rPr sz="18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30465" y="4524755"/>
            <a:ext cx="274955" cy="587375"/>
          </a:xfrm>
          <a:custGeom>
            <a:avLst/>
            <a:gdLst/>
            <a:ahLst/>
            <a:cxnLst/>
            <a:rect l="l" t="t" r="r" b="b"/>
            <a:pathLst>
              <a:path w="274954" h="587375">
                <a:moveTo>
                  <a:pt x="79120" y="142113"/>
                </a:moveTo>
                <a:lnTo>
                  <a:pt x="52758" y="179561"/>
                </a:lnTo>
                <a:lnTo>
                  <a:pt x="201167" y="562483"/>
                </a:lnTo>
                <a:lnTo>
                  <a:pt x="235493" y="586789"/>
                </a:lnTo>
                <a:lnTo>
                  <a:pt x="250443" y="584200"/>
                </a:lnTo>
                <a:lnTo>
                  <a:pt x="263159" y="576054"/>
                </a:lnTo>
                <a:lnTo>
                  <a:pt x="271494" y="564086"/>
                </a:lnTo>
                <a:lnTo>
                  <a:pt x="274732" y="549856"/>
                </a:lnTo>
                <a:lnTo>
                  <a:pt x="272160" y="534924"/>
                </a:lnTo>
                <a:lnTo>
                  <a:pt x="123701" y="151991"/>
                </a:lnTo>
                <a:lnTo>
                  <a:pt x="79120" y="142113"/>
                </a:lnTo>
                <a:close/>
              </a:path>
              <a:path w="274954" h="587375">
                <a:moveTo>
                  <a:pt x="24002" y="0"/>
                </a:moveTo>
                <a:lnTo>
                  <a:pt x="0" y="254508"/>
                </a:lnTo>
                <a:lnTo>
                  <a:pt x="52758" y="179561"/>
                </a:lnTo>
                <a:lnTo>
                  <a:pt x="43560" y="155829"/>
                </a:lnTo>
                <a:lnTo>
                  <a:pt x="40989" y="140950"/>
                </a:lnTo>
                <a:lnTo>
                  <a:pt x="44227" y="126714"/>
                </a:lnTo>
                <a:lnTo>
                  <a:pt x="52562" y="114716"/>
                </a:lnTo>
                <a:lnTo>
                  <a:pt x="65277" y="106553"/>
                </a:lnTo>
                <a:lnTo>
                  <a:pt x="80210" y="103983"/>
                </a:lnTo>
                <a:lnTo>
                  <a:pt x="138515" y="103983"/>
                </a:lnTo>
                <a:lnTo>
                  <a:pt x="24002" y="0"/>
                </a:lnTo>
                <a:close/>
              </a:path>
              <a:path w="274954" h="587375">
                <a:moveTo>
                  <a:pt x="80210" y="103983"/>
                </a:moveTo>
                <a:lnTo>
                  <a:pt x="65277" y="106553"/>
                </a:lnTo>
                <a:lnTo>
                  <a:pt x="52562" y="114716"/>
                </a:lnTo>
                <a:lnTo>
                  <a:pt x="44227" y="126714"/>
                </a:lnTo>
                <a:lnTo>
                  <a:pt x="40989" y="140950"/>
                </a:lnTo>
                <a:lnTo>
                  <a:pt x="43560" y="155829"/>
                </a:lnTo>
                <a:lnTo>
                  <a:pt x="52758" y="179561"/>
                </a:lnTo>
                <a:lnTo>
                  <a:pt x="79120" y="142113"/>
                </a:lnTo>
                <a:lnTo>
                  <a:pt x="119871" y="142113"/>
                </a:lnTo>
                <a:lnTo>
                  <a:pt x="114553" y="128397"/>
                </a:lnTo>
                <a:lnTo>
                  <a:pt x="106408" y="115607"/>
                </a:lnTo>
                <a:lnTo>
                  <a:pt x="94440" y="107235"/>
                </a:lnTo>
                <a:lnTo>
                  <a:pt x="80210" y="103983"/>
                </a:lnTo>
                <a:close/>
              </a:path>
              <a:path w="274954" h="587375">
                <a:moveTo>
                  <a:pt x="138515" y="103983"/>
                </a:moveTo>
                <a:lnTo>
                  <a:pt x="80210" y="103983"/>
                </a:lnTo>
                <a:lnTo>
                  <a:pt x="94440" y="107235"/>
                </a:lnTo>
                <a:lnTo>
                  <a:pt x="106408" y="115607"/>
                </a:lnTo>
                <a:lnTo>
                  <a:pt x="114553" y="128397"/>
                </a:lnTo>
                <a:lnTo>
                  <a:pt x="123701" y="151991"/>
                </a:lnTo>
                <a:lnTo>
                  <a:pt x="213232" y="171831"/>
                </a:lnTo>
                <a:lnTo>
                  <a:pt x="138515" y="103983"/>
                </a:lnTo>
                <a:close/>
              </a:path>
              <a:path w="274954" h="587375">
                <a:moveTo>
                  <a:pt x="119871" y="142113"/>
                </a:moveTo>
                <a:lnTo>
                  <a:pt x="79120" y="142113"/>
                </a:lnTo>
                <a:lnTo>
                  <a:pt x="123701" y="151991"/>
                </a:lnTo>
                <a:lnTo>
                  <a:pt x="119871" y="14211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40" y="1196721"/>
            <a:ext cx="8128634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Extract email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id</a:t>
            </a:r>
            <a:endParaRPr sz="2500">
              <a:latin typeface="Arial"/>
              <a:cs typeface="Arial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500" spc="-80" dirty="0">
                <a:latin typeface="Arial"/>
                <a:cs typeface="Arial"/>
              </a:rPr>
              <a:t>You </a:t>
            </a:r>
            <a:r>
              <a:rPr sz="2500" spc="-5" dirty="0">
                <a:latin typeface="Arial"/>
                <a:cs typeface="Arial"/>
              </a:rPr>
              <a:t>can refine the match </a:t>
            </a:r>
            <a:r>
              <a:rPr sz="2500" dirty="0">
                <a:latin typeface="Arial"/>
                <a:cs typeface="Arial"/>
              </a:rPr>
              <a:t>for </a:t>
            </a:r>
            <a:r>
              <a:rPr sz="2500" b="1" spc="-5" dirty="0">
                <a:latin typeface="Arial"/>
                <a:cs typeface="Arial"/>
              </a:rPr>
              <a:t>re.findall() </a:t>
            </a:r>
            <a:r>
              <a:rPr sz="2500" spc="-5" dirty="0">
                <a:latin typeface="Arial"/>
                <a:cs typeface="Arial"/>
              </a:rPr>
              <a:t>and separately  determine which portion of the match is to be extracted  by using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parentheses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2085" y="229615"/>
            <a:ext cx="6419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Fine-Tuning </a:t>
            </a:r>
            <a:r>
              <a:rPr dirty="0"/>
              <a:t>String</a:t>
            </a:r>
            <a:r>
              <a:rPr spc="-10" dirty="0"/>
              <a:t> </a:t>
            </a:r>
            <a:r>
              <a:rPr dirty="0"/>
              <a:t>Extraction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278891" y="3038855"/>
            <a:ext cx="8865235" cy="1303020"/>
          </a:xfrm>
          <a:custGeom>
            <a:avLst/>
            <a:gdLst/>
            <a:ahLst/>
            <a:cxnLst/>
            <a:rect l="l" t="t" r="r" b="b"/>
            <a:pathLst>
              <a:path w="8865235" h="1303020">
                <a:moveTo>
                  <a:pt x="0" y="1303020"/>
                </a:moveTo>
                <a:lnTo>
                  <a:pt x="8865108" y="1303020"/>
                </a:lnTo>
                <a:lnTo>
                  <a:pt x="8865108" y="0"/>
                </a:lnTo>
                <a:lnTo>
                  <a:pt x="0" y="0"/>
                </a:lnTo>
                <a:lnTo>
                  <a:pt x="0" y="130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20680" y="3102102"/>
            <a:ext cx="221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7E00"/>
                </a:solidFill>
                <a:latin typeface="Courier New"/>
                <a:cs typeface="Courier New"/>
              </a:rPr>
              <a:t>5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09:14:16</a:t>
            </a:r>
            <a:r>
              <a:rPr sz="1800" spc="-145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2008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‘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496" y="3102102"/>
            <a:ext cx="63087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x=‘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From </a:t>
            </a:r>
            <a:r>
              <a:rPr sz="1800" spc="-10" dirty="0">
                <a:solidFill>
                  <a:srgbClr val="00FF00"/>
                </a:solidFill>
                <a:latin typeface="Courier New"/>
                <a:cs typeface="Courier New"/>
                <a:hlinkClick r:id="rId2"/>
              </a:rPr>
              <a:t>stephen.marquard@uct.ac.za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Sat</a:t>
            </a:r>
            <a:r>
              <a:rPr sz="1800" spc="-130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Jan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re.findall('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</a:rPr>
              <a:t>\S+@\S+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',x)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  <a:hlinkClick r:id="rId3"/>
              </a:rPr>
              <a:t>['stephe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  <a:hlinkClick r:id="rId4"/>
              </a:rPr>
              <a:t>.marquard@uct.ac.za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</a:rPr>
              <a:t>’]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1176" y="4498847"/>
            <a:ext cx="2783205" cy="725805"/>
          </a:xfrm>
          <a:custGeom>
            <a:avLst/>
            <a:gdLst/>
            <a:ahLst/>
            <a:cxnLst/>
            <a:rect l="l" t="t" r="r" b="b"/>
            <a:pathLst>
              <a:path w="2783204" h="725804">
                <a:moveTo>
                  <a:pt x="0" y="725424"/>
                </a:moveTo>
                <a:lnTo>
                  <a:pt x="2782824" y="725424"/>
                </a:lnTo>
                <a:lnTo>
                  <a:pt x="2782824" y="0"/>
                </a:lnTo>
                <a:lnTo>
                  <a:pt x="0" y="0"/>
                </a:lnTo>
                <a:lnTo>
                  <a:pt x="0" y="725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0000" y="4521784"/>
            <a:ext cx="1946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FF00"/>
                </a:solidFill>
                <a:latin typeface="Courier New"/>
                <a:cs typeface="Courier New"/>
              </a:rPr>
              <a:t>\S+</a:t>
            </a:r>
            <a:r>
              <a:rPr sz="3600" dirty="0">
                <a:solidFill>
                  <a:srgbClr val="FFFF00"/>
                </a:solidFill>
                <a:latin typeface="Courier New"/>
                <a:cs typeface="Courier New"/>
              </a:rPr>
              <a:t>@</a:t>
            </a:r>
            <a:r>
              <a:rPr sz="3600" spc="-5" dirty="0">
                <a:solidFill>
                  <a:srgbClr val="00FF00"/>
                </a:solidFill>
                <a:latin typeface="Courier New"/>
                <a:cs typeface="Courier New"/>
              </a:rPr>
              <a:t>\S+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94703" y="5993891"/>
            <a:ext cx="2539365" cy="802005"/>
          </a:xfrm>
          <a:custGeom>
            <a:avLst/>
            <a:gdLst/>
            <a:ahLst/>
            <a:cxnLst/>
            <a:rect l="l" t="t" r="r" b="b"/>
            <a:pathLst>
              <a:path w="2539365" h="802004">
                <a:moveTo>
                  <a:pt x="0" y="801623"/>
                </a:moveTo>
                <a:lnTo>
                  <a:pt x="2538983" y="801623"/>
                </a:lnTo>
                <a:lnTo>
                  <a:pt x="2538983" y="0"/>
                </a:lnTo>
                <a:lnTo>
                  <a:pt x="0" y="0"/>
                </a:lnTo>
                <a:lnTo>
                  <a:pt x="0" y="80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73773" y="6102502"/>
            <a:ext cx="2183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FF00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00FF00"/>
                </a:solidFill>
                <a:latin typeface="Arial"/>
                <a:cs typeface="Arial"/>
              </a:rPr>
              <a:t>least </a:t>
            </a:r>
            <a:r>
              <a:rPr sz="1800" spc="-10" dirty="0">
                <a:solidFill>
                  <a:srgbClr val="00FF00"/>
                </a:solidFill>
                <a:latin typeface="Arial"/>
                <a:cs typeface="Arial"/>
              </a:rPr>
              <a:t>one</a:t>
            </a:r>
            <a:r>
              <a:rPr sz="1800" spc="-3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FF00"/>
                </a:solidFill>
                <a:latin typeface="Arial"/>
                <a:cs typeface="Arial"/>
              </a:rPr>
              <a:t>non-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FF00"/>
                </a:solidFill>
                <a:latin typeface="Arial"/>
                <a:cs typeface="Arial"/>
              </a:rPr>
              <a:t>whitespace</a:t>
            </a:r>
            <a:r>
              <a:rPr sz="1800" spc="1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FF00"/>
                </a:solidFill>
                <a:latin typeface="Arial"/>
                <a:cs typeface="Arial"/>
              </a:rPr>
              <a:t>character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50228" y="5087111"/>
            <a:ext cx="311785" cy="945515"/>
          </a:xfrm>
          <a:custGeom>
            <a:avLst/>
            <a:gdLst/>
            <a:ahLst/>
            <a:cxnLst/>
            <a:rect l="l" t="t" r="r" b="b"/>
            <a:pathLst>
              <a:path w="311784" h="945514">
                <a:moveTo>
                  <a:pt x="93599" y="148209"/>
                </a:moveTo>
                <a:lnTo>
                  <a:pt x="62374" y="181763"/>
                </a:lnTo>
                <a:lnTo>
                  <a:pt x="236981" y="916673"/>
                </a:lnTo>
                <a:lnTo>
                  <a:pt x="267789" y="945457"/>
                </a:lnTo>
                <a:lnTo>
                  <a:pt x="282955" y="944943"/>
                </a:lnTo>
                <a:lnTo>
                  <a:pt x="296683" y="938602"/>
                </a:lnTo>
                <a:lnTo>
                  <a:pt x="306577" y="927860"/>
                </a:lnTo>
                <a:lnTo>
                  <a:pt x="311709" y="914191"/>
                </a:lnTo>
                <a:lnTo>
                  <a:pt x="311150" y="899071"/>
                </a:lnTo>
                <a:lnTo>
                  <a:pt x="136544" y="164117"/>
                </a:lnTo>
                <a:lnTo>
                  <a:pt x="93599" y="148209"/>
                </a:lnTo>
                <a:close/>
              </a:path>
              <a:path w="311784" h="945514">
                <a:moveTo>
                  <a:pt x="58420" y="0"/>
                </a:moveTo>
                <a:lnTo>
                  <a:pt x="0" y="248793"/>
                </a:lnTo>
                <a:lnTo>
                  <a:pt x="62374" y="181763"/>
                </a:lnTo>
                <a:lnTo>
                  <a:pt x="56515" y="157099"/>
                </a:lnTo>
                <a:lnTo>
                  <a:pt x="56028" y="141987"/>
                </a:lnTo>
                <a:lnTo>
                  <a:pt x="61198" y="128317"/>
                </a:lnTo>
                <a:lnTo>
                  <a:pt x="71106" y="117576"/>
                </a:lnTo>
                <a:lnTo>
                  <a:pt x="84836" y="111251"/>
                </a:lnTo>
                <a:lnTo>
                  <a:pt x="99947" y="110692"/>
                </a:lnTo>
                <a:lnTo>
                  <a:pt x="151106" y="110692"/>
                </a:lnTo>
                <a:lnTo>
                  <a:pt x="58420" y="0"/>
                </a:lnTo>
                <a:close/>
              </a:path>
              <a:path w="311784" h="945514">
                <a:moveTo>
                  <a:pt x="151106" y="110692"/>
                </a:moveTo>
                <a:lnTo>
                  <a:pt x="99947" y="110692"/>
                </a:lnTo>
                <a:lnTo>
                  <a:pt x="113617" y="115824"/>
                </a:lnTo>
                <a:lnTo>
                  <a:pt x="124358" y="125718"/>
                </a:lnTo>
                <a:lnTo>
                  <a:pt x="130682" y="139445"/>
                </a:lnTo>
                <a:lnTo>
                  <a:pt x="136544" y="164117"/>
                </a:lnTo>
                <a:lnTo>
                  <a:pt x="222503" y="195960"/>
                </a:lnTo>
                <a:lnTo>
                  <a:pt x="151106" y="110692"/>
                </a:lnTo>
                <a:close/>
              </a:path>
              <a:path w="311784" h="945514">
                <a:moveTo>
                  <a:pt x="99947" y="110692"/>
                </a:moveTo>
                <a:lnTo>
                  <a:pt x="84836" y="111251"/>
                </a:lnTo>
                <a:lnTo>
                  <a:pt x="71106" y="117576"/>
                </a:lnTo>
                <a:lnTo>
                  <a:pt x="61198" y="128317"/>
                </a:lnTo>
                <a:lnTo>
                  <a:pt x="56028" y="141987"/>
                </a:lnTo>
                <a:lnTo>
                  <a:pt x="56515" y="157099"/>
                </a:lnTo>
                <a:lnTo>
                  <a:pt x="62374" y="181763"/>
                </a:lnTo>
                <a:lnTo>
                  <a:pt x="93599" y="148209"/>
                </a:lnTo>
                <a:lnTo>
                  <a:pt x="132764" y="148209"/>
                </a:lnTo>
                <a:lnTo>
                  <a:pt x="130682" y="139445"/>
                </a:lnTo>
                <a:lnTo>
                  <a:pt x="124358" y="125718"/>
                </a:lnTo>
                <a:lnTo>
                  <a:pt x="113617" y="115824"/>
                </a:lnTo>
                <a:lnTo>
                  <a:pt x="99947" y="110692"/>
                </a:lnTo>
                <a:close/>
              </a:path>
              <a:path w="311784" h="945514">
                <a:moveTo>
                  <a:pt x="132764" y="148209"/>
                </a:moveTo>
                <a:lnTo>
                  <a:pt x="93599" y="148209"/>
                </a:lnTo>
                <a:lnTo>
                  <a:pt x="136544" y="164117"/>
                </a:lnTo>
                <a:lnTo>
                  <a:pt x="132764" y="14820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6760" y="5087111"/>
            <a:ext cx="283210" cy="872490"/>
          </a:xfrm>
          <a:custGeom>
            <a:avLst/>
            <a:gdLst/>
            <a:ahLst/>
            <a:cxnLst/>
            <a:rect l="l" t="t" r="r" b="b"/>
            <a:pathLst>
              <a:path w="283209" h="872489">
                <a:moveTo>
                  <a:pt x="187549" y="148844"/>
                </a:moveTo>
                <a:lnTo>
                  <a:pt x="144909" y="165527"/>
                </a:lnTo>
                <a:lnTo>
                  <a:pt x="224" y="826757"/>
                </a:lnTo>
                <a:lnTo>
                  <a:pt x="0" y="841880"/>
                </a:lnTo>
                <a:lnTo>
                  <a:pt x="5383" y="855454"/>
                </a:lnTo>
                <a:lnTo>
                  <a:pt x="15458" y="866021"/>
                </a:lnTo>
                <a:lnTo>
                  <a:pt x="29307" y="872121"/>
                </a:lnTo>
                <a:lnTo>
                  <a:pt x="44446" y="872365"/>
                </a:lnTo>
                <a:lnTo>
                  <a:pt x="58025" y="866976"/>
                </a:lnTo>
                <a:lnTo>
                  <a:pt x="68579" y="856889"/>
                </a:lnTo>
                <a:lnTo>
                  <a:pt x="74646" y="843038"/>
                </a:lnTo>
                <a:lnTo>
                  <a:pt x="219326" y="181805"/>
                </a:lnTo>
                <a:lnTo>
                  <a:pt x="187549" y="148844"/>
                </a:lnTo>
                <a:close/>
              </a:path>
              <a:path w="283209" h="872489">
                <a:moveTo>
                  <a:pt x="248397" y="111408"/>
                </a:moveTo>
                <a:lnTo>
                  <a:pt x="180538" y="111408"/>
                </a:lnTo>
                <a:lnTo>
                  <a:pt x="195677" y="111632"/>
                </a:lnTo>
                <a:lnTo>
                  <a:pt x="209544" y="117770"/>
                </a:lnTo>
                <a:lnTo>
                  <a:pt x="219648" y="128349"/>
                </a:lnTo>
                <a:lnTo>
                  <a:pt x="225038" y="141904"/>
                </a:lnTo>
                <a:lnTo>
                  <a:pt x="224760" y="156972"/>
                </a:lnTo>
                <a:lnTo>
                  <a:pt x="219326" y="181805"/>
                </a:lnTo>
                <a:lnTo>
                  <a:pt x="282926" y="247776"/>
                </a:lnTo>
                <a:lnTo>
                  <a:pt x="248397" y="111408"/>
                </a:lnTo>
                <a:close/>
              </a:path>
              <a:path w="283209" h="872489">
                <a:moveTo>
                  <a:pt x="220188" y="0"/>
                </a:moveTo>
                <a:lnTo>
                  <a:pt x="59660" y="198881"/>
                </a:lnTo>
                <a:lnTo>
                  <a:pt x="144909" y="165527"/>
                </a:lnTo>
                <a:lnTo>
                  <a:pt x="150338" y="140715"/>
                </a:lnTo>
                <a:lnTo>
                  <a:pt x="156404" y="126867"/>
                </a:lnTo>
                <a:lnTo>
                  <a:pt x="166959" y="116792"/>
                </a:lnTo>
                <a:lnTo>
                  <a:pt x="180538" y="111408"/>
                </a:lnTo>
                <a:lnTo>
                  <a:pt x="248397" y="111408"/>
                </a:lnTo>
                <a:lnTo>
                  <a:pt x="220188" y="0"/>
                </a:lnTo>
                <a:close/>
              </a:path>
              <a:path w="283209" h="872489">
                <a:moveTo>
                  <a:pt x="224910" y="148844"/>
                </a:moveTo>
                <a:lnTo>
                  <a:pt x="187549" y="148844"/>
                </a:lnTo>
                <a:lnTo>
                  <a:pt x="219326" y="181805"/>
                </a:lnTo>
                <a:lnTo>
                  <a:pt x="224760" y="156972"/>
                </a:lnTo>
                <a:lnTo>
                  <a:pt x="224910" y="148844"/>
                </a:lnTo>
                <a:close/>
              </a:path>
              <a:path w="283209" h="872489">
                <a:moveTo>
                  <a:pt x="180538" y="111408"/>
                </a:moveTo>
                <a:lnTo>
                  <a:pt x="166959" y="116792"/>
                </a:lnTo>
                <a:lnTo>
                  <a:pt x="156404" y="126867"/>
                </a:lnTo>
                <a:lnTo>
                  <a:pt x="150338" y="140715"/>
                </a:lnTo>
                <a:lnTo>
                  <a:pt x="144909" y="165527"/>
                </a:lnTo>
                <a:lnTo>
                  <a:pt x="187549" y="148844"/>
                </a:lnTo>
                <a:lnTo>
                  <a:pt x="224910" y="148844"/>
                </a:lnTo>
                <a:lnTo>
                  <a:pt x="225038" y="141904"/>
                </a:lnTo>
                <a:lnTo>
                  <a:pt x="219648" y="128349"/>
                </a:lnTo>
                <a:lnTo>
                  <a:pt x="209544" y="117770"/>
                </a:lnTo>
                <a:lnTo>
                  <a:pt x="195677" y="111632"/>
                </a:lnTo>
                <a:lnTo>
                  <a:pt x="180538" y="111408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40" y="1189441"/>
            <a:ext cx="8183880" cy="13011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Extract </a:t>
            </a:r>
            <a:r>
              <a:rPr sz="2700" spc="-5" dirty="0">
                <a:latin typeface="Arial"/>
                <a:cs typeface="Arial"/>
              </a:rPr>
              <a:t>email id preceded by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“From”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ts val="292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Parentheses </a:t>
            </a:r>
            <a:r>
              <a:rPr sz="2700" dirty="0">
                <a:latin typeface="Arial"/>
                <a:cs typeface="Arial"/>
              </a:rPr>
              <a:t>are not </a:t>
            </a:r>
            <a:r>
              <a:rPr sz="2700" spc="-5" dirty="0">
                <a:latin typeface="Arial"/>
                <a:cs typeface="Arial"/>
              </a:rPr>
              <a:t>part </a:t>
            </a:r>
            <a:r>
              <a:rPr sz="2700" dirty="0">
                <a:latin typeface="Arial"/>
                <a:cs typeface="Arial"/>
              </a:rPr>
              <a:t>of the </a:t>
            </a:r>
            <a:r>
              <a:rPr sz="2700" spc="-5" dirty="0">
                <a:latin typeface="Arial"/>
                <a:cs typeface="Arial"/>
              </a:rPr>
              <a:t>match </a:t>
            </a:r>
            <a:r>
              <a:rPr sz="2700" dirty="0">
                <a:latin typeface="Arial"/>
                <a:cs typeface="Arial"/>
              </a:rPr>
              <a:t>- but they tell  </a:t>
            </a:r>
            <a:r>
              <a:rPr sz="2700" spc="-5" dirty="0">
                <a:latin typeface="Arial"/>
                <a:cs typeface="Arial"/>
              </a:rPr>
              <a:t>where </a:t>
            </a:r>
            <a:r>
              <a:rPr sz="2700" dirty="0">
                <a:latin typeface="Arial"/>
                <a:cs typeface="Arial"/>
              </a:rPr>
              <a:t>to start </a:t>
            </a:r>
            <a:r>
              <a:rPr sz="2700" spc="-5" dirty="0">
                <a:latin typeface="Arial"/>
                <a:cs typeface="Arial"/>
              </a:rPr>
              <a:t>and </a:t>
            </a:r>
            <a:r>
              <a:rPr sz="2700" dirty="0">
                <a:latin typeface="Arial"/>
                <a:cs typeface="Arial"/>
              </a:rPr>
              <a:t>stop </a:t>
            </a:r>
            <a:r>
              <a:rPr sz="2700" spc="-5" dirty="0">
                <a:latin typeface="Arial"/>
                <a:cs typeface="Arial"/>
              </a:rPr>
              <a:t>what </a:t>
            </a:r>
            <a:r>
              <a:rPr sz="2700" dirty="0">
                <a:latin typeface="Arial"/>
                <a:cs typeface="Arial"/>
              </a:rPr>
              <a:t>string to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extract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2085" y="229615"/>
            <a:ext cx="6419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Fine-Tuning </a:t>
            </a:r>
            <a:r>
              <a:rPr dirty="0"/>
              <a:t>String</a:t>
            </a:r>
            <a:r>
              <a:rPr spc="-10" dirty="0"/>
              <a:t> </a:t>
            </a:r>
            <a:r>
              <a:rPr dirty="0"/>
              <a:t>Extraction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90500" y="2744723"/>
            <a:ext cx="8865235" cy="2481580"/>
          </a:xfrm>
          <a:custGeom>
            <a:avLst/>
            <a:gdLst/>
            <a:ahLst/>
            <a:cxnLst/>
            <a:rect l="l" t="t" r="r" b="b"/>
            <a:pathLst>
              <a:path w="8865235" h="2481579">
                <a:moveTo>
                  <a:pt x="0" y="2481072"/>
                </a:moveTo>
                <a:lnTo>
                  <a:pt x="8865108" y="2481072"/>
                </a:lnTo>
                <a:lnTo>
                  <a:pt x="8865108" y="0"/>
                </a:lnTo>
                <a:lnTo>
                  <a:pt x="0" y="0"/>
                </a:lnTo>
                <a:lnTo>
                  <a:pt x="0" y="248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1713" y="2984957"/>
            <a:ext cx="22136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7E00"/>
                </a:solidFill>
                <a:latin typeface="Courier New"/>
                <a:cs typeface="Courier New"/>
              </a:rPr>
              <a:t>5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09:14:16</a:t>
            </a:r>
            <a:r>
              <a:rPr sz="1800" spc="-140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2008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‘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800" y="2984957"/>
            <a:ext cx="630872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x=‘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From </a:t>
            </a:r>
            <a:r>
              <a:rPr sz="1800" spc="-10" dirty="0">
                <a:solidFill>
                  <a:srgbClr val="00FF00"/>
                </a:solidFill>
                <a:latin typeface="Courier New"/>
                <a:cs typeface="Courier New"/>
                <a:hlinkClick r:id="rId3"/>
              </a:rPr>
              <a:t>stephen.marquard@uct.ac.za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Sat</a:t>
            </a:r>
            <a:r>
              <a:rPr sz="1800" spc="-90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Jan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re.findall('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</a:rPr>
              <a:t>\S+@\S+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',x)</a:t>
            </a:r>
            <a:endParaRPr sz="1800" dirty="0">
              <a:latin typeface="Courier New"/>
              <a:cs typeface="Courier New"/>
            </a:endParaRPr>
          </a:p>
          <a:p>
            <a:pPr marL="12700" marR="218757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print(y)  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</a:rPr>
              <a:t>['stephen.marquard@uct.ac.za']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re.findall('</a:t>
            </a:r>
            <a:r>
              <a:rPr sz="1800" spc="-10" dirty="0">
                <a:solidFill>
                  <a:srgbClr val="00FF00"/>
                </a:solidFill>
                <a:latin typeface="Courier New"/>
                <a:cs typeface="Courier New"/>
              </a:rPr>
              <a:t>^From</a:t>
            </a:r>
            <a:r>
              <a:rPr sz="1800" spc="-8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FF00"/>
                </a:solidFill>
                <a:latin typeface="Courier New"/>
                <a:cs typeface="Courier New"/>
              </a:rPr>
              <a:t>(\S+@\S+)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',x)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800" y="4356938"/>
            <a:ext cx="4127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['</a:t>
            </a:r>
            <a:r>
              <a:rPr sz="1800" spc="-10" dirty="0">
                <a:solidFill>
                  <a:srgbClr val="00FF00"/>
                </a:solidFill>
                <a:latin typeface="Courier New"/>
                <a:cs typeface="Courier New"/>
              </a:rPr>
              <a:t>stephen.marquard@uct.ac.za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']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8696" y="5684520"/>
            <a:ext cx="2539365" cy="800100"/>
          </a:xfrm>
          <a:custGeom>
            <a:avLst/>
            <a:gdLst/>
            <a:ahLst/>
            <a:cxnLst/>
            <a:rect l="l" t="t" r="r" b="b"/>
            <a:pathLst>
              <a:path w="2539365" h="800100">
                <a:moveTo>
                  <a:pt x="0" y="800099"/>
                </a:moveTo>
                <a:lnTo>
                  <a:pt x="2538983" y="800099"/>
                </a:lnTo>
                <a:lnTo>
                  <a:pt x="2538983" y="0"/>
                </a:lnTo>
                <a:lnTo>
                  <a:pt x="0" y="0"/>
                </a:lnTo>
                <a:lnTo>
                  <a:pt x="0" y="80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68696" y="5792520"/>
            <a:ext cx="253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6605" marR="53975" indent="-7137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FF00"/>
                </a:solidFill>
                <a:latin typeface="Arial"/>
                <a:cs typeface="Arial"/>
              </a:rPr>
              <a:t>Start </a:t>
            </a:r>
            <a:r>
              <a:rPr sz="1800" spc="-5" dirty="0">
                <a:solidFill>
                  <a:srgbClr val="00FF0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00FF00"/>
                </a:solidFill>
                <a:latin typeface="Arial"/>
                <a:cs typeface="Arial"/>
              </a:rPr>
              <a:t>Stop for</a:t>
            </a:r>
            <a:r>
              <a:rPr sz="1800" spc="-7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FF00"/>
                </a:solidFill>
                <a:latin typeface="Arial"/>
                <a:cs typeface="Arial"/>
              </a:rPr>
              <a:t>string  extraction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5444" y="4488179"/>
            <a:ext cx="4285615" cy="721360"/>
          </a:xfrm>
          <a:custGeom>
            <a:avLst/>
            <a:gdLst/>
            <a:ahLst/>
            <a:cxnLst/>
            <a:rect l="l" t="t" r="r" b="b"/>
            <a:pathLst>
              <a:path w="4285615" h="721360">
                <a:moveTo>
                  <a:pt x="0" y="720852"/>
                </a:moveTo>
                <a:lnTo>
                  <a:pt x="4285488" y="720852"/>
                </a:lnTo>
                <a:lnTo>
                  <a:pt x="4285488" y="0"/>
                </a:lnTo>
                <a:lnTo>
                  <a:pt x="0" y="0"/>
                </a:lnTo>
                <a:lnTo>
                  <a:pt x="0" y="720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83633" y="4509007"/>
            <a:ext cx="4142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7E00"/>
                </a:solidFill>
                <a:latin typeface="Courier New"/>
                <a:cs typeface="Courier New"/>
              </a:rPr>
              <a:t>^From</a:t>
            </a:r>
            <a:r>
              <a:rPr sz="3600" spc="-70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00FF"/>
                </a:solidFill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00FF00"/>
                </a:solidFill>
                <a:latin typeface="Courier New"/>
                <a:cs typeface="Courier New"/>
              </a:rPr>
              <a:t>\S+</a:t>
            </a:r>
            <a:r>
              <a:rPr sz="3600" spc="-5" dirty="0">
                <a:solidFill>
                  <a:srgbClr val="FFFF00"/>
                </a:solidFill>
                <a:latin typeface="Courier New"/>
                <a:cs typeface="Courier New"/>
              </a:rPr>
              <a:t>@</a:t>
            </a:r>
            <a:r>
              <a:rPr sz="3600" spc="-5" dirty="0">
                <a:solidFill>
                  <a:srgbClr val="00FF00"/>
                </a:solidFill>
                <a:latin typeface="Courier New"/>
                <a:cs typeface="Courier New"/>
              </a:rPr>
              <a:t>\S+</a:t>
            </a:r>
            <a:r>
              <a:rPr sz="3600" spc="-5" dirty="0">
                <a:solidFill>
                  <a:srgbClr val="FF00FF"/>
                </a:solidFill>
                <a:latin typeface="Courier New"/>
                <a:cs typeface="Courier New"/>
              </a:rPr>
              <a:t>)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03430" y="4847844"/>
            <a:ext cx="498475" cy="800735"/>
          </a:xfrm>
          <a:custGeom>
            <a:avLst/>
            <a:gdLst/>
            <a:ahLst/>
            <a:cxnLst/>
            <a:rect l="l" t="t" r="r" b="b"/>
            <a:pathLst>
              <a:path w="498475" h="800735">
                <a:moveTo>
                  <a:pt x="419340" y="130428"/>
                </a:moveTo>
                <a:lnTo>
                  <a:pt x="373571" y="132503"/>
                </a:lnTo>
                <a:lnTo>
                  <a:pt x="5066" y="743203"/>
                </a:lnTo>
                <a:lnTo>
                  <a:pt x="0" y="757451"/>
                </a:lnTo>
                <a:lnTo>
                  <a:pt x="732" y="772040"/>
                </a:lnTo>
                <a:lnTo>
                  <a:pt x="6869" y="785289"/>
                </a:lnTo>
                <a:lnTo>
                  <a:pt x="18020" y="795515"/>
                </a:lnTo>
                <a:lnTo>
                  <a:pt x="32267" y="800613"/>
                </a:lnTo>
                <a:lnTo>
                  <a:pt x="46849" y="799879"/>
                </a:lnTo>
                <a:lnTo>
                  <a:pt x="60096" y="793727"/>
                </a:lnTo>
                <a:lnTo>
                  <a:pt x="70344" y="782573"/>
                </a:lnTo>
                <a:lnTo>
                  <a:pt x="438775" y="171792"/>
                </a:lnTo>
                <a:lnTo>
                  <a:pt x="419340" y="130428"/>
                </a:lnTo>
                <a:close/>
              </a:path>
              <a:path w="498475" h="800735">
                <a:moveTo>
                  <a:pt x="490597" y="92795"/>
                </a:moveTo>
                <a:lnTo>
                  <a:pt x="424759" y="92795"/>
                </a:lnTo>
                <a:lnTo>
                  <a:pt x="439025" y="97916"/>
                </a:lnTo>
                <a:lnTo>
                  <a:pt x="450119" y="108108"/>
                </a:lnTo>
                <a:lnTo>
                  <a:pt x="456249" y="121348"/>
                </a:lnTo>
                <a:lnTo>
                  <a:pt x="456973" y="135921"/>
                </a:lnTo>
                <a:lnTo>
                  <a:pt x="451852" y="150113"/>
                </a:lnTo>
                <a:lnTo>
                  <a:pt x="438775" y="171792"/>
                </a:lnTo>
                <a:lnTo>
                  <a:pt x="477760" y="254761"/>
                </a:lnTo>
                <a:lnTo>
                  <a:pt x="490597" y="92795"/>
                </a:lnTo>
                <a:close/>
              </a:path>
              <a:path w="498475" h="800735">
                <a:moveTo>
                  <a:pt x="456700" y="130428"/>
                </a:moveTo>
                <a:lnTo>
                  <a:pt x="419340" y="130428"/>
                </a:lnTo>
                <a:lnTo>
                  <a:pt x="438775" y="171792"/>
                </a:lnTo>
                <a:lnTo>
                  <a:pt x="451852" y="150113"/>
                </a:lnTo>
                <a:lnTo>
                  <a:pt x="456973" y="135921"/>
                </a:lnTo>
                <a:lnTo>
                  <a:pt x="456700" y="130428"/>
                </a:lnTo>
                <a:close/>
              </a:path>
              <a:path w="498475" h="800735">
                <a:moveTo>
                  <a:pt x="497953" y="0"/>
                </a:moveTo>
                <a:lnTo>
                  <a:pt x="282053" y="136651"/>
                </a:lnTo>
                <a:lnTo>
                  <a:pt x="373571" y="132503"/>
                </a:lnTo>
                <a:lnTo>
                  <a:pt x="386701" y="110743"/>
                </a:lnTo>
                <a:lnTo>
                  <a:pt x="396894" y="99649"/>
                </a:lnTo>
                <a:lnTo>
                  <a:pt x="410148" y="93519"/>
                </a:lnTo>
                <a:lnTo>
                  <a:pt x="424759" y="92795"/>
                </a:lnTo>
                <a:lnTo>
                  <a:pt x="490597" y="92795"/>
                </a:lnTo>
                <a:lnTo>
                  <a:pt x="497953" y="0"/>
                </a:lnTo>
                <a:close/>
              </a:path>
              <a:path w="498475" h="800735">
                <a:moveTo>
                  <a:pt x="424759" y="92795"/>
                </a:moveTo>
                <a:lnTo>
                  <a:pt x="410148" y="93519"/>
                </a:lnTo>
                <a:lnTo>
                  <a:pt x="396894" y="99649"/>
                </a:lnTo>
                <a:lnTo>
                  <a:pt x="386701" y="110743"/>
                </a:lnTo>
                <a:lnTo>
                  <a:pt x="373571" y="132503"/>
                </a:lnTo>
                <a:lnTo>
                  <a:pt x="419340" y="130428"/>
                </a:lnTo>
                <a:lnTo>
                  <a:pt x="456700" y="130428"/>
                </a:lnTo>
                <a:lnTo>
                  <a:pt x="456249" y="121348"/>
                </a:lnTo>
                <a:lnTo>
                  <a:pt x="450119" y="108108"/>
                </a:lnTo>
                <a:lnTo>
                  <a:pt x="439025" y="97916"/>
                </a:lnTo>
                <a:lnTo>
                  <a:pt x="424759" y="92795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00058" y="5021960"/>
            <a:ext cx="1687195" cy="701040"/>
          </a:xfrm>
          <a:custGeom>
            <a:avLst/>
            <a:gdLst/>
            <a:ahLst/>
            <a:cxnLst/>
            <a:rect l="l" t="t" r="r" b="b"/>
            <a:pathLst>
              <a:path w="1687195" h="701039">
                <a:moveTo>
                  <a:pt x="1507380" y="52713"/>
                </a:moveTo>
                <a:lnTo>
                  <a:pt x="24413" y="627037"/>
                </a:lnTo>
                <a:lnTo>
                  <a:pt x="11624" y="635183"/>
                </a:lnTo>
                <a:lnTo>
                  <a:pt x="3252" y="647171"/>
                </a:lnTo>
                <a:lnTo>
                  <a:pt x="0" y="661414"/>
                </a:lnTo>
                <a:lnTo>
                  <a:pt x="2569" y="676325"/>
                </a:lnTo>
                <a:lnTo>
                  <a:pt x="10733" y="689072"/>
                </a:lnTo>
                <a:lnTo>
                  <a:pt x="22731" y="697415"/>
                </a:lnTo>
                <a:lnTo>
                  <a:pt x="36966" y="700655"/>
                </a:lnTo>
                <a:lnTo>
                  <a:pt x="51845" y="698093"/>
                </a:lnTo>
                <a:lnTo>
                  <a:pt x="1534811" y="123756"/>
                </a:lnTo>
                <a:lnTo>
                  <a:pt x="1544730" y="78993"/>
                </a:lnTo>
                <a:lnTo>
                  <a:pt x="1507380" y="52713"/>
                </a:lnTo>
                <a:close/>
              </a:path>
              <a:path w="1687195" h="701039">
                <a:moveTo>
                  <a:pt x="1671408" y="40989"/>
                </a:moveTo>
                <a:lnTo>
                  <a:pt x="1545893" y="40989"/>
                </a:lnTo>
                <a:lnTo>
                  <a:pt x="1560129" y="44227"/>
                </a:lnTo>
                <a:lnTo>
                  <a:pt x="1572127" y="52562"/>
                </a:lnTo>
                <a:lnTo>
                  <a:pt x="1580290" y="65277"/>
                </a:lnTo>
                <a:lnTo>
                  <a:pt x="1582862" y="80210"/>
                </a:lnTo>
                <a:lnTo>
                  <a:pt x="1579624" y="94440"/>
                </a:lnTo>
                <a:lnTo>
                  <a:pt x="1571289" y="106408"/>
                </a:lnTo>
                <a:lnTo>
                  <a:pt x="1558573" y="114553"/>
                </a:lnTo>
                <a:lnTo>
                  <a:pt x="1534811" y="123756"/>
                </a:lnTo>
                <a:lnTo>
                  <a:pt x="1515012" y="213105"/>
                </a:lnTo>
                <a:lnTo>
                  <a:pt x="1671408" y="40989"/>
                </a:lnTo>
                <a:close/>
              </a:path>
              <a:path w="1687195" h="701039">
                <a:moveTo>
                  <a:pt x="1545893" y="40989"/>
                </a:moveTo>
                <a:lnTo>
                  <a:pt x="1531014" y="43561"/>
                </a:lnTo>
                <a:lnTo>
                  <a:pt x="1507380" y="52713"/>
                </a:lnTo>
                <a:lnTo>
                  <a:pt x="1544730" y="78993"/>
                </a:lnTo>
                <a:lnTo>
                  <a:pt x="1534811" y="123756"/>
                </a:lnTo>
                <a:lnTo>
                  <a:pt x="1558573" y="114553"/>
                </a:lnTo>
                <a:lnTo>
                  <a:pt x="1571289" y="106408"/>
                </a:lnTo>
                <a:lnTo>
                  <a:pt x="1579624" y="94440"/>
                </a:lnTo>
                <a:lnTo>
                  <a:pt x="1582862" y="80210"/>
                </a:lnTo>
                <a:lnTo>
                  <a:pt x="1580290" y="65277"/>
                </a:lnTo>
                <a:lnTo>
                  <a:pt x="1572127" y="52562"/>
                </a:lnTo>
                <a:lnTo>
                  <a:pt x="1560129" y="44227"/>
                </a:lnTo>
                <a:lnTo>
                  <a:pt x="1545893" y="40989"/>
                </a:lnTo>
                <a:close/>
              </a:path>
              <a:path w="1687195" h="701039">
                <a:moveTo>
                  <a:pt x="1432462" y="0"/>
                </a:moveTo>
                <a:lnTo>
                  <a:pt x="1507380" y="52713"/>
                </a:lnTo>
                <a:lnTo>
                  <a:pt x="1531014" y="43561"/>
                </a:lnTo>
                <a:lnTo>
                  <a:pt x="1545893" y="40989"/>
                </a:lnTo>
                <a:lnTo>
                  <a:pt x="1671408" y="40989"/>
                </a:lnTo>
                <a:lnTo>
                  <a:pt x="1686843" y="24002"/>
                </a:lnTo>
                <a:lnTo>
                  <a:pt x="143246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020" y="229615"/>
            <a:ext cx="515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 Parsing</a:t>
            </a:r>
            <a:r>
              <a:rPr spc="-7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69976" y="2418588"/>
            <a:ext cx="7867015" cy="673735"/>
          </a:xfrm>
          <a:custGeom>
            <a:avLst/>
            <a:gdLst/>
            <a:ahLst/>
            <a:cxnLst/>
            <a:rect l="l" t="t" r="r" b="b"/>
            <a:pathLst>
              <a:path w="7867015" h="673735">
                <a:moveTo>
                  <a:pt x="0" y="673608"/>
                </a:moveTo>
                <a:lnTo>
                  <a:pt x="7866888" y="673608"/>
                </a:lnTo>
                <a:lnTo>
                  <a:pt x="7866888" y="0"/>
                </a:lnTo>
                <a:lnTo>
                  <a:pt x="0" y="0"/>
                </a:lnTo>
                <a:lnTo>
                  <a:pt x="0" y="673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7885" y="2578734"/>
            <a:ext cx="767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0860" algn="l"/>
              </a:tabLst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From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stephen.marquard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  <a:hlinkClick r:id="rId2"/>
              </a:rPr>
              <a:t>@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uct.ac.za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Sat Jan	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09:14:16</a:t>
            </a:r>
            <a:r>
              <a:rPr sz="1800" spc="-1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2008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8979" y="1818132"/>
            <a:ext cx="288290" cy="3175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24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20"/>
              </a:spcBef>
            </a:pPr>
            <a:r>
              <a:rPr sz="1800" spc="-10" dirty="0">
                <a:solidFill>
                  <a:srgbClr val="00FF00"/>
                </a:solidFill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7991" y="1830323"/>
            <a:ext cx="288290" cy="3048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89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solidFill>
                  <a:srgbClr val="00FF00"/>
                </a:solidFill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0721" y="2144267"/>
            <a:ext cx="151130" cy="398145"/>
          </a:xfrm>
          <a:custGeom>
            <a:avLst/>
            <a:gdLst/>
            <a:ahLst/>
            <a:cxnLst/>
            <a:rect l="l" t="t" r="r" b="b"/>
            <a:pathLst>
              <a:path w="151129" h="398144">
                <a:moveTo>
                  <a:pt x="0" y="251333"/>
                </a:moveTo>
                <a:lnTo>
                  <a:pt x="83057" y="398145"/>
                </a:lnTo>
                <a:lnTo>
                  <a:pt x="116068" y="322834"/>
                </a:lnTo>
                <a:lnTo>
                  <a:pt x="79248" y="322834"/>
                </a:lnTo>
                <a:lnTo>
                  <a:pt x="69316" y="321391"/>
                </a:lnTo>
                <a:lnTo>
                  <a:pt x="61039" y="316436"/>
                </a:lnTo>
                <a:lnTo>
                  <a:pt x="55262" y="308742"/>
                </a:lnTo>
                <a:lnTo>
                  <a:pt x="52831" y="299085"/>
                </a:lnTo>
                <a:lnTo>
                  <a:pt x="51972" y="282313"/>
                </a:lnTo>
                <a:lnTo>
                  <a:pt x="0" y="251333"/>
                </a:lnTo>
                <a:close/>
              </a:path>
              <a:path w="151129" h="398144">
                <a:moveTo>
                  <a:pt x="51972" y="282313"/>
                </a:moveTo>
                <a:lnTo>
                  <a:pt x="69316" y="321391"/>
                </a:lnTo>
                <a:lnTo>
                  <a:pt x="79248" y="322834"/>
                </a:lnTo>
                <a:lnTo>
                  <a:pt x="88905" y="320403"/>
                </a:lnTo>
                <a:lnTo>
                  <a:pt x="96599" y="314626"/>
                </a:lnTo>
                <a:lnTo>
                  <a:pt x="101554" y="306349"/>
                </a:lnTo>
                <a:lnTo>
                  <a:pt x="102794" y="297815"/>
                </a:lnTo>
                <a:lnTo>
                  <a:pt x="77977" y="297815"/>
                </a:lnTo>
                <a:lnTo>
                  <a:pt x="51972" y="282313"/>
                </a:lnTo>
                <a:close/>
              </a:path>
              <a:path w="151129" h="398144">
                <a:moveTo>
                  <a:pt x="150749" y="243712"/>
                </a:moveTo>
                <a:lnTo>
                  <a:pt x="102154" y="279840"/>
                </a:lnTo>
                <a:lnTo>
                  <a:pt x="102997" y="296418"/>
                </a:lnTo>
                <a:lnTo>
                  <a:pt x="101554" y="306349"/>
                </a:lnTo>
                <a:lnTo>
                  <a:pt x="96599" y="314626"/>
                </a:lnTo>
                <a:lnTo>
                  <a:pt x="88905" y="320403"/>
                </a:lnTo>
                <a:lnTo>
                  <a:pt x="79248" y="322834"/>
                </a:lnTo>
                <a:lnTo>
                  <a:pt x="116068" y="322834"/>
                </a:lnTo>
                <a:lnTo>
                  <a:pt x="150749" y="243712"/>
                </a:lnTo>
                <a:close/>
              </a:path>
              <a:path w="151129" h="398144">
                <a:moveTo>
                  <a:pt x="62737" y="0"/>
                </a:moveTo>
                <a:lnTo>
                  <a:pt x="53078" y="2502"/>
                </a:lnTo>
                <a:lnTo>
                  <a:pt x="45370" y="8302"/>
                </a:lnTo>
                <a:lnTo>
                  <a:pt x="40378" y="16555"/>
                </a:lnTo>
                <a:lnTo>
                  <a:pt x="38862" y="26416"/>
                </a:lnTo>
                <a:lnTo>
                  <a:pt x="51972" y="282313"/>
                </a:lnTo>
                <a:lnTo>
                  <a:pt x="77977" y="297815"/>
                </a:lnTo>
                <a:lnTo>
                  <a:pt x="102154" y="279840"/>
                </a:lnTo>
                <a:lnTo>
                  <a:pt x="89153" y="23876"/>
                </a:lnTo>
                <a:lnTo>
                  <a:pt x="62737" y="0"/>
                </a:lnTo>
                <a:close/>
              </a:path>
              <a:path w="151129" h="398144">
                <a:moveTo>
                  <a:pt x="102154" y="279840"/>
                </a:moveTo>
                <a:lnTo>
                  <a:pt x="77977" y="297815"/>
                </a:lnTo>
                <a:lnTo>
                  <a:pt x="102794" y="297815"/>
                </a:lnTo>
                <a:lnTo>
                  <a:pt x="102997" y="296418"/>
                </a:lnTo>
                <a:lnTo>
                  <a:pt x="102154" y="27984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2748" y="2148839"/>
            <a:ext cx="151130" cy="398145"/>
          </a:xfrm>
          <a:custGeom>
            <a:avLst/>
            <a:gdLst/>
            <a:ahLst/>
            <a:cxnLst/>
            <a:rect l="l" t="t" r="r" b="b"/>
            <a:pathLst>
              <a:path w="151129" h="398144">
                <a:moveTo>
                  <a:pt x="0" y="251079"/>
                </a:moveTo>
                <a:lnTo>
                  <a:pt x="82296" y="398145"/>
                </a:lnTo>
                <a:lnTo>
                  <a:pt x="115671" y="322834"/>
                </a:lnTo>
                <a:lnTo>
                  <a:pt x="78866" y="322834"/>
                </a:lnTo>
                <a:lnTo>
                  <a:pt x="68955" y="321317"/>
                </a:lnTo>
                <a:lnTo>
                  <a:pt x="60721" y="316325"/>
                </a:lnTo>
                <a:lnTo>
                  <a:pt x="54989" y="308617"/>
                </a:lnTo>
                <a:lnTo>
                  <a:pt x="52577" y="298958"/>
                </a:lnTo>
                <a:lnTo>
                  <a:pt x="51789" y="282186"/>
                </a:lnTo>
                <a:lnTo>
                  <a:pt x="0" y="251079"/>
                </a:lnTo>
                <a:close/>
              </a:path>
              <a:path w="151129" h="398144">
                <a:moveTo>
                  <a:pt x="51789" y="282186"/>
                </a:moveTo>
                <a:lnTo>
                  <a:pt x="68955" y="321317"/>
                </a:lnTo>
                <a:lnTo>
                  <a:pt x="78866" y="322834"/>
                </a:lnTo>
                <a:lnTo>
                  <a:pt x="88526" y="320405"/>
                </a:lnTo>
                <a:lnTo>
                  <a:pt x="96234" y="314642"/>
                </a:lnTo>
                <a:lnTo>
                  <a:pt x="101226" y="306403"/>
                </a:lnTo>
                <a:lnTo>
                  <a:pt x="102567" y="297688"/>
                </a:lnTo>
                <a:lnTo>
                  <a:pt x="77597" y="297688"/>
                </a:lnTo>
                <a:lnTo>
                  <a:pt x="51789" y="282186"/>
                </a:lnTo>
                <a:close/>
              </a:path>
              <a:path w="151129" h="398144">
                <a:moveTo>
                  <a:pt x="150622" y="243967"/>
                </a:moveTo>
                <a:lnTo>
                  <a:pt x="101961" y="279764"/>
                </a:lnTo>
                <a:lnTo>
                  <a:pt x="102742" y="296545"/>
                </a:lnTo>
                <a:lnTo>
                  <a:pt x="101226" y="306403"/>
                </a:lnTo>
                <a:lnTo>
                  <a:pt x="96234" y="314642"/>
                </a:lnTo>
                <a:lnTo>
                  <a:pt x="88526" y="320405"/>
                </a:lnTo>
                <a:lnTo>
                  <a:pt x="78866" y="322834"/>
                </a:lnTo>
                <a:lnTo>
                  <a:pt x="115671" y="322834"/>
                </a:lnTo>
                <a:lnTo>
                  <a:pt x="150622" y="243967"/>
                </a:lnTo>
                <a:close/>
              </a:path>
              <a:path w="151129" h="398144">
                <a:moveTo>
                  <a:pt x="63753" y="0"/>
                </a:moveTo>
                <a:lnTo>
                  <a:pt x="54074" y="2428"/>
                </a:lnTo>
                <a:lnTo>
                  <a:pt x="46323" y="8191"/>
                </a:lnTo>
                <a:lnTo>
                  <a:pt x="41286" y="16430"/>
                </a:lnTo>
                <a:lnTo>
                  <a:pt x="39750" y="26288"/>
                </a:lnTo>
                <a:lnTo>
                  <a:pt x="51789" y="282186"/>
                </a:lnTo>
                <a:lnTo>
                  <a:pt x="77597" y="297688"/>
                </a:lnTo>
                <a:lnTo>
                  <a:pt x="101961" y="279764"/>
                </a:lnTo>
                <a:lnTo>
                  <a:pt x="90042" y="24002"/>
                </a:lnTo>
                <a:lnTo>
                  <a:pt x="63753" y="0"/>
                </a:lnTo>
                <a:close/>
              </a:path>
              <a:path w="151129" h="398144">
                <a:moveTo>
                  <a:pt x="101961" y="279764"/>
                </a:moveTo>
                <a:lnTo>
                  <a:pt x="77597" y="297688"/>
                </a:lnTo>
                <a:lnTo>
                  <a:pt x="102567" y="297688"/>
                </a:lnTo>
                <a:lnTo>
                  <a:pt x="102742" y="296545"/>
                </a:lnTo>
                <a:lnTo>
                  <a:pt x="101961" y="27976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4259" y="2887979"/>
            <a:ext cx="1283335" cy="31750"/>
          </a:xfrm>
          <a:custGeom>
            <a:avLst/>
            <a:gdLst/>
            <a:ahLst/>
            <a:cxnLst/>
            <a:rect l="l" t="t" r="r" b="b"/>
            <a:pathLst>
              <a:path w="1283335" h="31750">
                <a:moveTo>
                  <a:pt x="0" y="0"/>
                </a:moveTo>
                <a:lnTo>
                  <a:pt x="1283080" y="31242"/>
                </a:lnTo>
              </a:path>
            </a:pathLst>
          </a:custGeom>
          <a:ln w="7620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964" y="3253740"/>
            <a:ext cx="8821420" cy="2985770"/>
          </a:xfrm>
          <a:custGeom>
            <a:avLst/>
            <a:gdLst/>
            <a:ahLst/>
            <a:cxnLst/>
            <a:rect l="l" t="t" r="r" b="b"/>
            <a:pathLst>
              <a:path w="8821420" h="2985770">
                <a:moveTo>
                  <a:pt x="0" y="2985516"/>
                </a:moveTo>
                <a:lnTo>
                  <a:pt x="8820912" y="2985516"/>
                </a:lnTo>
                <a:lnTo>
                  <a:pt x="8820912" y="0"/>
                </a:lnTo>
                <a:lnTo>
                  <a:pt x="0" y="0"/>
                </a:lnTo>
                <a:lnTo>
                  <a:pt x="0" y="2985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18012" y="3198367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7E00"/>
                </a:solidFill>
                <a:latin typeface="Courier New"/>
                <a:cs typeface="Courier New"/>
              </a:rPr>
              <a:t>5</a:t>
            </a:r>
            <a:r>
              <a:rPr sz="1800" spc="-105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09:14:16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&gt;&gt;&gt; </a:t>
            </a:r>
            <a:r>
              <a:rPr spc="-5" dirty="0">
                <a:solidFill>
                  <a:srgbClr val="00FF00"/>
                </a:solidFill>
              </a:rPr>
              <a:t>data </a:t>
            </a:r>
            <a:r>
              <a:rPr dirty="0">
                <a:solidFill>
                  <a:srgbClr val="FFFFFF"/>
                </a:solidFill>
              </a:rPr>
              <a:t>= </a:t>
            </a:r>
            <a:r>
              <a:rPr spc="-5" dirty="0"/>
              <a:t>'From </a:t>
            </a:r>
            <a:r>
              <a:rPr spc="-10" dirty="0">
                <a:hlinkClick r:id="rId2"/>
              </a:rPr>
              <a:t>stephen.marquard@uct.ac.za </a:t>
            </a:r>
            <a:r>
              <a:rPr spc="-5" dirty="0"/>
              <a:t>Sat Jan  2008'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&gt;&gt;&gt; </a:t>
            </a:r>
            <a:r>
              <a:rPr spc="-5" dirty="0">
                <a:solidFill>
                  <a:srgbClr val="00FF00"/>
                </a:solidFill>
              </a:rPr>
              <a:t>atpos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6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00FF00"/>
                </a:solidFill>
              </a:rPr>
              <a:t>data</a:t>
            </a:r>
            <a:r>
              <a:rPr spc="-10" dirty="0">
                <a:solidFill>
                  <a:srgbClr val="FF00FF"/>
                </a:solidFill>
              </a:rPr>
              <a:t>.find</a:t>
            </a:r>
            <a:r>
              <a:rPr spc="-10" dirty="0">
                <a:solidFill>
                  <a:srgbClr val="FFFFFF"/>
                </a:solidFill>
              </a:rPr>
              <a:t>(</a:t>
            </a:r>
            <a:r>
              <a:rPr spc="-10" dirty="0"/>
              <a:t>'@</a:t>
            </a:r>
            <a:r>
              <a:rPr spc="-10" dirty="0">
                <a:solidFill>
                  <a:srgbClr val="FFFFFF"/>
                </a:solidFill>
              </a:rPr>
              <a:t>')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&gt;&gt;&gt;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print(</a:t>
            </a:r>
            <a:r>
              <a:rPr spc="-5" dirty="0">
                <a:solidFill>
                  <a:srgbClr val="00FF00"/>
                </a:solidFill>
              </a:rPr>
              <a:t>atpos</a:t>
            </a:r>
            <a:r>
              <a:rPr spc="-5" dirty="0">
                <a:solidFill>
                  <a:srgbClr val="FFFF00"/>
                </a:solidFill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21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&gt;&gt;&gt; </a:t>
            </a:r>
            <a:r>
              <a:rPr spc="-5" dirty="0">
                <a:solidFill>
                  <a:srgbClr val="00FF00"/>
                </a:solidFill>
              </a:rPr>
              <a:t>sppos </a:t>
            </a:r>
            <a:r>
              <a:rPr dirty="0">
                <a:solidFill>
                  <a:srgbClr val="FFFFFF"/>
                </a:solidFill>
              </a:rPr>
              <a:t>= </a:t>
            </a:r>
            <a:r>
              <a:rPr spc="-5" dirty="0">
                <a:solidFill>
                  <a:srgbClr val="00FF00"/>
                </a:solidFill>
              </a:rPr>
              <a:t>data</a:t>
            </a:r>
            <a:r>
              <a:rPr spc="-5" dirty="0">
                <a:solidFill>
                  <a:srgbClr val="FF00FF"/>
                </a:solidFill>
              </a:rPr>
              <a:t>.find</a:t>
            </a:r>
            <a:r>
              <a:rPr spc="-5" dirty="0">
                <a:solidFill>
                  <a:srgbClr val="FFFFFF"/>
                </a:solidFill>
              </a:rPr>
              <a:t>(</a:t>
            </a:r>
            <a:r>
              <a:rPr spc="-5" dirty="0"/>
              <a:t>'</a:t>
            </a:r>
            <a:r>
              <a:rPr spc="-120" dirty="0"/>
              <a:t> </a:t>
            </a:r>
            <a:r>
              <a:rPr spc="-5" dirty="0"/>
              <a:t>'</a:t>
            </a:r>
            <a:r>
              <a:rPr spc="-5" dirty="0">
                <a:solidFill>
                  <a:srgbClr val="FFFFFF"/>
                </a:solidFill>
              </a:rPr>
              <a:t>,</a:t>
            </a:r>
            <a:r>
              <a:rPr spc="-5" dirty="0">
                <a:solidFill>
                  <a:srgbClr val="00FF00"/>
                </a:solidFill>
              </a:rPr>
              <a:t>atpos</a:t>
            </a:r>
            <a:r>
              <a:rPr spc="-5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873" y="4844542"/>
            <a:ext cx="43992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875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print(</a:t>
            </a: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sppos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) 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31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host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data</a:t>
            </a:r>
            <a:r>
              <a:rPr sz="1800" spc="-5" dirty="0">
                <a:solidFill>
                  <a:srgbClr val="00FFFF"/>
                </a:solidFill>
                <a:latin typeface="Courier New"/>
                <a:cs typeface="Courier New"/>
              </a:rPr>
              <a:t>[</a:t>
            </a: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atpos</a:t>
            </a:r>
            <a:r>
              <a:rPr sz="1800" spc="-5" dirty="0">
                <a:solidFill>
                  <a:srgbClr val="00FFFF"/>
                </a:solidFill>
                <a:latin typeface="Courier New"/>
                <a:cs typeface="Courier New"/>
              </a:rPr>
              <a:t>+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1 </a:t>
            </a:r>
            <a:r>
              <a:rPr sz="1800" dirty="0">
                <a:solidFill>
                  <a:srgbClr val="00FFFF"/>
                </a:solidFill>
                <a:latin typeface="Courier New"/>
                <a:cs typeface="Courier New"/>
              </a:rPr>
              <a:t>:</a:t>
            </a:r>
            <a:r>
              <a:rPr sz="1800" spc="-185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sppos</a:t>
            </a:r>
            <a:r>
              <a:rPr sz="1800" spc="-5" dirty="0">
                <a:solidFill>
                  <a:srgbClr val="00FFFF"/>
                </a:solidFill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print(</a:t>
            </a: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host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uct.ac.za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21223" y="4920996"/>
            <a:ext cx="3355975" cy="762000"/>
          </a:xfrm>
          <a:custGeom>
            <a:avLst/>
            <a:gdLst/>
            <a:ahLst/>
            <a:cxnLst/>
            <a:rect l="l" t="t" r="r" b="b"/>
            <a:pathLst>
              <a:path w="3355975" h="762000">
                <a:moveTo>
                  <a:pt x="0" y="761999"/>
                </a:moveTo>
                <a:lnTo>
                  <a:pt x="3355848" y="761999"/>
                </a:lnTo>
                <a:lnTo>
                  <a:pt x="3355848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62447" y="4977765"/>
            <a:ext cx="307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92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Extracting a host name -  using find and string</a:t>
            </a:r>
            <a:r>
              <a:rPr sz="2000" spc="-13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slicing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0433" y="1001013"/>
            <a:ext cx="4881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Extract the </a:t>
            </a:r>
            <a:r>
              <a:rPr sz="3200" spc="-5" dirty="0">
                <a:latin typeface="Arial"/>
                <a:cs typeface="Arial"/>
              </a:rPr>
              <a:t>domain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032" y="1416253"/>
            <a:ext cx="81521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Extract </a:t>
            </a:r>
            <a:r>
              <a:rPr sz="3000" dirty="0">
                <a:latin typeface="Arial"/>
                <a:cs typeface="Arial"/>
              </a:rPr>
              <a:t>the domain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name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ts val="288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Sometimes </a:t>
            </a:r>
            <a:r>
              <a:rPr sz="3000" spc="-5" dirty="0">
                <a:latin typeface="Arial"/>
                <a:cs typeface="Arial"/>
              </a:rPr>
              <a:t>we </a:t>
            </a:r>
            <a:r>
              <a:rPr sz="3000" dirty="0">
                <a:latin typeface="Arial"/>
                <a:cs typeface="Arial"/>
              </a:rPr>
              <a:t>split </a:t>
            </a:r>
            <a:r>
              <a:rPr sz="3000" spc="-5" dirty="0">
                <a:latin typeface="Arial"/>
                <a:cs typeface="Arial"/>
              </a:rPr>
              <a:t>a line one </a:t>
            </a:r>
            <a:r>
              <a:rPr sz="3000" spc="-60" dirty="0">
                <a:latin typeface="Arial"/>
                <a:cs typeface="Arial"/>
              </a:rPr>
              <a:t>way, </a:t>
            </a:r>
            <a:r>
              <a:rPr sz="3000" spc="-5" dirty="0">
                <a:latin typeface="Arial"/>
                <a:cs typeface="Arial"/>
              </a:rPr>
              <a:t>and then  grab one </a:t>
            </a:r>
            <a:r>
              <a:rPr sz="3000" dirty="0">
                <a:latin typeface="Arial"/>
                <a:cs typeface="Arial"/>
              </a:rPr>
              <a:t>of the </a:t>
            </a:r>
            <a:r>
              <a:rPr sz="3000" spc="-5" dirty="0">
                <a:latin typeface="Arial"/>
                <a:cs typeface="Arial"/>
              </a:rPr>
              <a:t>pieces </a:t>
            </a:r>
            <a:r>
              <a:rPr sz="3000" dirty="0">
                <a:latin typeface="Arial"/>
                <a:cs typeface="Arial"/>
              </a:rPr>
              <a:t>of the line </a:t>
            </a:r>
            <a:r>
              <a:rPr sz="3000" spc="-5" dirty="0">
                <a:latin typeface="Arial"/>
                <a:cs typeface="Arial"/>
              </a:rPr>
              <a:t>and </a:t>
            </a:r>
            <a:r>
              <a:rPr sz="3000" dirty="0">
                <a:latin typeface="Arial"/>
                <a:cs typeface="Arial"/>
              </a:rPr>
              <a:t>split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that  piece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again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4629" y="286639"/>
            <a:ext cx="533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Double </a:t>
            </a:r>
            <a:r>
              <a:rPr spc="-5" dirty="0"/>
              <a:t>Split</a:t>
            </a:r>
            <a:r>
              <a:rPr spc="-80" dirty="0"/>
              <a:t> </a:t>
            </a:r>
            <a:r>
              <a:rPr dirty="0"/>
              <a:t>Pattern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8912" y="4399788"/>
          <a:ext cx="8324850" cy="1431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7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9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603">
                <a:tc rowSpan="3">
                  <a:txBody>
                    <a:bodyPr/>
                    <a:lstStyle/>
                    <a:p>
                      <a:pPr marR="985519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words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FF7E00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.split()  </a:t>
                      </a:r>
                      <a:r>
                        <a:rPr sz="18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email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words[1]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pieces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email.split('@')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print(</a:t>
                      </a:r>
                      <a:r>
                        <a:rPr sz="1800" spc="-1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pieces[1]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82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  <a:hlinkClick r:id="rId2"/>
                        </a:rPr>
                        <a:t>stephen.marquard@uct.ac.za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['stephen.marquard',</a:t>
                      </a:r>
                      <a:r>
                        <a:rPr sz="18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'uct.ac.za']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uct.ac.za'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3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2648" y="3340608"/>
            <a:ext cx="7775575" cy="6737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7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60"/>
              </a:spcBef>
              <a:tabLst>
                <a:tab pos="5597525" algn="l"/>
              </a:tabLst>
            </a:pP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From </a:t>
            </a:r>
            <a:r>
              <a:rPr sz="1800" spc="-10" dirty="0">
                <a:solidFill>
                  <a:srgbClr val="FF7E00"/>
                </a:solidFill>
                <a:latin typeface="Courier New"/>
                <a:cs typeface="Courier New"/>
                <a:hlinkClick r:id="rId2"/>
              </a:rPr>
              <a:t>stephen.marquard@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  <a:hlinkClick r:id="rId2"/>
              </a:rPr>
              <a:t>uct.ac.za</a:t>
            </a:r>
            <a:r>
              <a:rPr sz="1800" spc="-25" dirty="0">
                <a:solidFill>
                  <a:srgbClr val="FFFF00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Sat Jan	</a:t>
            </a:r>
            <a:r>
              <a:rPr sz="1800" dirty="0">
                <a:solidFill>
                  <a:srgbClr val="FF7E00"/>
                </a:solidFill>
                <a:latin typeface="Courier New"/>
                <a:cs typeface="Courier New"/>
              </a:rPr>
              <a:t>5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09:14:16</a:t>
            </a:r>
            <a:r>
              <a:rPr sz="1800" spc="-125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2008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286639"/>
            <a:ext cx="411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Regex</a:t>
            </a:r>
            <a:r>
              <a:rPr spc="-85" dirty="0"/>
              <a:t> </a:t>
            </a:r>
            <a:r>
              <a:rPr spc="-30" dirty="0"/>
              <a:t>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256031" y="1932432"/>
            <a:ext cx="8792210" cy="2200910"/>
          </a:xfrm>
          <a:custGeom>
            <a:avLst/>
            <a:gdLst/>
            <a:ahLst/>
            <a:cxnLst/>
            <a:rect l="l" t="t" r="r" b="b"/>
            <a:pathLst>
              <a:path w="8792210" h="2200910">
                <a:moveTo>
                  <a:pt x="0" y="2200656"/>
                </a:moveTo>
                <a:lnTo>
                  <a:pt x="8791956" y="2200656"/>
                </a:lnTo>
                <a:lnTo>
                  <a:pt x="8791956" y="0"/>
                </a:lnTo>
                <a:lnTo>
                  <a:pt x="0" y="0"/>
                </a:lnTo>
                <a:lnTo>
                  <a:pt x="0" y="2200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2722" y="2170303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1800" spc="-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722" y="2444622"/>
            <a:ext cx="6308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lin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'From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stephen.marquard@uct.ac.za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Sat</a:t>
            </a:r>
            <a:r>
              <a:rPr sz="18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Jan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6804" y="2444622"/>
            <a:ext cx="221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09:14:16</a:t>
            </a:r>
            <a:r>
              <a:rPr sz="1800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2008'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722" y="2718638"/>
            <a:ext cx="41275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re.findall(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'@([^</a:t>
            </a:r>
            <a:r>
              <a:rPr sz="1800" spc="-1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]*)'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,lin)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['uct.ac.za']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13759" y="4378452"/>
            <a:ext cx="2717800" cy="772795"/>
          </a:xfrm>
          <a:custGeom>
            <a:avLst/>
            <a:gdLst/>
            <a:ahLst/>
            <a:cxnLst/>
            <a:rect l="l" t="t" r="r" b="b"/>
            <a:pathLst>
              <a:path w="2717800" h="772795">
                <a:moveTo>
                  <a:pt x="0" y="772668"/>
                </a:moveTo>
                <a:lnTo>
                  <a:pt x="2717291" y="772668"/>
                </a:lnTo>
                <a:lnTo>
                  <a:pt x="2717291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13759" y="4460494"/>
            <a:ext cx="2717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'</a:t>
            </a:r>
            <a:r>
              <a:rPr sz="3200" spc="-5" dirty="0">
                <a:solidFill>
                  <a:srgbClr val="00FF00"/>
                </a:solidFill>
                <a:latin typeface="Courier New"/>
                <a:cs typeface="Courier New"/>
              </a:rPr>
              <a:t>@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([^</a:t>
            </a:r>
            <a:r>
              <a:rPr sz="32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]*)'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6504" y="5559348"/>
            <a:ext cx="2753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Look through the</a:t>
            </a:r>
            <a:r>
              <a:rPr sz="2000" spc="-7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6504" y="5890586"/>
            <a:ext cx="2753995" cy="3048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2295"/>
              </a:lnSpc>
            </a:pP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until you find an at</a:t>
            </a:r>
            <a:r>
              <a:rPr sz="2000" spc="-114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84782" y="4863084"/>
            <a:ext cx="619760" cy="747395"/>
          </a:xfrm>
          <a:custGeom>
            <a:avLst/>
            <a:gdLst/>
            <a:ahLst/>
            <a:cxnLst/>
            <a:rect l="l" t="t" r="r" b="b"/>
            <a:pathLst>
              <a:path w="619760" h="747395">
                <a:moveTo>
                  <a:pt x="477268" y="113317"/>
                </a:moveTo>
                <a:lnTo>
                  <a:pt x="8429" y="684911"/>
                </a:lnTo>
                <a:lnTo>
                  <a:pt x="1351" y="698271"/>
                </a:lnTo>
                <a:lnTo>
                  <a:pt x="0" y="712817"/>
                </a:lnTo>
                <a:lnTo>
                  <a:pt x="4196" y="726818"/>
                </a:lnTo>
                <a:lnTo>
                  <a:pt x="13763" y="738543"/>
                </a:lnTo>
                <a:lnTo>
                  <a:pt x="27120" y="745634"/>
                </a:lnTo>
                <a:lnTo>
                  <a:pt x="41655" y="747001"/>
                </a:lnTo>
                <a:lnTo>
                  <a:pt x="55643" y="742815"/>
                </a:lnTo>
                <a:lnTo>
                  <a:pt x="67357" y="733247"/>
                </a:lnTo>
                <a:lnTo>
                  <a:pt x="536276" y="161605"/>
                </a:lnTo>
                <a:lnTo>
                  <a:pt x="522906" y="117856"/>
                </a:lnTo>
                <a:lnTo>
                  <a:pt x="477268" y="113317"/>
                </a:lnTo>
                <a:close/>
              </a:path>
              <a:path w="619760" h="747395">
                <a:moveTo>
                  <a:pt x="601431" y="79898"/>
                </a:moveTo>
                <a:lnTo>
                  <a:pt x="519255" y="79898"/>
                </a:lnTo>
                <a:lnTo>
                  <a:pt x="533804" y="81293"/>
                </a:lnTo>
                <a:lnTo>
                  <a:pt x="547163" y="88392"/>
                </a:lnTo>
                <a:lnTo>
                  <a:pt x="556710" y="100105"/>
                </a:lnTo>
                <a:lnTo>
                  <a:pt x="560863" y="114093"/>
                </a:lnTo>
                <a:lnTo>
                  <a:pt x="559468" y="128629"/>
                </a:lnTo>
                <a:lnTo>
                  <a:pt x="552370" y="141986"/>
                </a:lnTo>
                <a:lnTo>
                  <a:pt x="536276" y="161605"/>
                </a:lnTo>
                <a:lnTo>
                  <a:pt x="563038" y="249174"/>
                </a:lnTo>
                <a:lnTo>
                  <a:pt x="601431" y="79898"/>
                </a:lnTo>
                <a:close/>
              </a:path>
              <a:path w="619760" h="747395">
                <a:moveTo>
                  <a:pt x="519255" y="79898"/>
                </a:moveTo>
                <a:lnTo>
                  <a:pt x="505229" y="84052"/>
                </a:lnTo>
                <a:lnTo>
                  <a:pt x="493442" y="93599"/>
                </a:lnTo>
                <a:lnTo>
                  <a:pt x="477268" y="113317"/>
                </a:lnTo>
                <a:lnTo>
                  <a:pt x="522906" y="117856"/>
                </a:lnTo>
                <a:lnTo>
                  <a:pt x="536276" y="161605"/>
                </a:lnTo>
                <a:lnTo>
                  <a:pt x="552370" y="141986"/>
                </a:lnTo>
                <a:lnTo>
                  <a:pt x="559468" y="128629"/>
                </a:lnTo>
                <a:lnTo>
                  <a:pt x="560863" y="114093"/>
                </a:lnTo>
                <a:lnTo>
                  <a:pt x="556710" y="100105"/>
                </a:lnTo>
                <a:lnTo>
                  <a:pt x="547163" y="88392"/>
                </a:lnTo>
                <a:lnTo>
                  <a:pt x="533804" y="81293"/>
                </a:lnTo>
                <a:lnTo>
                  <a:pt x="519255" y="79898"/>
                </a:lnTo>
                <a:close/>
              </a:path>
              <a:path w="619760" h="747395">
                <a:moveTo>
                  <a:pt x="619553" y="0"/>
                </a:moveTo>
                <a:lnTo>
                  <a:pt x="386254" y="104267"/>
                </a:lnTo>
                <a:lnTo>
                  <a:pt x="477268" y="113317"/>
                </a:lnTo>
                <a:lnTo>
                  <a:pt x="493442" y="93599"/>
                </a:lnTo>
                <a:lnTo>
                  <a:pt x="505229" y="84052"/>
                </a:lnTo>
                <a:lnTo>
                  <a:pt x="519255" y="79898"/>
                </a:lnTo>
                <a:lnTo>
                  <a:pt x="601431" y="79898"/>
                </a:lnTo>
                <a:lnTo>
                  <a:pt x="619553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20546" y="1176655"/>
            <a:ext cx="4881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Extract the </a:t>
            </a:r>
            <a:r>
              <a:rPr sz="3200" spc="-5" dirty="0">
                <a:latin typeface="Arial"/>
                <a:cs typeface="Arial"/>
              </a:rPr>
              <a:t>domain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286639"/>
            <a:ext cx="411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Regex</a:t>
            </a:r>
            <a:r>
              <a:rPr spc="-85" dirty="0"/>
              <a:t> </a:t>
            </a:r>
            <a:r>
              <a:rPr spc="-30" dirty="0"/>
              <a:t>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256031" y="1932432"/>
            <a:ext cx="8792210" cy="2200910"/>
          </a:xfrm>
          <a:custGeom>
            <a:avLst/>
            <a:gdLst/>
            <a:ahLst/>
            <a:cxnLst/>
            <a:rect l="l" t="t" r="r" b="b"/>
            <a:pathLst>
              <a:path w="8792210" h="2200910">
                <a:moveTo>
                  <a:pt x="0" y="2200656"/>
                </a:moveTo>
                <a:lnTo>
                  <a:pt x="8791956" y="2200656"/>
                </a:lnTo>
                <a:lnTo>
                  <a:pt x="8791956" y="0"/>
                </a:lnTo>
                <a:lnTo>
                  <a:pt x="0" y="0"/>
                </a:lnTo>
                <a:lnTo>
                  <a:pt x="0" y="2200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2722" y="2170303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1800" spc="-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722" y="2444622"/>
            <a:ext cx="6308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lin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'From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stephen.marquard@uct.ac.za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Sat</a:t>
            </a:r>
            <a:r>
              <a:rPr sz="18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Jan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6804" y="2444622"/>
            <a:ext cx="221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09:14:16</a:t>
            </a:r>
            <a:r>
              <a:rPr sz="1800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2008'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722" y="2718638"/>
            <a:ext cx="41275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re.findall(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'@([^</a:t>
            </a:r>
            <a:r>
              <a:rPr sz="1800" spc="-1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]*)'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,lin)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['uct.ac.za']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0546" y="1176655"/>
            <a:ext cx="4881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Extract the </a:t>
            </a:r>
            <a:r>
              <a:rPr sz="3200" spc="-5" dirty="0">
                <a:latin typeface="Arial"/>
                <a:cs typeface="Arial"/>
              </a:rPr>
              <a:t>domain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6808" y="4376928"/>
            <a:ext cx="2717800" cy="769620"/>
          </a:xfrm>
          <a:custGeom>
            <a:avLst/>
            <a:gdLst/>
            <a:ahLst/>
            <a:cxnLst/>
            <a:rect l="l" t="t" r="r" b="b"/>
            <a:pathLst>
              <a:path w="2717800" h="769620">
                <a:moveTo>
                  <a:pt x="0" y="769620"/>
                </a:moveTo>
                <a:lnTo>
                  <a:pt x="2717291" y="769620"/>
                </a:lnTo>
                <a:lnTo>
                  <a:pt x="2717291" y="0"/>
                </a:lnTo>
                <a:lnTo>
                  <a:pt x="0" y="0"/>
                </a:lnTo>
                <a:lnTo>
                  <a:pt x="0" y="769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05378" y="4457827"/>
            <a:ext cx="2467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'@(</a:t>
            </a:r>
            <a:r>
              <a:rPr sz="3200" spc="-5" dirty="0">
                <a:solidFill>
                  <a:srgbClr val="FF00FF"/>
                </a:solidFill>
                <a:latin typeface="Courier New"/>
                <a:cs typeface="Courier New"/>
              </a:rPr>
              <a:t>[^</a:t>
            </a:r>
            <a:r>
              <a:rPr sz="3200" spc="-55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00FF"/>
                </a:solidFill>
                <a:latin typeface="Courier New"/>
                <a:cs typeface="Courier New"/>
              </a:rPr>
              <a:t>]</a:t>
            </a:r>
            <a:r>
              <a:rPr sz="3200" spc="-5" dirty="0">
                <a:solidFill>
                  <a:srgbClr val="00FF00"/>
                </a:solidFill>
                <a:latin typeface="Courier New"/>
                <a:cs typeface="Courier New"/>
              </a:rPr>
              <a:t>*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)'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4639" y="5660135"/>
            <a:ext cx="1897380" cy="5778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225"/>
              </a:lnSpc>
            </a:pPr>
            <a:r>
              <a:rPr sz="2000" dirty="0">
                <a:solidFill>
                  <a:srgbClr val="FF00FF"/>
                </a:solidFill>
                <a:latin typeface="Arial"/>
                <a:cs typeface="Arial"/>
              </a:rPr>
              <a:t>Match</a:t>
            </a:r>
            <a:r>
              <a:rPr sz="2000" spc="-8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FF"/>
                </a:solidFill>
                <a:latin typeface="Arial"/>
                <a:cs typeface="Arial"/>
              </a:rPr>
              <a:t>non-blank</a:t>
            </a:r>
            <a:endParaRPr sz="2000">
              <a:latin typeface="Arial"/>
              <a:cs typeface="Arial"/>
            </a:endParaRPr>
          </a:p>
          <a:p>
            <a:pPr marL="1270" algn="ctr">
              <a:lnSpc>
                <a:spcPts val="2320"/>
              </a:lnSpc>
            </a:pPr>
            <a:r>
              <a:rPr sz="2000" dirty="0">
                <a:solidFill>
                  <a:srgbClr val="FF00FF"/>
                </a:solidFill>
                <a:latin typeface="Arial"/>
                <a:cs typeface="Arial"/>
              </a:rPr>
              <a:t>character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78961" y="4942332"/>
            <a:ext cx="918844" cy="732155"/>
          </a:xfrm>
          <a:custGeom>
            <a:avLst/>
            <a:gdLst/>
            <a:ahLst/>
            <a:cxnLst/>
            <a:rect l="l" t="t" r="r" b="b"/>
            <a:pathLst>
              <a:path w="918845" h="732154">
                <a:moveTo>
                  <a:pt x="755659" y="80083"/>
                </a:moveTo>
                <a:lnTo>
                  <a:pt x="14224" y="663956"/>
                </a:lnTo>
                <a:lnTo>
                  <a:pt x="4445" y="675482"/>
                </a:lnTo>
                <a:lnTo>
                  <a:pt x="0" y="689387"/>
                </a:lnTo>
                <a:lnTo>
                  <a:pt x="1079" y="703950"/>
                </a:lnTo>
                <a:lnTo>
                  <a:pt x="7874" y="717448"/>
                </a:lnTo>
                <a:lnTo>
                  <a:pt x="19427" y="727249"/>
                </a:lnTo>
                <a:lnTo>
                  <a:pt x="33337" y="731712"/>
                </a:lnTo>
                <a:lnTo>
                  <a:pt x="47914" y="730633"/>
                </a:lnTo>
                <a:lnTo>
                  <a:pt x="61467" y="723811"/>
                </a:lnTo>
                <a:lnTo>
                  <a:pt x="802727" y="139942"/>
                </a:lnTo>
                <a:lnTo>
                  <a:pt x="799084" y="94234"/>
                </a:lnTo>
                <a:lnTo>
                  <a:pt x="755659" y="80083"/>
                </a:lnTo>
                <a:close/>
              </a:path>
              <a:path w="918845" h="732154">
                <a:moveTo>
                  <a:pt x="892270" y="56467"/>
                </a:moveTo>
                <a:lnTo>
                  <a:pt x="803656" y="56467"/>
                </a:lnTo>
                <a:lnTo>
                  <a:pt x="817558" y="60942"/>
                </a:lnTo>
                <a:lnTo>
                  <a:pt x="829055" y="70739"/>
                </a:lnTo>
                <a:lnTo>
                  <a:pt x="835904" y="84236"/>
                </a:lnTo>
                <a:lnTo>
                  <a:pt x="836977" y="98806"/>
                </a:lnTo>
                <a:lnTo>
                  <a:pt x="832502" y="112708"/>
                </a:lnTo>
                <a:lnTo>
                  <a:pt x="822705" y="124206"/>
                </a:lnTo>
                <a:lnTo>
                  <a:pt x="802727" y="139942"/>
                </a:lnTo>
                <a:lnTo>
                  <a:pt x="810005" y="231267"/>
                </a:lnTo>
                <a:lnTo>
                  <a:pt x="892270" y="56467"/>
                </a:lnTo>
                <a:close/>
              </a:path>
              <a:path w="918845" h="732154">
                <a:moveTo>
                  <a:pt x="803656" y="56467"/>
                </a:moveTo>
                <a:lnTo>
                  <a:pt x="789086" y="57540"/>
                </a:lnTo>
                <a:lnTo>
                  <a:pt x="775588" y="64389"/>
                </a:lnTo>
                <a:lnTo>
                  <a:pt x="755659" y="80083"/>
                </a:lnTo>
                <a:lnTo>
                  <a:pt x="799084" y="94234"/>
                </a:lnTo>
                <a:lnTo>
                  <a:pt x="802727" y="139942"/>
                </a:lnTo>
                <a:lnTo>
                  <a:pt x="822705" y="124206"/>
                </a:lnTo>
                <a:lnTo>
                  <a:pt x="832502" y="112708"/>
                </a:lnTo>
                <a:lnTo>
                  <a:pt x="836977" y="98806"/>
                </a:lnTo>
                <a:lnTo>
                  <a:pt x="835904" y="84236"/>
                </a:lnTo>
                <a:lnTo>
                  <a:pt x="829055" y="70739"/>
                </a:lnTo>
                <a:lnTo>
                  <a:pt x="817558" y="60942"/>
                </a:lnTo>
                <a:lnTo>
                  <a:pt x="803656" y="56467"/>
                </a:lnTo>
                <a:close/>
              </a:path>
              <a:path w="918845" h="732154">
                <a:moveTo>
                  <a:pt x="918845" y="0"/>
                </a:moveTo>
                <a:lnTo>
                  <a:pt x="668527" y="51689"/>
                </a:lnTo>
                <a:lnTo>
                  <a:pt x="755659" y="80083"/>
                </a:lnTo>
                <a:lnTo>
                  <a:pt x="775588" y="64389"/>
                </a:lnTo>
                <a:lnTo>
                  <a:pt x="789086" y="57540"/>
                </a:lnTo>
                <a:lnTo>
                  <a:pt x="803656" y="56467"/>
                </a:lnTo>
                <a:lnTo>
                  <a:pt x="892270" y="56467"/>
                </a:lnTo>
                <a:lnTo>
                  <a:pt x="918845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3708" y="4774691"/>
            <a:ext cx="785495" cy="987425"/>
          </a:xfrm>
          <a:custGeom>
            <a:avLst/>
            <a:gdLst/>
            <a:ahLst/>
            <a:cxnLst/>
            <a:rect l="l" t="t" r="r" b="b"/>
            <a:pathLst>
              <a:path w="785495" h="987425">
                <a:moveTo>
                  <a:pt x="139860" y="116163"/>
                </a:moveTo>
                <a:lnTo>
                  <a:pt x="94233" y="119760"/>
                </a:lnTo>
                <a:lnTo>
                  <a:pt x="79983" y="163360"/>
                </a:lnTo>
                <a:lnTo>
                  <a:pt x="717168" y="973061"/>
                </a:lnTo>
                <a:lnTo>
                  <a:pt x="728666" y="982863"/>
                </a:lnTo>
                <a:lnTo>
                  <a:pt x="742568" y="987331"/>
                </a:lnTo>
                <a:lnTo>
                  <a:pt x="757138" y="986257"/>
                </a:lnTo>
                <a:lnTo>
                  <a:pt x="770636" y="979436"/>
                </a:lnTo>
                <a:lnTo>
                  <a:pt x="780432" y="967917"/>
                </a:lnTo>
                <a:lnTo>
                  <a:pt x="784907" y="954014"/>
                </a:lnTo>
                <a:lnTo>
                  <a:pt x="783834" y="939449"/>
                </a:lnTo>
                <a:lnTo>
                  <a:pt x="776986" y="925944"/>
                </a:lnTo>
                <a:lnTo>
                  <a:pt x="139860" y="116163"/>
                </a:lnTo>
                <a:close/>
              </a:path>
              <a:path w="785495" h="987425">
                <a:moveTo>
                  <a:pt x="0" y="0"/>
                </a:moveTo>
                <a:lnTo>
                  <a:pt x="51562" y="250316"/>
                </a:lnTo>
                <a:lnTo>
                  <a:pt x="79983" y="163360"/>
                </a:lnTo>
                <a:lnTo>
                  <a:pt x="64262" y="143382"/>
                </a:lnTo>
                <a:lnTo>
                  <a:pt x="57469" y="129829"/>
                </a:lnTo>
                <a:lnTo>
                  <a:pt x="70738" y="89788"/>
                </a:lnTo>
                <a:lnTo>
                  <a:pt x="98758" y="81930"/>
                </a:lnTo>
                <a:lnTo>
                  <a:pt x="173792" y="81930"/>
                </a:lnTo>
                <a:lnTo>
                  <a:pt x="0" y="0"/>
                </a:lnTo>
                <a:close/>
              </a:path>
              <a:path w="785495" h="987425">
                <a:moveTo>
                  <a:pt x="98758" y="81930"/>
                </a:moveTo>
                <a:lnTo>
                  <a:pt x="84218" y="82996"/>
                </a:lnTo>
                <a:lnTo>
                  <a:pt x="70738" y="89788"/>
                </a:lnTo>
                <a:lnTo>
                  <a:pt x="60886" y="101342"/>
                </a:lnTo>
                <a:lnTo>
                  <a:pt x="56403" y="115252"/>
                </a:lnTo>
                <a:lnTo>
                  <a:pt x="57469" y="129829"/>
                </a:lnTo>
                <a:lnTo>
                  <a:pt x="64262" y="143382"/>
                </a:lnTo>
                <a:lnTo>
                  <a:pt x="79983" y="163360"/>
                </a:lnTo>
                <a:lnTo>
                  <a:pt x="94233" y="119760"/>
                </a:lnTo>
                <a:lnTo>
                  <a:pt x="139860" y="116163"/>
                </a:lnTo>
                <a:lnTo>
                  <a:pt x="124205" y="96265"/>
                </a:lnTo>
                <a:lnTo>
                  <a:pt x="112654" y="86413"/>
                </a:lnTo>
                <a:lnTo>
                  <a:pt x="98758" y="81930"/>
                </a:lnTo>
                <a:close/>
              </a:path>
              <a:path w="785495" h="987425">
                <a:moveTo>
                  <a:pt x="173792" y="81930"/>
                </a:moveTo>
                <a:lnTo>
                  <a:pt x="98758" y="81930"/>
                </a:lnTo>
                <a:lnTo>
                  <a:pt x="112654" y="86413"/>
                </a:lnTo>
                <a:lnTo>
                  <a:pt x="124205" y="96265"/>
                </a:lnTo>
                <a:lnTo>
                  <a:pt x="139860" y="116163"/>
                </a:lnTo>
                <a:lnTo>
                  <a:pt x="231139" y="108965"/>
                </a:lnTo>
                <a:lnTo>
                  <a:pt x="173792" y="8193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17470" y="4942332"/>
            <a:ext cx="909319" cy="732155"/>
          </a:xfrm>
          <a:custGeom>
            <a:avLst/>
            <a:gdLst/>
            <a:ahLst/>
            <a:cxnLst/>
            <a:rect l="l" t="t" r="r" b="b"/>
            <a:pathLst>
              <a:path w="909320" h="732154">
                <a:moveTo>
                  <a:pt x="746240" y="80978"/>
                </a:moveTo>
                <a:lnTo>
                  <a:pt x="14144" y="664083"/>
                </a:lnTo>
                <a:lnTo>
                  <a:pt x="4387" y="675661"/>
                </a:lnTo>
                <a:lnTo>
                  <a:pt x="0" y="689590"/>
                </a:lnTo>
                <a:lnTo>
                  <a:pt x="1160" y="704148"/>
                </a:lnTo>
                <a:lnTo>
                  <a:pt x="8048" y="717613"/>
                </a:lnTo>
                <a:lnTo>
                  <a:pt x="19673" y="727348"/>
                </a:lnTo>
                <a:lnTo>
                  <a:pt x="33607" y="731735"/>
                </a:lnTo>
                <a:lnTo>
                  <a:pt x="48160" y="730579"/>
                </a:lnTo>
                <a:lnTo>
                  <a:pt x="61642" y="723684"/>
                </a:lnTo>
                <a:lnTo>
                  <a:pt x="793710" y="140564"/>
                </a:lnTo>
                <a:lnTo>
                  <a:pt x="789860" y="94996"/>
                </a:lnTo>
                <a:lnTo>
                  <a:pt x="746240" y="80978"/>
                </a:lnTo>
                <a:close/>
              </a:path>
              <a:path w="909320" h="732154">
                <a:moveTo>
                  <a:pt x="882580" y="57102"/>
                </a:moveTo>
                <a:lnTo>
                  <a:pt x="794146" y="57102"/>
                </a:lnTo>
                <a:lnTo>
                  <a:pt x="808081" y="61489"/>
                </a:lnTo>
                <a:lnTo>
                  <a:pt x="819705" y="71247"/>
                </a:lnTo>
                <a:lnTo>
                  <a:pt x="826593" y="84673"/>
                </a:lnTo>
                <a:lnTo>
                  <a:pt x="827754" y="99218"/>
                </a:lnTo>
                <a:lnTo>
                  <a:pt x="823366" y="113145"/>
                </a:lnTo>
                <a:lnTo>
                  <a:pt x="813609" y="124714"/>
                </a:lnTo>
                <a:lnTo>
                  <a:pt x="793710" y="140564"/>
                </a:lnTo>
                <a:lnTo>
                  <a:pt x="801417" y="231775"/>
                </a:lnTo>
                <a:lnTo>
                  <a:pt x="882580" y="57102"/>
                </a:lnTo>
                <a:close/>
              </a:path>
              <a:path w="909320" h="732154">
                <a:moveTo>
                  <a:pt x="794146" y="57102"/>
                </a:moveTo>
                <a:lnTo>
                  <a:pt x="779593" y="58263"/>
                </a:lnTo>
                <a:lnTo>
                  <a:pt x="766111" y="65151"/>
                </a:lnTo>
                <a:lnTo>
                  <a:pt x="746240" y="80978"/>
                </a:lnTo>
                <a:lnTo>
                  <a:pt x="789860" y="94996"/>
                </a:lnTo>
                <a:lnTo>
                  <a:pt x="793710" y="140564"/>
                </a:lnTo>
                <a:lnTo>
                  <a:pt x="813609" y="124714"/>
                </a:lnTo>
                <a:lnTo>
                  <a:pt x="823366" y="113145"/>
                </a:lnTo>
                <a:lnTo>
                  <a:pt x="827754" y="99218"/>
                </a:lnTo>
                <a:lnTo>
                  <a:pt x="826593" y="84673"/>
                </a:lnTo>
                <a:lnTo>
                  <a:pt x="819705" y="71247"/>
                </a:lnTo>
                <a:lnTo>
                  <a:pt x="808081" y="61489"/>
                </a:lnTo>
                <a:lnTo>
                  <a:pt x="794146" y="57102"/>
                </a:lnTo>
                <a:close/>
              </a:path>
              <a:path w="909320" h="732154">
                <a:moveTo>
                  <a:pt x="909113" y="0"/>
                </a:moveTo>
                <a:lnTo>
                  <a:pt x="659050" y="52959"/>
                </a:lnTo>
                <a:lnTo>
                  <a:pt x="746240" y="80978"/>
                </a:lnTo>
                <a:lnTo>
                  <a:pt x="766111" y="65151"/>
                </a:lnTo>
                <a:lnTo>
                  <a:pt x="779593" y="58263"/>
                </a:lnTo>
                <a:lnTo>
                  <a:pt x="794146" y="57102"/>
                </a:lnTo>
                <a:lnTo>
                  <a:pt x="882580" y="57102"/>
                </a:lnTo>
                <a:lnTo>
                  <a:pt x="909113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35523" y="5637276"/>
            <a:ext cx="1457325" cy="6007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2315"/>
              </a:lnSpc>
            </a:pP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Match</a:t>
            </a:r>
            <a:r>
              <a:rPr sz="2000" spc="-8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many</a:t>
            </a:r>
            <a:endParaRPr sz="20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of</a:t>
            </a:r>
            <a:r>
              <a:rPr sz="2000" spc="-4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286639"/>
            <a:ext cx="411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Regex</a:t>
            </a:r>
            <a:r>
              <a:rPr spc="-85" dirty="0"/>
              <a:t> </a:t>
            </a:r>
            <a:r>
              <a:rPr spc="-30" dirty="0"/>
              <a:t>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256031" y="1932432"/>
            <a:ext cx="8792210" cy="2200910"/>
          </a:xfrm>
          <a:custGeom>
            <a:avLst/>
            <a:gdLst/>
            <a:ahLst/>
            <a:cxnLst/>
            <a:rect l="l" t="t" r="r" b="b"/>
            <a:pathLst>
              <a:path w="8792210" h="2200910">
                <a:moveTo>
                  <a:pt x="0" y="2200656"/>
                </a:moveTo>
                <a:lnTo>
                  <a:pt x="8791956" y="2200656"/>
                </a:lnTo>
                <a:lnTo>
                  <a:pt x="8791956" y="0"/>
                </a:lnTo>
                <a:lnTo>
                  <a:pt x="0" y="0"/>
                </a:lnTo>
                <a:lnTo>
                  <a:pt x="0" y="2200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2722" y="2170303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1800" spc="-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722" y="2444622"/>
            <a:ext cx="6308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lin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'From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stephen.marquard@uct.ac.za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Sat</a:t>
            </a:r>
            <a:r>
              <a:rPr sz="18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Jan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6804" y="2444622"/>
            <a:ext cx="221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09:14:16</a:t>
            </a:r>
            <a:r>
              <a:rPr sz="1800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2008'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722" y="2718638"/>
            <a:ext cx="4938878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re.findall(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'@([^</a:t>
            </a:r>
            <a:r>
              <a:rPr sz="1800" spc="-1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]*)'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-5" dirty="0" err="1" smtClean="0">
                <a:solidFill>
                  <a:srgbClr val="FFFFFF"/>
                </a:solidFill>
                <a:latin typeface="Courier New"/>
                <a:cs typeface="Courier New"/>
              </a:rPr>
              <a:t>lin</a:t>
            </a:r>
            <a:r>
              <a:rPr sz="1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['uct.ac.za']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0546" y="1176655"/>
            <a:ext cx="4881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Extract the </a:t>
            </a:r>
            <a:r>
              <a:rPr sz="3200" spc="-5" dirty="0">
                <a:latin typeface="Arial"/>
                <a:cs typeface="Arial"/>
              </a:rPr>
              <a:t>domain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3759" y="4378452"/>
            <a:ext cx="2717800" cy="788035"/>
          </a:xfrm>
          <a:custGeom>
            <a:avLst/>
            <a:gdLst/>
            <a:ahLst/>
            <a:cxnLst/>
            <a:rect l="l" t="t" r="r" b="b"/>
            <a:pathLst>
              <a:path w="2717800" h="788035">
                <a:moveTo>
                  <a:pt x="0" y="787908"/>
                </a:moveTo>
                <a:lnTo>
                  <a:pt x="2717291" y="787908"/>
                </a:lnTo>
                <a:lnTo>
                  <a:pt x="2717291" y="0"/>
                </a:lnTo>
                <a:lnTo>
                  <a:pt x="0" y="0"/>
                </a:lnTo>
                <a:lnTo>
                  <a:pt x="0" y="787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01695" y="4467859"/>
            <a:ext cx="2467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'@</a:t>
            </a:r>
            <a:r>
              <a:rPr sz="3200" spc="-5" dirty="0">
                <a:solidFill>
                  <a:srgbClr val="00FF0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[^</a:t>
            </a:r>
            <a:r>
              <a:rPr sz="32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]*</a:t>
            </a:r>
            <a:r>
              <a:rPr sz="32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'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7935" y="5457444"/>
            <a:ext cx="2950845" cy="6223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35" rIns="0" bIns="0" rtlCol="0">
            <a:spAutoFit/>
          </a:bodyPr>
          <a:lstStyle/>
          <a:p>
            <a:pPr marL="880744" marR="267970" indent="-60706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Extract </a:t>
            </a:r>
            <a:r>
              <a:rPr sz="2000" dirty="0">
                <a:solidFill>
                  <a:srgbClr val="FF00FF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FF"/>
                </a:solidFill>
                <a:latin typeface="Arial"/>
                <a:cs typeface="Arial"/>
              </a:rPr>
              <a:t>non-blank  characters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69079" y="4930140"/>
            <a:ext cx="302260" cy="535940"/>
          </a:xfrm>
          <a:custGeom>
            <a:avLst/>
            <a:gdLst/>
            <a:ahLst/>
            <a:cxnLst/>
            <a:rect l="l" t="t" r="r" b="b"/>
            <a:pathLst>
              <a:path w="302260" h="535939">
                <a:moveTo>
                  <a:pt x="71374" y="134620"/>
                </a:moveTo>
                <a:lnTo>
                  <a:pt x="49604" y="174940"/>
                </a:lnTo>
                <a:lnTo>
                  <a:pt x="230124" y="515366"/>
                </a:lnTo>
                <a:lnTo>
                  <a:pt x="267200" y="535511"/>
                </a:lnTo>
                <a:lnTo>
                  <a:pt x="281686" y="531241"/>
                </a:lnTo>
                <a:lnTo>
                  <a:pt x="293362" y="521612"/>
                </a:lnTo>
                <a:lnTo>
                  <a:pt x="300227" y="508698"/>
                </a:lnTo>
                <a:lnTo>
                  <a:pt x="301759" y="494164"/>
                </a:lnTo>
                <a:lnTo>
                  <a:pt x="297434" y="479679"/>
                </a:lnTo>
                <a:lnTo>
                  <a:pt x="116903" y="139232"/>
                </a:lnTo>
                <a:lnTo>
                  <a:pt x="71374" y="134620"/>
                </a:lnTo>
                <a:close/>
              </a:path>
              <a:path w="302260" h="535939">
                <a:moveTo>
                  <a:pt x="0" y="0"/>
                </a:moveTo>
                <a:lnTo>
                  <a:pt x="6096" y="255524"/>
                </a:lnTo>
                <a:lnTo>
                  <a:pt x="49604" y="174940"/>
                </a:lnTo>
                <a:lnTo>
                  <a:pt x="37719" y="152527"/>
                </a:lnTo>
                <a:lnTo>
                  <a:pt x="33448" y="137987"/>
                </a:lnTo>
                <a:lnTo>
                  <a:pt x="34988" y="123459"/>
                </a:lnTo>
                <a:lnTo>
                  <a:pt x="41862" y="110575"/>
                </a:lnTo>
                <a:lnTo>
                  <a:pt x="53594" y="100965"/>
                </a:lnTo>
                <a:lnTo>
                  <a:pt x="68077" y="96641"/>
                </a:lnTo>
                <a:lnTo>
                  <a:pt x="135413" y="96641"/>
                </a:lnTo>
                <a:lnTo>
                  <a:pt x="0" y="0"/>
                </a:lnTo>
                <a:close/>
              </a:path>
              <a:path w="302260" h="535939">
                <a:moveTo>
                  <a:pt x="68077" y="96641"/>
                </a:moveTo>
                <a:lnTo>
                  <a:pt x="53594" y="100965"/>
                </a:lnTo>
                <a:lnTo>
                  <a:pt x="41862" y="110575"/>
                </a:lnTo>
                <a:lnTo>
                  <a:pt x="34988" y="123459"/>
                </a:lnTo>
                <a:lnTo>
                  <a:pt x="33448" y="137987"/>
                </a:lnTo>
                <a:lnTo>
                  <a:pt x="37719" y="152527"/>
                </a:lnTo>
                <a:lnTo>
                  <a:pt x="49604" y="174940"/>
                </a:lnTo>
                <a:lnTo>
                  <a:pt x="71374" y="134620"/>
                </a:lnTo>
                <a:lnTo>
                  <a:pt x="114457" y="134620"/>
                </a:lnTo>
                <a:lnTo>
                  <a:pt x="105029" y="116840"/>
                </a:lnTo>
                <a:lnTo>
                  <a:pt x="95474" y="105090"/>
                </a:lnTo>
                <a:lnTo>
                  <a:pt x="82597" y="98186"/>
                </a:lnTo>
                <a:lnTo>
                  <a:pt x="68077" y="96641"/>
                </a:lnTo>
                <a:close/>
              </a:path>
              <a:path w="302260" h="535939">
                <a:moveTo>
                  <a:pt x="135413" y="96641"/>
                </a:moveTo>
                <a:lnTo>
                  <a:pt x="68077" y="96641"/>
                </a:lnTo>
                <a:lnTo>
                  <a:pt x="82597" y="98186"/>
                </a:lnTo>
                <a:lnTo>
                  <a:pt x="95474" y="105090"/>
                </a:lnTo>
                <a:lnTo>
                  <a:pt x="105029" y="116840"/>
                </a:lnTo>
                <a:lnTo>
                  <a:pt x="116903" y="139232"/>
                </a:lnTo>
                <a:lnTo>
                  <a:pt x="208025" y="148462"/>
                </a:lnTo>
                <a:lnTo>
                  <a:pt x="135413" y="96641"/>
                </a:lnTo>
                <a:close/>
              </a:path>
              <a:path w="302260" h="535939">
                <a:moveTo>
                  <a:pt x="114457" y="134620"/>
                </a:moveTo>
                <a:lnTo>
                  <a:pt x="71374" y="134620"/>
                </a:lnTo>
                <a:lnTo>
                  <a:pt x="116903" y="139232"/>
                </a:lnTo>
                <a:lnTo>
                  <a:pt x="114457" y="13462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9195" y="4930140"/>
            <a:ext cx="346710" cy="518795"/>
          </a:xfrm>
          <a:custGeom>
            <a:avLst/>
            <a:gdLst/>
            <a:ahLst/>
            <a:cxnLst/>
            <a:rect l="l" t="t" r="r" b="b"/>
            <a:pathLst>
              <a:path w="346710" h="518795">
                <a:moveTo>
                  <a:pt x="264362" y="128143"/>
                </a:moveTo>
                <a:lnTo>
                  <a:pt x="218499" y="128948"/>
                </a:lnTo>
                <a:lnTo>
                  <a:pt x="5536" y="460502"/>
                </a:lnTo>
                <a:lnTo>
                  <a:pt x="0" y="474575"/>
                </a:lnTo>
                <a:lnTo>
                  <a:pt x="297" y="489172"/>
                </a:lnTo>
                <a:lnTo>
                  <a:pt x="6072" y="502578"/>
                </a:lnTo>
                <a:lnTo>
                  <a:pt x="16966" y="513080"/>
                </a:lnTo>
                <a:lnTo>
                  <a:pt x="31039" y="518598"/>
                </a:lnTo>
                <a:lnTo>
                  <a:pt x="45636" y="518271"/>
                </a:lnTo>
                <a:lnTo>
                  <a:pt x="59043" y="512490"/>
                </a:lnTo>
                <a:lnTo>
                  <a:pt x="69544" y="501650"/>
                </a:lnTo>
                <a:lnTo>
                  <a:pt x="282660" y="170161"/>
                </a:lnTo>
                <a:lnTo>
                  <a:pt x="264362" y="128143"/>
                </a:lnTo>
                <a:close/>
              </a:path>
              <a:path w="346710" h="518795">
                <a:moveTo>
                  <a:pt x="336870" y="90674"/>
                </a:moveTo>
                <a:lnTo>
                  <a:pt x="270807" y="90674"/>
                </a:lnTo>
                <a:lnTo>
                  <a:pt x="284936" y="96139"/>
                </a:lnTo>
                <a:lnTo>
                  <a:pt x="295777" y="106695"/>
                </a:lnTo>
                <a:lnTo>
                  <a:pt x="301557" y="120110"/>
                </a:lnTo>
                <a:lnTo>
                  <a:pt x="301884" y="134715"/>
                </a:lnTo>
                <a:lnTo>
                  <a:pt x="296366" y="148844"/>
                </a:lnTo>
                <a:lnTo>
                  <a:pt x="282660" y="170161"/>
                </a:lnTo>
                <a:lnTo>
                  <a:pt x="319226" y="254127"/>
                </a:lnTo>
                <a:lnTo>
                  <a:pt x="336870" y="90674"/>
                </a:lnTo>
                <a:close/>
              </a:path>
              <a:path w="346710" h="518795">
                <a:moveTo>
                  <a:pt x="301737" y="128143"/>
                </a:moveTo>
                <a:lnTo>
                  <a:pt x="264362" y="128143"/>
                </a:lnTo>
                <a:lnTo>
                  <a:pt x="282660" y="170161"/>
                </a:lnTo>
                <a:lnTo>
                  <a:pt x="296366" y="148844"/>
                </a:lnTo>
                <a:lnTo>
                  <a:pt x="301884" y="134715"/>
                </a:lnTo>
                <a:lnTo>
                  <a:pt x="301737" y="128143"/>
                </a:lnTo>
                <a:close/>
              </a:path>
              <a:path w="346710" h="518795">
                <a:moveTo>
                  <a:pt x="346658" y="0"/>
                </a:moveTo>
                <a:lnTo>
                  <a:pt x="126948" y="130556"/>
                </a:lnTo>
                <a:lnTo>
                  <a:pt x="218499" y="128948"/>
                </a:lnTo>
                <a:lnTo>
                  <a:pt x="232231" y="107568"/>
                </a:lnTo>
                <a:lnTo>
                  <a:pt x="242788" y="96746"/>
                </a:lnTo>
                <a:lnTo>
                  <a:pt x="256202" y="90995"/>
                </a:lnTo>
                <a:lnTo>
                  <a:pt x="270807" y="90674"/>
                </a:lnTo>
                <a:lnTo>
                  <a:pt x="336870" y="90674"/>
                </a:lnTo>
                <a:lnTo>
                  <a:pt x="346658" y="0"/>
                </a:lnTo>
                <a:close/>
              </a:path>
              <a:path w="346710" h="518795">
                <a:moveTo>
                  <a:pt x="270807" y="90674"/>
                </a:moveTo>
                <a:lnTo>
                  <a:pt x="256202" y="90995"/>
                </a:lnTo>
                <a:lnTo>
                  <a:pt x="242788" y="96746"/>
                </a:lnTo>
                <a:lnTo>
                  <a:pt x="232231" y="107568"/>
                </a:lnTo>
                <a:lnTo>
                  <a:pt x="218499" y="128948"/>
                </a:lnTo>
                <a:lnTo>
                  <a:pt x="264362" y="128143"/>
                </a:lnTo>
                <a:lnTo>
                  <a:pt x="301737" y="128143"/>
                </a:lnTo>
                <a:lnTo>
                  <a:pt x="301557" y="120110"/>
                </a:lnTo>
                <a:lnTo>
                  <a:pt x="295777" y="106695"/>
                </a:lnTo>
                <a:lnTo>
                  <a:pt x="284936" y="96139"/>
                </a:lnTo>
                <a:lnTo>
                  <a:pt x="270807" y="9067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8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56031" y="1932432"/>
            <a:ext cx="8792210" cy="2200910"/>
          </a:xfrm>
          <a:custGeom>
            <a:avLst/>
            <a:gdLst/>
            <a:ahLst/>
            <a:cxnLst/>
            <a:rect l="l" t="t" r="r" b="b"/>
            <a:pathLst>
              <a:path w="8792210" h="2200910">
                <a:moveTo>
                  <a:pt x="0" y="2200656"/>
                </a:moveTo>
                <a:lnTo>
                  <a:pt x="8791956" y="2200656"/>
                </a:lnTo>
                <a:lnTo>
                  <a:pt x="8791956" y="0"/>
                </a:lnTo>
                <a:lnTo>
                  <a:pt x="0" y="0"/>
                </a:lnTo>
                <a:lnTo>
                  <a:pt x="0" y="2200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2722" y="2170303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1800" spc="-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722" y="2444622"/>
            <a:ext cx="6308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 smtClean="0">
                <a:solidFill>
                  <a:srgbClr val="FFFFFF"/>
                </a:solidFill>
                <a:latin typeface="Courier New"/>
                <a:cs typeface="Courier New"/>
              </a:rPr>
              <a:t>lin</a:t>
            </a:r>
            <a:r>
              <a:rPr sz="1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'From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stephen.marquard@uct.ac.za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Sat</a:t>
            </a:r>
            <a:r>
              <a:rPr sz="18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Jan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6804" y="2444622"/>
            <a:ext cx="221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09:14:16</a:t>
            </a:r>
            <a:r>
              <a:rPr sz="1800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2008'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722" y="2718638"/>
            <a:ext cx="5220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re.findall(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‘^From .*@([^</a:t>
            </a:r>
            <a:r>
              <a:rPr sz="1800" spc="-1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]*)'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-5" dirty="0" err="1" smtClean="0">
                <a:solidFill>
                  <a:srgbClr val="FFFFFF"/>
                </a:solidFill>
                <a:latin typeface="Courier New"/>
                <a:cs typeface="Courier New"/>
              </a:rPr>
              <a:t>lin</a:t>
            </a:r>
            <a:r>
              <a:rPr sz="1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['uct.ac.za']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0546" y="1176655"/>
            <a:ext cx="4881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Extract the </a:t>
            </a:r>
            <a:r>
              <a:rPr sz="3200" spc="-5" dirty="0">
                <a:latin typeface="Arial"/>
                <a:cs typeface="Arial"/>
              </a:rPr>
              <a:t>domain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9255" y="4416552"/>
            <a:ext cx="4413885" cy="786765"/>
          </a:xfrm>
          <a:custGeom>
            <a:avLst/>
            <a:gdLst/>
            <a:ahLst/>
            <a:cxnLst/>
            <a:rect l="l" t="t" r="r" b="b"/>
            <a:pathLst>
              <a:path w="4413884" h="786764">
                <a:moveTo>
                  <a:pt x="0" y="786384"/>
                </a:moveTo>
                <a:lnTo>
                  <a:pt x="4413504" y="786384"/>
                </a:lnTo>
                <a:lnTo>
                  <a:pt x="4413504" y="0"/>
                </a:lnTo>
                <a:lnTo>
                  <a:pt x="0" y="0"/>
                </a:lnTo>
                <a:lnTo>
                  <a:pt x="0" y="786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17445" y="4505705"/>
            <a:ext cx="4425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'</a:t>
            </a:r>
            <a:r>
              <a:rPr sz="3200" spc="-5" dirty="0">
                <a:solidFill>
                  <a:srgbClr val="00FF00"/>
                </a:solidFill>
                <a:latin typeface="Courier New"/>
                <a:cs typeface="Courier New"/>
              </a:rPr>
              <a:t>^</a:t>
            </a:r>
            <a:r>
              <a:rPr sz="3200" spc="-5" dirty="0">
                <a:solidFill>
                  <a:srgbClr val="FF00FF"/>
                </a:solidFill>
                <a:latin typeface="Courier New"/>
                <a:cs typeface="Courier New"/>
              </a:rPr>
              <a:t>From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.*@([^</a:t>
            </a:r>
            <a:r>
              <a:rPr sz="32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]*)'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54807" y="5486400"/>
            <a:ext cx="3994785" cy="631190"/>
          </a:xfrm>
          <a:custGeom>
            <a:avLst/>
            <a:gdLst/>
            <a:ahLst/>
            <a:cxnLst/>
            <a:rect l="l" t="t" r="r" b="b"/>
            <a:pathLst>
              <a:path w="3994784" h="631189">
                <a:moveTo>
                  <a:pt x="0" y="630936"/>
                </a:moveTo>
                <a:lnTo>
                  <a:pt x="3994404" y="630936"/>
                </a:lnTo>
                <a:lnTo>
                  <a:pt x="3994404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43632" y="5477967"/>
            <a:ext cx="40170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0395" marR="5080" indent="-60833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Starting at the beginning of the</a:t>
            </a:r>
            <a:r>
              <a:rPr sz="2000" spc="-16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line,  </a:t>
            </a:r>
            <a:r>
              <a:rPr sz="2000" dirty="0">
                <a:solidFill>
                  <a:srgbClr val="FF00FF"/>
                </a:solidFill>
                <a:latin typeface="Arial"/>
                <a:cs typeface="Arial"/>
              </a:rPr>
              <a:t>look for the string 'From</a:t>
            </a:r>
            <a:r>
              <a:rPr sz="2000" spc="-12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FF"/>
                </a:solidFill>
                <a:latin typeface="Arial"/>
                <a:cs typeface="Arial"/>
              </a:rPr>
              <a:t>'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67583" y="4841747"/>
            <a:ext cx="547370" cy="682625"/>
          </a:xfrm>
          <a:custGeom>
            <a:avLst/>
            <a:gdLst/>
            <a:ahLst/>
            <a:cxnLst/>
            <a:rect l="l" t="t" r="r" b="b"/>
            <a:pathLst>
              <a:path w="547370" h="682625">
                <a:moveTo>
                  <a:pt x="140223" y="115815"/>
                </a:moveTo>
                <a:lnTo>
                  <a:pt x="94488" y="119506"/>
                </a:lnTo>
                <a:lnTo>
                  <a:pt x="80396" y="163051"/>
                </a:lnTo>
                <a:lnTo>
                  <a:pt x="479679" y="668019"/>
                </a:lnTo>
                <a:lnTo>
                  <a:pt x="491230" y="677743"/>
                </a:lnTo>
                <a:lnTo>
                  <a:pt x="505126" y="682180"/>
                </a:lnTo>
                <a:lnTo>
                  <a:pt x="519666" y="681093"/>
                </a:lnTo>
                <a:lnTo>
                  <a:pt x="533145" y="674242"/>
                </a:lnTo>
                <a:lnTo>
                  <a:pt x="542924" y="662672"/>
                </a:lnTo>
                <a:lnTo>
                  <a:pt x="547369" y="648731"/>
                </a:lnTo>
                <a:lnTo>
                  <a:pt x="546290" y="634148"/>
                </a:lnTo>
                <a:lnTo>
                  <a:pt x="539495" y="620648"/>
                </a:lnTo>
                <a:lnTo>
                  <a:pt x="140223" y="115815"/>
                </a:lnTo>
                <a:close/>
              </a:path>
              <a:path w="547370" h="682625">
                <a:moveTo>
                  <a:pt x="0" y="0"/>
                </a:moveTo>
                <a:lnTo>
                  <a:pt x="52197" y="250189"/>
                </a:lnTo>
                <a:lnTo>
                  <a:pt x="80396" y="163051"/>
                </a:lnTo>
                <a:lnTo>
                  <a:pt x="64643" y="143128"/>
                </a:lnTo>
                <a:lnTo>
                  <a:pt x="57775" y="129649"/>
                </a:lnTo>
                <a:lnTo>
                  <a:pt x="70866" y="89662"/>
                </a:lnTo>
                <a:lnTo>
                  <a:pt x="98948" y="81676"/>
                </a:lnTo>
                <a:lnTo>
                  <a:pt x="174256" y="81676"/>
                </a:lnTo>
                <a:lnTo>
                  <a:pt x="0" y="0"/>
                </a:lnTo>
                <a:close/>
              </a:path>
              <a:path w="547370" h="682625">
                <a:moveTo>
                  <a:pt x="98948" y="81676"/>
                </a:moveTo>
                <a:lnTo>
                  <a:pt x="84365" y="82794"/>
                </a:lnTo>
                <a:lnTo>
                  <a:pt x="70866" y="89662"/>
                </a:lnTo>
                <a:lnTo>
                  <a:pt x="61088" y="101213"/>
                </a:lnTo>
                <a:lnTo>
                  <a:pt x="56657" y="115109"/>
                </a:lnTo>
                <a:lnTo>
                  <a:pt x="57775" y="129649"/>
                </a:lnTo>
                <a:lnTo>
                  <a:pt x="64643" y="143128"/>
                </a:lnTo>
                <a:lnTo>
                  <a:pt x="80396" y="163051"/>
                </a:lnTo>
                <a:lnTo>
                  <a:pt x="94488" y="119506"/>
                </a:lnTo>
                <a:lnTo>
                  <a:pt x="140223" y="115815"/>
                </a:lnTo>
                <a:lnTo>
                  <a:pt x="124460" y="95884"/>
                </a:lnTo>
                <a:lnTo>
                  <a:pt x="112889" y="86107"/>
                </a:lnTo>
                <a:lnTo>
                  <a:pt x="98948" y="81676"/>
                </a:lnTo>
                <a:close/>
              </a:path>
              <a:path w="547370" h="682625">
                <a:moveTo>
                  <a:pt x="174256" y="81676"/>
                </a:moveTo>
                <a:lnTo>
                  <a:pt x="98948" y="81676"/>
                </a:lnTo>
                <a:lnTo>
                  <a:pt x="112889" y="86107"/>
                </a:lnTo>
                <a:lnTo>
                  <a:pt x="124460" y="95884"/>
                </a:lnTo>
                <a:lnTo>
                  <a:pt x="140223" y="115815"/>
                </a:lnTo>
                <a:lnTo>
                  <a:pt x="231394" y="108457"/>
                </a:lnTo>
                <a:lnTo>
                  <a:pt x="174256" y="81676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9979" y="4986528"/>
            <a:ext cx="1613535" cy="995044"/>
          </a:xfrm>
          <a:custGeom>
            <a:avLst/>
            <a:gdLst/>
            <a:ahLst/>
            <a:cxnLst/>
            <a:rect l="l" t="t" r="r" b="b"/>
            <a:pathLst>
              <a:path w="1613535" h="995045">
                <a:moveTo>
                  <a:pt x="171678" y="59783"/>
                </a:moveTo>
                <a:lnTo>
                  <a:pt x="130302" y="79121"/>
                </a:lnTo>
                <a:lnTo>
                  <a:pt x="132204" y="124822"/>
                </a:lnTo>
                <a:lnTo>
                  <a:pt x="1555750" y="989520"/>
                </a:lnTo>
                <a:lnTo>
                  <a:pt x="1569997" y="994658"/>
                </a:lnTo>
                <a:lnTo>
                  <a:pt x="1584579" y="993965"/>
                </a:lnTo>
                <a:lnTo>
                  <a:pt x="1597826" y="987852"/>
                </a:lnTo>
                <a:lnTo>
                  <a:pt x="1608074" y="976731"/>
                </a:lnTo>
                <a:lnTo>
                  <a:pt x="1613213" y="962503"/>
                </a:lnTo>
                <a:lnTo>
                  <a:pt x="1612519" y="947915"/>
                </a:lnTo>
                <a:lnTo>
                  <a:pt x="1606395" y="934651"/>
                </a:lnTo>
                <a:lnTo>
                  <a:pt x="1595247" y="924394"/>
                </a:lnTo>
                <a:lnTo>
                  <a:pt x="171678" y="59783"/>
                </a:lnTo>
                <a:close/>
              </a:path>
              <a:path w="1613535" h="995045">
                <a:moveTo>
                  <a:pt x="0" y="0"/>
                </a:moveTo>
                <a:lnTo>
                  <a:pt x="136017" y="216408"/>
                </a:lnTo>
                <a:lnTo>
                  <a:pt x="132204" y="124822"/>
                </a:lnTo>
                <a:lnTo>
                  <a:pt x="110490" y="111633"/>
                </a:lnTo>
                <a:lnTo>
                  <a:pt x="99341" y="101385"/>
                </a:lnTo>
                <a:lnTo>
                  <a:pt x="93218" y="88137"/>
                </a:lnTo>
                <a:lnTo>
                  <a:pt x="92523" y="73556"/>
                </a:lnTo>
                <a:lnTo>
                  <a:pt x="97662" y="59309"/>
                </a:lnTo>
                <a:lnTo>
                  <a:pt x="107928" y="48234"/>
                </a:lnTo>
                <a:lnTo>
                  <a:pt x="121205" y="42148"/>
                </a:lnTo>
                <a:lnTo>
                  <a:pt x="135792" y="41467"/>
                </a:lnTo>
                <a:lnTo>
                  <a:pt x="210870" y="41467"/>
                </a:lnTo>
                <a:lnTo>
                  <a:pt x="254762" y="20955"/>
                </a:lnTo>
                <a:lnTo>
                  <a:pt x="0" y="0"/>
                </a:lnTo>
                <a:close/>
              </a:path>
              <a:path w="1613535" h="995045">
                <a:moveTo>
                  <a:pt x="135792" y="41467"/>
                </a:moveTo>
                <a:lnTo>
                  <a:pt x="121205" y="42148"/>
                </a:lnTo>
                <a:lnTo>
                  <a:pt x="107928" y="48234"/>
                </a:lnTo>
                <a:lnTo>
                  <a:pt x="97662" y="59309"/>
                </a:lnTo>
                <a:lnTo>
                  <a:pt x="92523" y="73556"/>
                </a:lnTo>
                <a:lnTo>
                  <a:pt x="93218" y="88137"/>
                </a:lnTo>
                <a:lnTo>
                  <a:pt x="99341" y="101385"/>
                </a:lnTo>
                <a:lnTo>
                  <a:pt x="110490" y="111633"/>
                </a:lnTo>
                <a:lnTo>
                  <a:pt x="132204" y="124822"/>
                </a:lnTo>
                <a:lnTo>
                  <a:pt x="130302" y="79121"/>
                </a:lnTo>
                <a:lnTo>
                  <a:pt x="171678" y="59783"/>
                </a:lnTo>
                <a:lnTo>
                  <a:pt x="149987" y="46609"/>
                </a:lnTo>
                <a:lnTo>
                  <a:pt x="135792" y="41467"/>
                </a:lnTo>
                <a:close/>
              </a:path>
              <a:path w="1613535" h="995045">
                <a:moveTo>
                  <a:pt x="210870" y="41467"/>
                </a:moveTo>
                <a:lnTo>
                  <a:pt x="135792" y="41467"/>
                </a:lnTo>
                <a:lnTo>
                  <a:pt x="149987" y="46609"/>
                </a:lnTo>
                <a:lnTo>
                  <a:pt x="171678" y="59783"/>
                </a:lnTo>
                <a:lnTo>
                  <a:pt x="210870" y="4146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613652"/>
            <a:ext cx="720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487C"/>
                </a:solidFill>
                <a:latin typeface="Arial"/>
                <a:cs typeface="Arial"/>
              </a:rPr>
              <a:t>INSY5339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827" y="2854832"/>
            <a:ext cx="7981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Chapter </a:t>
            </a:r>
            <a:r>
              <a:rPr sz="4000" spc="-80" dirty="0"/>
              <a:t>11: </a:t>
            </a:r>
            <a:r>
              <a:rPr sz="4000" spc="-5" dirty="0"/>
              <a:t>Regular</a:t>
            </a:r>
            <a:r>
              <a:rPr sz="4000" spc="60" dirty="0"/>
              <a:t> </a:t>
            </a:r>
            <a:r>
              <a:rPr sz="4000" spc="-5" dirty="0"/>
              <a:t>Expressions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6876" y="4428744"/>
            <a:ext cx="4434840" cy="789940"/>
          </a:xfrm>
          <a:custGeom>
            <a:avLst/>
            <a:gdLst/>
            <a:ahLst/>
            <a:cxnLst/>
            <a:rect l="l" t="t" r="r" b="b"/>
            <a:pathLst>
              <a:path w="4434840" h="789939">
                <a:moveTo>
                  <a:pt x="0" y="789431"/>
                </a:moveTo>
                <a:lnTo>
                  <a:pt x="4434839" y="789431"/>
                </a:lnTo>
                <a:lnTo>
                  <a:pt x="4434839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23922" y="4519676"/>
            <a:ext cx="4425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'^From </a:t>
            </a:r>
            <a:r>
              <a:rPr sz="3200" spc="-5" dirty="0">
                <a:solidFill>
                  <a:srgbClr val="00FF00"/>
                </a:solidFill>
                <a:latin typeface="Courier New"/>
                <a:cs typeface="Courier New"/>
              </a:rPr>
              <a:t>.*</a:t>
            </a:r>
            <a:r>
              <a:rPr sz="3200" spc="-5" dirty="0">
                <a:solidFill>
                  <a:srgbClr val="FF00FF"/>
                </a:solidFill>
                <a:latin typeface="Courier New"/>
                <a:cs typeface="Courier New"/>
              </a:rPr>
              <a:t>@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([^ ]*)'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80" dirty="0"/>
              <a:t> </a:t>
            </a:r>
            <a:r>
              <a:rPr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256031" y="1932432"/>
            <a:ext cx="8792210" cy="2200910"/>
          </a:xfrm>
          <a:custGeom>
            <a:avLst/>
            <a:gdLst/>
            <a:ahLst/>
            <a:cxnLst/>
            <a:rect l="l" t="t" r="r" b="b"/>
            <a:pathLst>
              <a:path w="8792210" h="2200910">
                <a:moveTo>
                  <a:pt x="0" y="2200656"/>
                </a:moveTo>
                <a:lnTo>
                  <a:pt x="8791956" y="2200656"/>
                </a:lnTo>
                <a:lnTo>
                  <a:pt x="8791956" y="0"/>
                </a:lnTo>
                <a:lnTo>
                  <a:pt x="0" y="0"/>
                </a:lnTo>
                <a:lnTo>
                  <a:pt x="0" y="2200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2722" y="2170303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1800" spc="-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722" y="2444622"/>
            <a:ext cx="6308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lin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'From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stephen.marquard@uct.ac.za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Sat</a:t>
            </a:r>
            <a:r>
              <a:rPr sz="18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Jan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6804" y="2444622"/>
            <a:ext cx="221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09:14:16</a:t>
            </a:r>
            <a:r>
              <a:rPr sz="1800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2008'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722" y="2718638"/>
            <a:ext cx="5220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re.findall(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‘^From .*@([^</a:t>
            </a:r>
            <a:r>
              <a:rPr sz="1800" spc="-1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]*)'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,lin)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['uct.ac.za']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0546" y="1176655"/>
            <a:ext cx="4881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Extract the </a:t>
            </a:r>
            <a:r>
              <a:rPr sz="3200" spc="-5" dirty="0">
                <a:latin typeface="Arial"/>
                <a:cs typeface="Arial"/>
              </a:rPr>
              <a:t>domain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54807" y="5486400"/>
            <a:ext cx="3994785" cy="631190"/>
          </a:xfrm>
          <a:custGeom>
            <a:avLst/>
            <a:gdLst/>
            <a:ahLst/>
            <a:cxnLst/>
            <a:rect l="l" t="t" r="r" b="b"/>
            <a:pathLst>
              <a:path w="3994784" h="631189">
                <a:moveTo>
                  <a:pt x="0" y="630936"/>
                </a:moveTo>
                <a:lnTo>
                  <a:pt x="3994404" y="630936"/>
                </a:lnTo>
                <a:lnTo>
                  <a:pt x="3994404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00832" y="5477967"/>
            <a:ext cx="31038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5080" indent="-3676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Skip a bunch of</a:t>
            </a:r>
            <a:r>
              <a:rPr sz="2000" spc="-12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characters,  </a:t>
            </a:r>
            <a:r>
              <a:rPr sz="2000" dirty="0">
                <a:solidFill>
                  <a:srgbClr val="FF00FF"/>
                </a:solidFill>
                <a:latin typeface="Arial"/>
                <a:cs typeface="Arial"/>
              </a:rPr>
              <a:t>looking for an at</a:t>
            </a:r>
            <a:r>
              <a:rPr sz="2000" spc="-9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FF"/>
                </a:solidFill>
                <a:latin typeface="Arial"/>
                <a:cs typeface="Arial"/>
              </a:rPr>
              <a:t>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11655" y="5001386"/>
            <a:ext cx="1119505" cy="551180"/>
          </a:xfrm>
          <a:custGeom>
            <a:avLst/>
            <a:gdLst/>
            <a:ahLst/>
            <a:cxnLst/>
            <a:rect l="l" t="t" r="r" b="b"/>
            <a:pathLst>
              <a:path w="1119504" h="551179">
                <a:moveTo>
                  <a:pt x="941994" y="47386"/>
                </a:moveTo>
                <a:lnTo>
                  <a:pt x="21967" y="478409"/>
                </a:lnTo>
                <a:lnTo>
                  <a:pt x="9802" y="487451"/>
                </a:lnTo>
                <a:lnTo>
                  <a:pt x="2282" y="499983"/>
                </a:lnTo>
                <a:lnTo>
                  <a:pt x="0" y="514395"/>
                </a:lnTo>
                <a:lnTo>
                  <a:pt x="3552" y="529082"/>
                </a:lnTo>
                <a:lnTo>
                  <a:pt x="12594" y="541246"/>
                </a:lnTo>
                <a:lnTo>
                  <a:pt x="25126" y="548767"/>
                </a:lnTo>
                <a:lnTo>
                  <a:pt x="39538" y="551049"/>
                </a:lnTo>
                <a:lnTo>
                  <a:pt x="54225" y="547497"/>
                </a:lnTo>
                <a:lnTo>
                  <a:pt x="974337" y="116434"/>
                </a:lnTo>
                <a:lnTo>
                  <a:pt x="981198" y="71119"/>
                </a:lnTo>
                <a:lnTo>
                  <a:pt x="941994" y="47386"/>
                </a:lnTo>
                <a:close/>
              </a:path>
              <a:path w="1119504" h="551179">
                <a:moveTo>
                  <a:pt x="1098248" y="33023"/>
                </a:moveTo>
                <a:lnTo>
                  <a:pt x="979755" y="33023"/>
                </a:lnTo>
                <a:lnTo>
                  <a:pt x="994167" y="35306"/>
                </a:lnTo>
                <a:lnTo>
                  <a:pt x="1006699" y="42826"/>
                </a:lnTo>
                <a:lnTo>
                  <a:pt x="1015742" y="54990"/>
                </a:lnTo>
                <a:lnTo>
                  <a:pt x="1019294" y="69677"/>
                </a:lnTo>
                <a:lnTo>
                  <a:pt x="1017012" y="84089"/>
                </a:lnTo>
                <a:lnTo>
                  <a:pt x="1009491" y="96621"/>
                </a:lnTo>
                <a:lnTo>
                  <a:pt x="997327" y="105663"/>
                </a:lnTo>
                <a:lnTo>
                  <a:pt x="974337" y="116434"/>
                </a:lnTo>
                <a:lnTo>
                  <a:pt x="960624" y="207010"/>
                </a:lnTo>
                <a:lnTo>
                  <a:pt x="1098248" y="33023"/>
                </a:lnTo>
                <a:close/>
              </a:path>
              <a:path w="1119504" h="551179">
                <a:moveTo>
                  <a:pt x="979755" y="33023"/>
                </a:moveTo>
                <a:lnTo>
                  <a:pt x="965069" y="36575"/>
                </a:lnTo>
                <a:lnTo>
                  <a:pt x="941994" y="47386"/>
                </a:lnTo>
                <a:lnTo>
                  <a:pt x="981198" y="71119"/>
                </a:lnTo>
                <a:lnTo>
                  <a:pt x="974337" y="116434"/>
                </a:lnTo>
                <a:lnTo>
                  <a:pt x="997327" y="105663"/>
                </a:lnTo>
                <a:lnTo>
                  <a:pt x="1009491" y="96621"/>
                </a:lnTo>
                <a:lnTo>
                  <a:pt x="1017012" y="84089"/>
                </a:lnTo>
                <a:lnTo>
                  <a:pt x="1019294" y="69677"/>
                </a:lnTo>
                <a:lnTo>
                  <a:pt x="1015742" y="54990"/>
                </a:lnTo>
                <a:lnTo>
                  <a:pt x="1006699" y="42826"/>
                </a:lnTo>
                <a:lnTo>
                  <a:pt x="994167" y="35306"/>
                </a:lnTo>
                <a:lnTo>
                  <a:pt x="979755" y="33023"/>
                </a:lnTo>
                <a:close/>
              </a:path>
              <a:path w="1119504" h="551179">
                <a:moveTo>
                  <a:pt x="863723" y="0"/>
                </a:moveTo>
                <a:lnTo>
                  <a:pt x="941994" y="47386"/>
                </a:lnTo>
                <a:lnTo>
                  <a:pt x="965069" y="36575"/>
                </a:lnTo>
                <a:lnTo>
                  <a:pt x="979755" y="33023"/>
                </a:lnTo>
                <a:lnTo>
                  <a:pt x="1098248" y="33023"/>
                </a:lnTo>
                <a:lnTo>
                  <a:pt x="1119247" y="6476"/>
                </a:lnTo>
                <a:lnTo>
                  <a:pt x="863723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1644" y="5007864"/>
            <a:ext cx="600075" cy="908685"/>
          </a:xfrm>
          <a:custGeom>
            <a:avLst/>
            <a:gdLst/>
            <a:ahLst/>
            <a:cxnLst/>
            <a:rect l="l" t="t" r="r" b="b"/>
            <a:pathLst>
              <a:path w="600075" h="908685">
                <a:moveTo>
                  <a:pt x="82676" y="128016"/>
                </a:moveTo>
                <a:lnTo>
                  <a:pt x="64425" y="170023"/>
                </a:lnTo>
                <a:lnTo>
                  <a:pt x="529970" y="891273"/>
                </a:lnTo>
                <a:lnTo>
                  <a:pt x="568547" y="908145"/>
                </a:lnTo>
                <a:lnTo>
                  <a:pt x="582676" y="902614"/>
                </a:lnTo>
                <a:lnTo>
                  <a:pt x="593496" y="892059"/>
                </a:lnTo>
                <a:lnTo>
                  <a:pt x="599233" y="878633"/>
                </a:lnTo>
                <a:lnTo>
                  <a:pt x="599517" y="864031"/>
                </a:lnTo>
                <a:lnTo>
                  <a:pt x="593978" y="849947"/>
                </a:lnTo>
                <a:lnTo>
                  <a:pt x="128398" y="128692"/>
                </a:lnTo>
                <a:lnTo>
                  <a:pt x="82676" y="128016"/>
                </a:lnTo>
                <a:close/>
              </a:path>
              <a:path w="600075" h="908685">
                <a:moveTo>
                  <a:pt x="0" y="0"/>
                </a:moveTo>
                <a:lnTo>
                  <a:pt x="27939" y="254000"/>
                </a:lnTo>
                <a:lnTo>
                  <a:pt x="64425" y="170023"/>
                </a:lnTo>
                <a:lnTo>
                  <a:pt x="50672" y="148717"/>
                </a:lnTo>
                <a:lnTo>
                  <a:pt x="45134" y="134641"/>
                </a:lnTo>
                <a:lnTo>
                  <a:pt x="45418" y="120030"/>
                </a:lnTo>
                <a:lnTo>
                  <a:pt x="51155" y="106586"/>
                </a:lnTo>
                <a:lnTo>
                  <a:pt x="61975" y="96012"/>
                </a:lnTo>
                <a:lnTo>
                  <a:pt x="76051" y="90475"/>
                </a:lnTo>
                <a:lnTo>
                  <a:pt x="153030" y="90475"/>
                </a:lnTo>
                <a:lnTo>
                  <a:pt x="0" y="0"/>
                </a:lnTo>
                <a:close/>
              </a:path>
              <a:path w="600075" h="908685">
                <a:moveTo>
                  <a:pt x="76051" y="90475"/>
                </a:moveTo>
                <a:lnTo>
                  <a:pt x="61975" y="96012"/>
                </a:lnTo>
                <a:lnTo>
                  <a:pt x="51155" y="106586"/>
                </a:lnTo>
                <a:lnTo>
                  <a:pt x="45418" y="120030"/>
                </a:lnTo>
                <a:lnTo>
                  <a:pt x="45134" y="134641"/>
                </a:lnTo>
                <a:lnTo>
                  <a:pt x="50672" y="148717"/>
                </a:lnTo>
                <a:lnTo>
                  <a:pt x="64425" y="170023"/>
                </a:lnTo>
                <a:lnTo>
                  <a:pt x="82676" y="128016"/>
                </a:lnTo>
                <a:lnTo>
                  <a:pt x="127961" y="128016"/>
                </a:lnTo>
                <a:lnTo>
                  <a:pt x="114680" y="107442"/>
                </a:lnTo>
                <a:lnTo>
                  <a:pt x="104106" y="96547"/>
                </a:lnTo>
                <a:lnTo>
                  <a:pt x="90662" y="90773"/>
                </a:lnTo>
                <a:lnTo>
                  <a:pt x="76051" y="90475"/>
                </a:lnTo>
                <a:close/>
              </a:path>
              <a:path w="600075" h="908685">
                <a:moveTo>
                  <a:pt x="153030" y="90475"/>
                </a:moveTo>
                <a:lnTo>
                  <a:pt x="76051" y="90475"/>
                </a:lnTo>
                <a:lnTo>
                  <a:pt x="90662" y="90773"/>
                </a:lnTo>
                <a:lnTo>
                  <a:pt x="104106" y="96547"/>
                </a:lnTo>
                <a:lnTo>
                  <a:pt x="114680" y="107442"/>
                </a:lnTo>
                <a:lnTo>
                  <a:pt x="128398" y="128692"/>
                </a:lnTo>
                <a:lnTo>
                  <a:pt x="219963" y="130048"/>
                </a:lnTo>
                <a:lnTo>
                  <a:pt x="153030" y="90475"/>
                </a:lnTo>
                <a:close/>
              </a:path>
              <a:path w="600075" h="908685">
                <a:moveTo>
                  <a:pt x="127961" y="128016"/>
                </a:moveTo>
                <a:lnTo>
                  <a:pt x="82676" y="128016"/>
                </a:lnTo>
                <a:lnTo>
                  <a:pt x="128398" y="128692"/>
                </a:lnTo>
                <a:lnTo>
                  <a:pt x="127961" y="12801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6876" y="4428744"/>
            <a:ext cx="4434840" cy="789940"/>
          </a:xfrm>
          <a:custGeom>
            <a:avLst/>
            <a:gdLst/>
            <a:ahLst/>
            <a:cxnLst/>
            <a:rect l="l" t="t" r="r" b="b"/>
            <a:pathLst>
              <a:path w="4434840" h="789939">
                <a:moveTo>
                  <a:pt x="0" y="789431"/>
                </a:moveTo>
                <a:lnTo>
                  <a:pt x="4434839" y="789431"/>
                </a:lnTo>
                <a:lnTo>
                  <a:pt x="4434839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6622" y="4519676"/>
            <a:ext cx="4435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'^From .*@</a:t>
            </a:r>
            <a:r>
              <a:rPr sz="3200" spc="-5" dirty="0">
                <a:solidFill>
                  <a:srgbClr val="00FF0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[^</a:t>
            </a:r>
            <a:r>
              <a:rPr sz="32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]*)'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80" dirty="0"/>
              <a:t> </a:t>
            </a:r>
            <a:r>
              <a:rPr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256031" y="1932432"/>
            <a:ext cx="8792210" cy="2200910"/>
          </a:xfrm>
          <a:custGeom>
            <a:avLst/>
            <a:gdLst/>
            <a:ahLst/>
            <a:cxnLst/>
            <a:rect l="l" t="t" r="r" b="b"/>
            <a:pathLst>
              <a:path w="8792210" h="2200910">
                <a:moveTo>
                  <a:pt x="0" y="2200656"/>
                </a:moveTo>
                <a:lnTo>
                  <a:pt x="8791956" y="2200656"/>
                </a:lnTo>
                <a:lnTo>
                  <a:pt x="8791956" y="0"/>
                </a:lnTo>
                <a:lnTo>
                  <a:pt x="0" y="0"/>
                </a:lnTo>
                <a:lnTo>
                  <a:pt x="0" y="2200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2722" y="2170303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1800" spc="-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722" y="2444622"/>
            <a:ext cx="6308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lin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'From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stephen.marquard@uct.ac.za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Sat</a:t>
            </a:r>
            <a:r>
              <a:rPr sz="18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Jan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6804" y="2444622"/>
            <a:ext cx="221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09:14:16</a:t>
            </a:r>
            <a:r>
              <a:rPr sz="1800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2008'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722" y="2718638"/>
            <a:ext cx="5220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re.findall(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‘^From .*@([^</a:t>
            </a:r>
            <a:r>
              <a:rPr sz="1800" spc="-1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]*)'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,lin)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['uct.ac.za']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0546" y="1176655"/>
            <a:ext cx="4881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Extract the </a:t>
            </a:r>
            <a:r>
              <a:rPr sz="3200" spc="-5" dirty="0">
                <a:latin typeface="Arial"/>
                <a:cs typeface="Arial"/>
              </a:rPr>
              <a:t>domain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16452" y="5551932"/>
            <a:ext cx="2874645" cy="490855"/>
          </a:xfrm>
          <a:custGeom>
            <a:avLst/>
            <a:gdLst/>
            <a:ahLst/>
            <a:cxnLst/>
            <a:rect l="l" t="t" r="r" b="b"/>
            <a:pathLst>
              <a:path w="2874645" h="490854">
                <a:moveTo>
                  <a:pt x="0" y="490728"/>
                </a:moveTo>
                <a:lnTo>
                  <a:pt x="2874264" y="490728"/>
                </a:lnTo>
                <a:lnTo>
                  <a:pt x="2874264" y="0"/>
                </a:lnTo>
                <a:lnTo>
                  <a:pt x="0" y="0"/>
                </a:lnTo>
                <a:lnTo>
                  <a:pt x="0" y="490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16452" y="5625795"/>
            <a:ext cx="2874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96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FF00"/>
                </a:solidFill>
                <a:latin typeface="Arial"/>
                <a:cs typeface="Arial"/>
              </a:rPr>
              <a:t>Start</a:t>
            </a:r>
            <a:r>
              <a:rPr sz="2000" spc="-3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Extracting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33559" y="4965191"/>
            <a:ext cx="323850" cy="624840"/>
          </a:xfrm>
          <a:custGeom>
            <a:avLst/>
            <a:gdLst/>
            <a:ahLst/>
            <a:cxnLst/>
            <a:rect l="l" t="t" r="r" b="b"/>
            <a:pathLst>
              <a:path w="323850" h="624839">
                <a:moveTo>
                  <a:pt x="253222" y="137413"/>
                </a:moveTo>
                <a:lnTo>
                  <a:pt x="207984" y="143876"/>
                </a:lnTo>
                <a:lnTo>
                  <a:pt x="3667" y="570229"/>
                </a:lnTo>
                <a:lnTo>
                  <a:pt x="0" y="584938"/>
                </a:lnTo>
                <a:lnTo>
                  <a:pt x="2143" y="599408"/>
                </a:lnTo>
                <a:lnTo>
                  <a:pt x="9525" y="612020"/>
                </a:lnTo>
                <a:lnTo>
                  <a:pt x="21574" y="621156"/>
                </a:lnTo>
                <a:lnTo>
                  <a:pt x="36282" y="624829"/>
                </a:lnTo>
                <a:lnTo>
                  <a:pt x="50752" y="622685"/>
                </a:lnTo>
                <a:lnTo>
                  <a:pt x="63365" y="615300"/>
                </a:lnTo>
                <a:lnTo>
                  <a:pt x="72501" y="603249"/>
                </a:lnTo>
                <a:lnTo>
                  <a:pt x="276666" y="176841"/>
                </a:lnTo>
                <a:lnTo>
                  <a:pt x="253222" y="137413"/>
                </a:lnTo>
                <a:close/>
              </a:path>
              <a:path w="323850" h="624839">
                <a:moveTo>
                  <a:pt x="320736" y="99385"/>
                </a:moveTo>
                <a:lnTo>
                  <a:pt x="255025" y="99385"/>
                </a:lnTo>
                <a:lnTo>
                  <a:pt x="269732" y="103123"/>
                </a:lnTo>
                <a:lnTo>
                  <a:pt x="281781" y="112186"/>
                </a:lnTo>
                <a:lnTo>
                  <a:pt x="289163" y="124761"/>
                </a:lnTo>
                <a:lnTo>
                  <a:pt x="291306" y="139217"/>
                </a:lnTo>
                <a:lnTo>
                  <a:pt x="287639" y="153923"/>
                </a:lnTo>
                <a:lnTo>
                  <a:pt x="276666" y="176841"/>
                </a:lnTo>
                <a:lnTo>
                  <a:pt x="323453" y="255523"/>
                </a:lnTo>
                <a:lnTo>
                  <a:pt x="320736" y="99385"/>
                </a:lnTo>
                <a:close/>
              </a:path>
              <a:path w="323850" h="624839">
                <a:moveTo>
                  <a:pt x="291038" y="137413"/>
                </a:moveTo>
                <a:lnTo>
                  <a:pt x="253222" y="137413"/>
                </a:lnTo>
                <a:lnTo>
                  <a:pt x="276666" y="176841"/>
                </a:lnTo>
                <a:lnTo>
                  <a:pt x="287639" y="153923"/>
                </a:lnTo>
                <a:lnTo>
                  <a:pt x="291306" y="139217"/>
                </a:lnTo>
                <a:lnTo>
                  <a:pt x="291038" y="137413"/>
                </a:lnTo>
                <a:close/>
              </a:path>
              <a:path w="323850" h="624839">
                <a:moveTo>
                  <a:pt x="319008" y="0"/>
                </a:moveTo>
                <a:lnTo>
                  <a:pt x="117205" y="156844"/>
                </a:lnTo>
                <a:lnTo>
                  <a:pt x="207984" y="143876"/>
                </a:lnTo>
                <a:lnTo>
                  <a:pt x="218932" y="121030"/>
                </a:lnTo>
                <a:lnTo>
                  <a:pt x="227994" y="108910"/>
                </a:lnTo>
                <a:lnTo>
                  <a:pt x="240569" y="101504"/>
                </a:lnTo>
                <a:lnTo>
                  <a:pt x="255025" y="99385"/>
                </a:lnTo>
                <a:lnTo>
                  <a:pt x="320736" y="99385"/>
                </a:lnTo>
                <a:lnTo>
                  <a:pt x="319008" y="0"/>
                </a:lnTo>
                <a:close/>
              </a:path>
              <a:path w="323850" h="624839">
                <a:moveTo>
                  <a:pt x="255025" y="99385"/>
                </a:moveTo>
                <a:lnTo>
                  <a:pt x="240569" y="101504"/>
                </a:lnTo>
                <a:lnTo>
                  <a:pt x="227994" y="108910"/>
                </a:lnTo>
                <a:lnTo>
                  <a:pt x="218932" y="121030"/>
                </a:lnTo>
                <a:lnTo>
                  <a:pt x="207984" y="143876"/>
                </a:lnTo>
                <a:lnTo>
                  <a:pt x="253222" y="137413"/>
                </a:lnTo>
                <a:lnTo>
                  <a:pt x="291038" y="137413"/>
                </a:lnTo>
                <a:lnTo>
                  <a:pt x="289163" y="124761"/>
                </a:lnTo>
                <a:lnTo>
                  <a:pt x="281781" y="112186"/>
                </a:lnTo>
                <a:lnTo>
                  <a:pt x="269732" y="103123"/>
                </a:lnTo>
                <a:lnTo>
                  <a:pt x="255025" y="99385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6876" y="4442459"/>
            <a:ext cx="4434840" cy="791210"/>
          </a:xfrm>
          <a:custGeom>
            <a:avLst/>
            <a:gdLst/>
            <a:ahLst/>
            <a:cxnLst/>
            <a:rect l="l" t="t" r="r" b="b"/>
            <a:pathLst>
              <a:path w="4434840" h="791210">
                <a:moveTo>
                  <a:pt x="0" y="790955"/>
                </a:moveTo>
                <a:lnTo>
                  <a:pt x="4434839" y="790955"/>
                </a:lnTo>
                <a:lnTo>
                  <a:pt x="4434839" y="0"/>
                </a:lnTo>
                <a:lnTo>
                  <a:pt x="0" y="0"/>
                </a:lnTo>
                <a:lnTo>
                  <a:pt x="0" y="790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23922" y="4533646"/>
            <a:ext cx="4424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'^From .*@(</a:t>
            </a:r>
            <a:r>
              <a:rPr sz="3200" spc="-5" dirty="0">
                <a:solidFill>
                  <a:srgbClr val="FF00FF"/>
                </a:solidFill>
                <a:latin typeface="Courier New"/>
                <a:cs typeface="Courier New"/>
              </a:rPr>
              <a:t>[^</a:t>
            </a:r>
            <a:r>
              <a:rPr sz="3200" spc="5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00FF"/>
                </a:solidFill>
                <a:latin typeface="Courier New"/>
                <a:cs typeface="Courier New"/>
              </a:rPr>
              <a:t>]</a:t>
            </a:r>
            <a:r>
              <a:rPr sz="3200" spc="-5" dirty="0">
                <a:solidFill>
                  <a:srgbClr val="00FF00"/>
                </a:solidFill>
                <a:latin typeface="Courier New"/>
                <a:cs typeface="Courier New"/>
              </a:rPr>
              <a:t>*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)'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80" dirty="0"/>
              <a:t> </a:t>
            </a:r>
            <a:r>
              <a:rPr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256031" y="1932432"/>
            <a:ext cx="8792210" cy="2200910"/>
          </a:xfrm>
          <a:custGeom>
            <a:avLst/>
            <a:gdLst/>
            <a:ahLst/>
            <a:cxnLst/>
            <a:rect l="l" t="t" r="r" b="b"/>
            <a:pathLst>
              <a:path w="8792210" h="2200910">
                <a:moveTo>
                  <a:pt x="0" y="2200656"/>
                </a:moveTo>
                <a:lnTo>
                  <a:pt x="8791956" y="2200656"/>
                </a:lnTo>
                <a:lnTo>
                  <a:pt x="8791956" y="0"/>
                </a:lnTo>
                <a:lnTo>
                  <a:pt x="0" y="0"/>
                </a:lnTo>
                <a:lnTo>
                  <a:pt x="0" y="2200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2722" y="2170303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1800" spc="-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722" y="2444622"/>
            <a:ext cx="6308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lin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'From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stephen.marquard@uct.ac.za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Sat</a:t>
            </a:r>
            <a:r>
              <a:rPr sz="18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Jan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6804" y="2444622"/>
            <a:ext cx="221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09:14:16</a:t>
            </a:r>
            <a:r>
              <a:rPr sz="1800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2008'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722" y="2718638"/>
            <a:ext cx="5220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re.findall(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‘^From .*@([^</a:t>
            </a:r>
            <a:r>
              <a:rPr sz="1800" spc="-1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]*)'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,lin)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['uct.ac.za']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0546" y="1176655"/>
            <a:ext cx="4881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Extract the </a:t>
            </a:r>
            <a:r>
              <a:rPr sz="3200" spc="-5" dirty="0">
                <a:latin typeface="Arial"/>
                <a:cs typeface="Arial"/>
              </a:rPr>
              <a:t>domain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29584" y="5481828"/>
            <a:ext cx="3342640" cy="631190"/>
          </a:xfrm>
          <a:custGeom>
            <a:avLst/>
            <a:gdLst/>
            <a:ahLst/>
            <a:cxnLst/>
            <a:rect l="l" t="t" r="r" b="b"/>
            <a:pathLst>
              <a:path w="3342640" h="631189">
                <a:moveTo>
                  <a:pt x="0" y="630936"/>
                </a:moveTo>
                <a:lnTo>
                  <a:pt x="3342132" y="630936"/>
                </a:lnTo>
                <a:lnTo>
                  <a:pt x="3342132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86734" y="5473395"/>
            <a:ext cx="32308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5080" indent="-454659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FF"/>
                </a:solidFill>
                <a:latin typeface="Arial"/>
                <a:cs typeface="Arial"/>
              </a:rPr>
              <a:t>Match non-blank</a:t>
            </a:r>
            <a:r>
              <a:rPr sz="2000" spc="-1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FF"/>
                </a:solidFill>
                <a:latin typeface="Arial"/>
                <a:cs typeface="Arial"/>
              </a:rPr>
              <a:t>characters,  </a:t>
            </a: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Match many of</a:t>
            </a:r>
            <a:r>
              <a:rPr sz="2000" spc="-9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16286" y="5090159"/>
            <a:ext cx="323850" cy="777240"/>
          </a:xfrm>
          <a:custGeom>
            <a:avLst/>
            <a:gdLst/>
            <a:ahLst/>
            <a:cxnLst/>
            <a:rect l="l" t="t" r="r" b="b"/>
            <a:pathLst>
              <a:path w="323850" h="777239">
                <a:moveTo>
                  <a:pt x="239529" y="144271"/>
                </a:moveTo>
                <a:lnTo>
                  <a:pt x="195310" y="156120"/>
                </a:lnTo>
                <a:lnTo>
                  <a:pt x="1912" y="726478"/>
                </a:lnTo>
                <a:lnTo>
                  <a:pt x="0" y="741483"/>
                </a:lnTo>
                <a:lnTo>
                  <a:pt x="3849" y="755573"/>
                </a:lnTo>
                <a:lnTo>
                  <a:pt x="12700" y="767197"/>
                </a:lnTo>
                <a:lnTo>
                  <a:pt x="25788" y="774801"/>
                </a:lnTo>
                <a:lnTo>
                  <a:pt x="40794" y="776727"/>
                </a:lnTo>
                <a:lnTo>
                  <a:pt x="54871" y="772882"/>
                </a:lnTo>
                <a:lnTo>
                  <a:pt x="66472" y="764034"/>
                </a:lnTo>
                <a:lnTo>
                  <a:pt x="74048" y="750951"/>
                </a:lnTo>
                <a:lnTo>
                  <a:pt x="267461" y="180583"/>
                </a:lnTo>
                <a:lnTo>
                  <a:pt x="239529" y="144271"/>
                </a:lnTo>
                <a:close/>
              </a:path>
              <a:path w="323850" h="777239">
                <a:moveTo>
                  <a:pt x="303157" y="106291"/>
                </a:moveTo>
                <a:lnTo>
                  <a:pt x="236823" y="106291"/>
                </a:lnTo>
                <a:lnTo>
                  <a:pt x="251848" y="108203"/>
                </a:lnTo>
                <a:lnTo>
                  <a:pt x="264882" y="115853"/>
                </a:lnTo>
                <a:lnTo>
                  <a:pt x="273724" y="127492"/>
                </a:lnTo>
                <a:lnTo>
                  <a:pt x="277566" y="141583"/>
                </a:lnTo>
                <a:lnTo>
                  <a:pt x="275597" y="156590"/>
                </a:lnTo>
                <a:lnTo>
                  <a:pt x="267461" y="180583"/>
                </a:lnTo>
                <a:lnTo>
                  <a:pt x="323349" y="253237"/>
                </a:lnTo>
                <a:lnTo>
                  <a:pt x="303157" y="106291"/>
                </a:lnTo>
                <a:close/>
              </a:path>
              <a:path w="323850" h="777239">
                <a:moveTo>
                  <a:pt x="277213" y="144271"/>
                </a:moveTo>
                <a:lnTo>
                  <a:pt x="239529" y="144271"/>
                </a:lnTo>
                <a:lnTo>
                  <a:pt x="267461" y="180583"/>
                </a:lnTo>
                <a:lnTo>
                  <a:pt x="275597" y="156590"/>
                </a:lnTo>
                <a:lnTo>
                  <a:pt x="277213" y="144271"/>
                </a:lnTo>
                <a:close/>
              </a:path>
              <a:path w="323850" h="777239">
                <a:moveTo>
                  <a:pt x="288551" y="0"/>
                </a:moveTo>
                <a:lnTo>
                  <a:pt x="106814" y="179831"/>
                </a:lnTo>
                <a:lnTo>
                  <a:pt x="195310" y="156120"/>
                </a:lnTo>
                <a:lnTo>
                  <a:pt x="203461" y="132079"/>
                </a:lnTo>
                <a:lnTo>
                  <a:pt x="211058" y="118991"/>
                </a:lnTo>
                <a:lnTo>
                  <a:pt x="222702" y="110140"/>
                </a:lnTo>
                <a:lnTo>
                  <a:pt x="236823" y="106291"/>
                </a:lnTo>
                <a:lnTo>
                  <a:pt x="303157" y="106291"/>
                </a:lnTo>
                <a:lnTo>
                  <a:pt x="288551" y="0"/>
                </a:lnTo>
                <a:close/>
              </a:path>
              <a:path w="323850" h="777239">
                <a:moveTo>
                  <a:pt x="236823" y="106291"/>
                </a:moveTo>
                <a:lnTo>
                  <a:pt x="222702" y="110140"/>
                </a:lnTo>
                <a:lnTo>
                  <a:pt x="211058" y="118991"/>
                </a:lnTo>
                <a:lnTo>
                  <a:pt x="203461" y="132079"/>
                </a:lnTo>
                <a:lnTo>
                  <a:pt x="195310" y="156120"/>
                </a:lnTo>
                <a:lnTo>
                  <a:pt x="239529" y="144271"/>
                </a:lnTo>
                <a:lnTo>
                  <a:pt x="277213" y="144271"/>
                </a:lnTo>
                <a:lnTo>
                  <a:pt x="277566" y="141583"/>
                </a:lnTo>
                <a:lnTo>
                  <a:pt x="273724" y="127492"/>
                </a:lnTo>
                <a:lnTo>
                  <a:pt x="264882" y="115853"/>
                </a:lnTo>
                <a:lnTo>
                  <a:pt x="251848" y="108203"/>
                </a:lnTo>
                <a:lnTo>
                  <a:pt x="236823" y="106291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865" y="5053329"/>
            <a:ext cx="1406525" cy="527050"/>
          </a:xfrm>
          <a:custGeom>
            <a:avLst/>
            <a:gdLst/>
            <a:ahLst/>
            <a:cxnLst/>
            <a:rect l="l" t="t" r="r" b="b"/>
            <a:pathLst>
              <a:path w="1406525" h="527050">
                <a:moveTo>
                  <a:pt x="1225422" y="56455"/>
                </a:moveTo>
                <a:lnTo>
                  <a:pt x="26056" y="452882"/>
                </a:lnTo>
                <a:lnTo>
                  <a:pt x="12926" y="460367"/>
                </a:lnTo>
                <a:lnTo>
                  <a:pt x="3974" y="471900"/>
                </a:lnTo>
                <a:lnTo>
                  <a:pt x="0" y="485957"/>
                </a:lnTo>
                <a:lnTo>
                  <a:pt x="1799" y="501015"/>
                </a:lnTo>
                <a:lnTo>
                  <a:pt x="9302" y="514125"/>
                </a:lnTo>
                <a:lnTo>
                  <a:pt x="20865" y="523033"/>
                </a:lnTo>
                <a:lnTo>
                  <a:pt x="34928" y="526964"/>
                </a:lnTo>
                <a:lnTo>
                  <a:pt x="49932" y="525145"/>
                </a:lnTo>
                <a:lnTo>
                  <a:pt x="1249341" y="128744"/>
                </a:lnTo>
                <a:lnTo>
                  <a:pt x="1261512" y="84709"/>
                </a:lnTo>
                <a:lnTo>
                  <a:pt x="1225422" y="56455"/>
                </a:lnTo>
                <a:close/>
              </a:path>
              <a:path w="1406525" h="527050">
                <a:moveTo>
                  <a:pt x="1396245" y="46694"/>
                </a:moveTo>
                <a:lnTo>
                  <a:pt x="1264505" y="46694"/>
                </a:lnTo>
                <a:lnTo>
                  <a:pt x="1278562" y="50625"/>
                </a:lnTo>
                <a:lnTo>
                  <a:pt x="1290095" y="59533"/>
                </a:lnTo>
                <a:lnTo>
                  <a:pt x="1297580" y="72644"/>
                </a:lnTo>
                <a:lnTo>
                  <a:pt x="1299400" y="87701"/>
                </a:lnTo>
                <a:lnTo>
                  <a:pt x="1295469" y="101758"/>
                </a:lnTo>
                <a:lnTo>
                  <a:pt x="1286561" y="113291"/>
                </a:lnTo>
                <a:lnTo>
                  <a:pt x="1273450" y="120777"/>
                </a:lnTo>
                <a:lnTo>
                  <a:pt x="1249341" y="128744"/>
                </a:lnTo>
                <a:lnTo>
                  <a:pt x="1224936" y="217043"/>
                </a:lnTo>
                <a:lnTo>
                  <a:pt x="1396245" y="46694"/>
                </a:lnTo>
                <a:close/>
              </a:path>
              <a:path w="1406525" h="527050">
                <a:moveTo>
                  <a:pt x="1264505" y="46694"/>
                </a:moveTo>
                <a:lnTo>
                  <a:pt x="1249447" y="48514"/>
                </a:lnTo>
                <a:lnTo>
                  <a:pt x="1225422" y="56455"/>
                </a:lnTo>
                <a:lnTo>
                  <a:pt x="1261512" y="84709"/>
                </a:lnTo>
                <a:lnTo>
                  <a:pt x="1249341" y="128744"/>
                </a:lnTo>
                <a:lnTo>
                  <a:pt x="1273450" y="120777"/>
                </a:lnTo>
                <a:lnTo>
                  <a:pt x="1286561" y="113291"/>
                </a:lnTo>
                <a:lnTo>
                  <a:pt x="1295469" y="101758"/>
                </a:lnTo>
                <a:lnTo>
                  <a:pt x="1299400" y="87701"/>
                </a:lnTo>
                <a:lnTo>
                  <a:pt x="1297580" y="72644"/>
                </a:lnTo>
                <a:lnTo>
                  <a:pt x="1290095" y="59533"/>
                </a:lnTo>
                <a:lnTo>
                  <a:pt x="1278562" y="50625"/>
                </a:lnTo>
                <a:lnTo>
                  <a:pt x="1264505" y="46694"/>
                </a:lnTo>
                <a:close/>
              </a:path>
              <a:path w="1406525" h="527050">
                <a:moveTo>
                  <a:pt x="1153308" y="0"/>
                </a:moveTo>
                <a:lnTo>
                  <a:pt x="1225422" y="56455"/>
                </a:lnTo>
                <a:lnTo>
                  <a:pt x="1249447" y="48514"/>
                </a:lnTo>
                <a:lnTo>
                  <a:pt x="1264505" y="46694"/>
                </a:lnTo>
                <a:lnTo>
                  <a:pt x="1396245" y="46694"/>
                </a:lnTo>
                <a:lnTo>
                  <a:pt x="1406165" y="36830"/>
                </a:lnTo>
                <a:lnTo>
                  <a:pt x="115330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6876" y="4428744"/>
            <a:ext cx="4434840" cy="789940"/>
          </a:xfrm>
          <a:custGeom>
            <a:avLst/>
            <a:gdLst/>
            <a:ahLst/>
            <a:cxnLst/>
            <a:rect l="l" t="t" r="r" b="b"/>
            <a:pathLst>
              <a:path w="4434840" h="789939">
                <a:moveTo>
                  <a:pt x="0" y="789431"/>
                </a:moveTo>
                <a:lnTo>
                  <a:pt x="4434839" y="789431"/>
                </a:lnTo>
                <a:lnTo>
                  <a:pt x="4434839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6622" y="4519676"/>
            <a:ext cx="4435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'^From .*@</a:t>
            </a:r>
            <a:r>
              <a:rPr sz="3200" spc="-5" dirty="0">
                <a:solidFill>
                  <a:srgbClr val="00FF0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[^</a:t>
            </a:r>
            <a:r>
              <a:rPr sz="32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00"/>
                </a:solidFill>
                <a:latin typeface="Courier New"/>
                <a:cs typeface="Courier New"/>
              </a:rPr>
              <a:t>]*</a:t>
            </a:r>
            <a:r>
              <a:rPr sz="32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  <a:r>
              <a:rPr sz="3200" dirty="0">
                <a:solidFill>
                  <a:srgbClr val="FFFF00"/>
                </a:solidFill>
                <a:latin typeface="Courier New"/>
                <a:cs typeface="Courier New"/>
              </a:rPr>
              <a:t>'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80" dirty="0"/>
              <a:t> </a:t>
            </a:r>
            <a:r>
              <a:rPr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256031" y="1932432"/>
            <a:ext cx="8792210" cy="2200910"/>
          </a:xfrm>
          <a:custGeom>
            <a:avLst/>
            <a:gdLst/>
            <a:ahLst/>
            <a:cxnLst/>
            <a:rect l="l" t="t" r="r" b="b"/>
            <a:pathLst>
              <a:path w="8792210" h="2200910">
                <a:moveTo>
                  <a:pt x="0" y="2200656"/>
                </a:moveTo>
                <a:lnTo>
                  <a:pt x="8791956" y="2200656"/>
                </a:lnTo>
                <a:lnTo>
                  <a:pt x="8791956" y="0"/>
                </a:lnTo>
                <a:lnTo>
                  <a:pt x="0" y="0"/>
                </a:lnTo>
                <a:lnTo>
                  <a:pt x="0" y="2200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2722" y="2170303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1800" spc="-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722" y="2444622"/>
            <a:ext cx="6308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lin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'From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stephen.marquard@uct.ac.za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Sat</a:t>
            </a:r>
            <a:r>
              <a:rPr sz="18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Jan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6804" y="2444622"/>
            <a:ext cx="221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09:14:16</a:t>
            </a:r>
            <a:r>
              <a:rPr sz="1800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2008'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722" y="2718638"/>
            <a:ext cx="6160870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re.findall(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‘^From .*@([^</a:t>
            </a:r>
            <a:r>
              <a:rPr sz="1800" spc="-1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urier New"/>
                <a:cs typeface="Courier New"/>
              </a:rPr>
              <a:t>]*)'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lin</a:t>
            </a:r>
            <a:r>
              <a:rPr lang="en-US" sz="1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['uct.ac.za']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0546" y="1176655"/>
            <a:ext cx="4881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Extract the </a:t>
            </a:r>
            <a:r>
              <a:rPr sz="3200" spc="-5" dirty="0">
                <a:latin typeface="Arial"/>
                <a:cs typeface="Arial"/>
              </a:rPr>
              <a:t>domain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16452" y="5551932"/>
            <a:ext cx="2874645" cy="490855"/>
          </a:xfrm>
          <a:custGeom>
            <a:avLst/>
            <a:gdLst/>
            <a:ahLst/>
            <a:cxnLst/>
            <a:rect l="l" t="t" r="r" b="b"/>
            <a:pathLst>
              <a:path w="2874645" h="490854">
                <a:moveTo>
                  <a:pt x="0" y="490728"/>
                </a:moveTo>
                <a:lnTo>
                  <a:pt x="2874264" y="490728"/>
                </a:lnTo>
                <a:lnTo>
                  <a:pt x="2874264" y="0"/>
                </a:lnTo>
                <a:lnTo>
                  <a:pt x="0" y="0"/>
                </a:lnTo>
                <a:lnTo>
                  <a:pt x="0" y="490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16452" y="5625795"/>
            <a:ext cx="2874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67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FF00"/>
                </a:solidFill>
                <a:latin typeface="Arial"/>
                <a:cs typeface="Arial"/>
              </a:rPr>
              <a:t>Stop Extracting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36362" y="4936490"/>
            <a:ext cx="1967230" cy="772795"/>
          </a:xfrm>
          <a:custGeom>
            <a:avLst/>
            <a:gdLst/>
            <a:ahLst/>
            <a:cxnLst/>
            <a:rect l="l" t="t" r="r" b="b"/>
            <a:pathLst>
              <a:path w="1967229" h="772795">
                <a:moveTo>
                  <a:pt x="1786946" y="54057"/>
                </a:moveTo>
                <a:lnTo>
                  <a:pt x="25020" y="698906"/>
                </a:lnTo>
                <a:lnTo>
                  <a:pt x="12092" y="706819"/>
                </a:lnTo>
                <a:lnTo>
                  <a:pt x="3510" y="718651"/>
                </a:lnTo>
                <a:lnTo>
                  <a:pt x="0" y="732832"/>
                </a:lnTo>
                <a:lnTo>
                  <a:pt x="2287" y="747788"/>
                </a:lnTo>
                <a:lnTo>
                  <a:pt x="10213" y="760685"/>
                </a:lnTo>
                <a:lnTo>
                  <a:pt x="22068" y="769250"/>
                </a:lnTo>
                <a:lnTo>
                  <a:pt x="36256" y="772754"/>
                </a:lnTo>
                <a:lnTo>
                  <a:pt x="51182" y="770470"/>
                </a:lnTo>
                <a:lnTo>
                  <a:pt x="1813095" y="125564"/>
                </a:lnTo>
                <a:lnTo>
                  <a:pt x="1823848" y="81026"/>
                </a:lnTo>
                <a:lnTo>
                  <a:pt x="1786946" y="54057"/>
                </a:lnTo>
                <a:close/>
              </a:path>
              <a:path w="1967229" h="772795">
                <a:moveTo>
                  <a:pt x="1953444" y="43049"/>
                </a:moveTo>
                <a:lnTo>
                  <a:pt x="1825674" y="43049"/>
                </a:lnTo>
                <a:lnTo>
                  <a:pt x="1839819" y="46545"/>
                </a:lnTo>
                <a:lnTo>
                  <a:pt x="1851630" y="55090"/>
                </a:lnTo>
                <a:lnTo>
                  <a:pt x="1859535" y="67945"/>
                </a:lnTo>
                <a:lnTo>
                  <a:pt x="1861825" y="82925"/>
                </a:lnTo>
                <a:lnTo>
                  <a:pt x="1858329" y="97107"/>
                </a:lnTo>
                <a:lnTo>
                  <a:pt x="1849784" y="108932"/>
                </a:lnTo>
                <a:lnTo>
                  <a:pt x="1836929" y="116840"/>
                </a:lnTo>
                <a:lnTo>
                  <a:pt x="1813095" y="125564"/>
                </a:lnTo>
                <a:lnTo>
                  <a:pt x="1791590" y="214630"/>
                </a:lnTo>
                <a:lnTo>
                  <a:pt x="1953444" y="43049"/>
                </a:lnTo>
                <a:close/>
              </a:path>
              <a:path w="1967229" h="772795">
                <a:moveTo>
                  <a:pt x="1825674" y="43049"/>
                </a:moveTo>
                <a:lnTo>
                  <a:pt x="1810767" y="45339"/>
                </a:lnTo>
                <a:lnTo>
                  <a:pt x="1786946" y="54057"/>
                </a:lnTo>
                <a:lnTo>
                  <a:pt x="1823848" y="81026"/>
                </a:lnTo>
                <a:lnTo>
                  <a:pt x="1813095" y="125564"/>
                </a:lnTo>
                <a:lnTo>
                  <a:pt x="1836929" y="116840"/>
                </a:lnTo>
                <a:lnTo>
                  <a:pt x="1849784" y="108932"/>
                </a:lnTo>
                <a:lnTo>
                  <a:pt x="1858329" y="97107"/>
                </a:lnTo>
                <a:lnTo>
                  <a:pt x="1861825" y="82925"/>
                </a:lnTo>
                <a:lnTo>
                  <a:pt x="1859535" y="67945"/>
                </a:lnTo>
                <a:lnTo>
                  <a:pt x="1851630" y="55090"/>
                </a:lnTo>
                <a:lnTo>
                  <a:pt x="1839819" y="46545"/>
                </a:lnTo>
                <a:lnTo>
                  <a:pt x="1825674" y="43049"/>
                </a:lnTo>
                <a:close/>
              </a:path>
              <a:path w="1967229" h="772795">
                <a:moveTo>
                  <a:pt x="1712977" y="0"/>
                </a:moveTo>
                <a:lnTo>
                  <a:pt x="1786946" y="54057"/>
                </a:lnTo>
                <a:lnTo>
                  <a:pt x="1810767" y="45339"/>
                </a:lnTo>
                <a:lnTo>
                  <a:pt x="1825674" y="43049"/>
                </a:lnTo>
                <a:lnTo>
                  <a:pt x="1953444" y="43049"/>
                </a:lnTo>
                <a:lnTo>
                  <a:pt x="1966977" y="28702"/>
                </a:lnTo>
                <a:lnTo>
                  <a:pt x="171297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7004" y="286639"/>
            <a:ext cx="389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Escape</a:t>
            </a:r>
            <a:r>
              <a:rPr spc="-90" dirty="0"/>
              <a:t> </a:t>
            </a:r>
            <a:r>
              <a:rPr dirty="0"/>
              <a:t>Character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097407"/>
            <a:ext cx="7266940" cy="10953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If </a:t>
            </a:r>
            <a:r>
              <a:rPr sz="2700" spc="-5" dirty="0">
                <a:latin typeface="Arial"/>
                <a:cs typeface="Arial"/>
              </a:rPr>
              <a:t>you want a </a:t>
            </a:r>
            <a:r>
              <a:rPr sz="2700" dirty="0">
                <a:latin typeface="Arial"/>
                <a:cs typeface="Arial"/>
              </a:rPr>
              <a:t>special </a:t>
            </a:r>
            <a:r>
              <a:rPr sz="2700" spc="-5" dirty="0">
                <a:latin typeface="Arial"/>
                <a:cs typeface="Arial"/>
              </a:rPr>
              <a:t>regular </a:t>
            </a:r>
            <a:r>
              <a:rPr sz="2700" dirty="0">
                <a:latin typeface="Arial"/>
                <a:cs typeface="Arial"/>
              </a:rPr>
              <a:t>expression  character to </a:t>
            </a:r>
            <a:r>
              <a:rPr sz="2700" spc="-5" dirty="0">
                <a:latin typeface="Arial"/>
                <a:cs typeface="Arial"/>
              </a:rPr>
              <a:t>just behave normally you prefix </a:t>
            </a:r>
            <a:r>
              <a:rPr sz="2700" dirty="0">
                <a:latin typeface="Arial"/>
                <a:cs typeface="Arial"/>
              </a:rPr>
              <a:t>it  with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'\'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844" y="2421635"/>
            <a:ext cx="6466840" cy="15182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57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import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'We just received </a:t>
            </a:r>
            <a:r>
              <a:rPr sz="1800" spc="-5" dirty="0">
                <a:solidFill>
                  <a:srgbClr val="FF00FF"/>
                </a:solidFill>
                <a:latin typeface="Courier New"/>
                <a:cs typeface="Courier New"/>
              </a:rPr>
              <a:t>$10.00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sz="1800" spc="-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cookies.'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re.findall('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</a:rPr>
              <a:t>\$[0-9.]+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',x)</a:t>
            </a:r>
            <a:endParaRPr sz="1800" dirty="0">
              <a:latin typeface="Courier New"/>
              <a:cs typeface="Courier New"/>
            </a:endParaRPr>
          </a:p>
          <a:p>
            <a:pPr marR="48158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 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['</a:t>
            </a:r>
            <a:r>
              <a:rPr sz="1800" spc="-10" dirty="0">
                <a:solidFill>
                  <a:srgbClr val="FF00FF"/>
                </a:solidFill>
                <a:latin typeface="Courier New"/>
                <a:cs typeface="Courier New"/>
              </a:rPr>
              <a:t>$10.00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']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4700" y="3966971"/>
            <a:ext cx="2432685" cy="812800"/>
          </a:xfrm>
          <a:custGeom>
            <a:avLst/>
            <a:gdLst/>
            <a:ahLst/>
            <a:cxnLst/>
            <a:rect l="l" t="t" r="r" b="b"/>
            <a:pathLst>
              <a:path w="2432685" h="812800">
                <a:moveTo>
                  <a:pt x="0" y="812291"/>
                </a:moveTo>
                <a:lnTo>
                  <a:pt x="2432304" y="812291"/>
                </a:lnTo>
                <a:lnTo>
                  <a:pt x="2432304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4700" y="4069207"/>
            <a:ext cx="2432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\$</a:t>
            </a:r>
            <a:r>
              <a:rPr sz="3200" spc="-5" dirty="0">
                <a:solidFill>
                  <a:srgbClr val="00FF00"/>
                </a:solidFill>
                <a:latin typeface="Courier New"/>
                <a:cs typeface="Courier New"/>
              </a:rPr>
              <a:t>[0-9.]</a:t>
            </a:r>
            <a:r>
              <a:rPr sz="3200" spc="-5" dirty="0">
                <a:solidFill>
                  <a:srgbClr val="FF7E00"/>
                </a:solidFill>
                <a:latin typeface="Courier New"/>
                <a:cs typeface="Courier New"/>
              </a:rPr>
              <a:t>+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28288" y="5094732"/>
            <a:ext cx="2014855" cy="443865"/>
          </a:xfrm>
          <a:custGeom>
            <a:avLst/>
            <a:gdLst/>
            <a:ahLst/>
            <a:cxnLst/>
            <a:rect l="l" t="t" r="r" b="b"/>
            <a:pathLst>
              <a:path w="2014854" h="443864">
                <a:moveTo>
                  <a:pt x="0" y="443484"/>
                </a:moveTo>
                <a:lnTo>
                  <a:pt x="2014727" y="443484"/>
                </a:lnTo>
                <a:lnTo>
                  <a:pt x="2014727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8288" y="5144770"/>
            <a:ext cx="2014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A digit or</a:t>
            </a:r>
            <a:r>
              <a:rPr sz="2000" spc="-18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FF00"/>
                </a:solidFill>
                <a:latin typeface="Arial"/>
                <a:cs typeface="Arial"/>
              </a:rPr>
              <a:t>period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3947" y="5602223"/>
            <a:ext cx="2273935" cy="48323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18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65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A real dollar</a:t>
            </a:r>
            <a:r>
              <a:rPr sz="2000" spc="-1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5867" y="4530852"/>
            <a:ext cx="228600" cy="1045844"/>
          </a:xfrm>
          <a:custGeom>
            <a:avLst/>
            <a:gdLst/>
            <a:ahLst/>
            <a:cxnLst/>
            <a:rect l="l" t="t" r="r" b="b"/>
            <a:pathLst>
              <a:path w="228600" h="1045845">
                <a:moveTo>
                  <a:pt x="114300" y="152400"/>
                </a:moveTo>
                <a:lnTo>
                  <a:pt x="76200" y="177800"/>
                </a:lnTo>
                <a:lnTo>
                  <a:pt x="76200" y="1007745"/>
                </a:lnTo>
                <a:lnTo>
                  <a:pt x="79188" y="1022592"/>
                </a:lnTo>
                <a:lnTo>
                  <a:pt x="87344" y="1034700"/>
                </a:lnTo>
                <a:lnTo>
                  <a:pt x="99452" y="1042856"/>
                </a:lnTo>
                <a:lnTo>
                  <a:pt x="114300" y="1045845"/>
                </a:lnTo>
                <a:lnTo>
                  <a:pt x="129147" y="1042856"/>
                </a:lnTo>
                <a:lnTo>
                  <a:pt x="141255" y="1034700"/>
                </a:lnTo>
                <a:lnTo>
                  <a:pt x="149411" y="1022592"/>
                </a:lnTo>
                <a:lnTo>
                  <a:pt x="152400" y="1007745"/>
                </a:lnTo>
                <a:lnTo>
                  <a:pt x="152400" y="177800"/>
                </a:lnTo>
                <a:lnTo>
                  <a:pt x="114300" y="152400"/>
                </a:lnTo>
                <a:close/>
              </a:path>
              <a:path w="228600" h="1045845">
                <a:moveTo>
                  <a:pt x="114300" y="0"/>
                </a:moveTo>
                <a:lnTo>
                  <a:pt x="0" y="228600"/>
                </a:lnTo>
                <a:lnTo>
                  <a:pt x="76200" y="177800"/>
                </a:lnTo>
                <a:lnTo>
                  <a:pt x="76200" y="152400"/>
                </a:lnTo>
                <a:lnTo>
                  <a:pt x="79188" y="137552"/>
                </a:lnTo>
                <a:lnTo>
                  <a:pt x="87344" y="125444"/>
                </a:lnTo>
                <a:lnTo>
                  <a:pt x="99452" y="117288"/>
                </a:lnTo>
                <a:lnTo>
                  <a:pt x="114300" y="114300"/>
                </a:lnTo>
                <a:lnTo>
                  <a:pt x="171450" y="114300"/>
                </a:lnTo>
                <a:lnTo>
                  <a:pt x="114300" y="0"/>
                </a:lnTo>
                <a:close/>
              </a:path>
              <a:path w="228600" h="1045845">
                <a:moveTo>
                  <a:pt x="171450" y="114300"/>
                </a:moveTo>
                <a:lnTo>
                  <a:pt x="114300" y="114300"/>
                </a:lnTo>
                <a:lnTo>
                  <a:pt x="129147" y="117288"/>
                </a:lnTo>
                <a:lnTo>
                  <a:pt x="141255" y="125444"/>
                </a:lnTo>
                <a:lnTo>
                  <a:pt x="149411" y="137552"/>
                </a:lnTo>
                <a:lnTo>
                  <a:pt x="152400" y="152400"/>
                </a:lnTo>
                <a:lnTo>
                  <a:pt x="152400" y="177800"/>
                </a:lnTo>
                <a:lnTo>
                  <a:pt x="228600" y="228600"/>
                </a:lnTo>
                <a:lnTo>
                  <a:pt x="171450" y="114300"/>
                </a:lnTo>
                <a:close/>
              </a:path>
              <a:path w="228600" h="1045845">
                <a:moveTo>
                  <a:pt x="114300" y="114300"/>
                </a:moveTo>
                <a:lnTo>
                  <a:pt x="99452" y="117288"/>
                </a:lnTo>
                <a:lnTo>
                  <a:pt x="87344" y="125444"/>
                </a:lnTo>
                <a:lnTo>
                  <a:pt x="79188" y="137552"/>
                </a:lnTo>
                <a:lnTo>
                  <a:pt x="76200" y="152400"/>
                </a:lnTo>
                <a:lnTo>
                  <a:pt x="76200" y="177800"/>
                </a:lnTo>
                <a:lnTo>
                  <a:pt x="114300" y="152400"/>
                </a:lnTo>
                <a:lnTo>
                  <a:pt x="152400" y="152400"/>
                </a:lnTo>
                <a:lnTo>
                  <a:pt x="149411" y="137552"/>
                </a:lnTo>
                <a:lnTo>
                  <a:pt x="141255" y="125444"/>
                </a:lnTo>
                <a:lnTo>
                  <a:pt x="129147" y="117288"/>
                </a:lnTo>
                <a:lnTo>
                  <a:pt x="114300" y="114300"/>
                </a:lnTo>
                <a:close/>
              </a:path>
              <a:path w="228600" h="1045845">
                <a:moveTo>
                  <a:pt x="152400" y="152400"/>
                </a:moveTo>
                <a:lnTo>
                  <a:pt x="114300" y="152400"/>
                </a:lnTo>
                <a:lnTo>
                  <a:pt x="152400" y="177800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8432" y="4489703"/>
            <a:ext cx="351155" cy="644525"/>
          </a:xfrm>
          <a:custGeom>
            <a:avLst/>
            <a:gdLst/>
            <a:ahLst/>
            <a:cxnLst/>
            <a:rect l="l" t="t" r="r" b="b"/>
            <a:pathLst>
              <a:path w="351154" h="644525">
                <a:moveTo>
                  <a:pt x="69850" y="135509"/>
                </a:moveTo>
                <a:lnTo>
                  <a:pt x="47612" y="175536"/>
                </a:lnTo>
                <a:lnTo>
                  <a:pt x="278764" y="623697"/>
                </a:lnTo>
                <a:lnTo>
                  <a:pt x="315537" y="644342"/>
                </a:lnTo>
                <a:lnTo>
                  <a:pt x="330072" y="640207"/>
                </a:lnTo>
                <a:lnTo>
                  <a:pt x="341866" y="630743"/>
                </a:lnTo>
                <a:lnTo>
                  <a:pt x="348884" y="617934"/>
                </a:lnTo>
                <a:lnTo>
                  <a:pt x="350593" y="603434"/>
                </a:lnTo>
                <a:lnTo>
                  <a:pt x="346455" y="588899"/>
                </a:lnTo>
                <a:lnTo>
                  <a:pt x="115412" y="140595"/>
                </a:lnTo>
                <a:lnTo>
                  <a:pt x="69850" y="135509"/>
                </a:lnTo>
                <a:close/>
              </a:path>
              <a:path w="351154" h="644525">
                <a:moveTo>
                  <a:pt x="0" y="0"/>
                </a:moveTo>
                <a:lnTo>
                  <a:pt x="3175" y="255524"/>
                </a:lnTo>
                <a:lnTo>
                  <a:pt x="47612" y="175536"/>
                </a:lnTo>
                <a:lnTo>
                  <a:pt x="35940" y="152908"/>
                </a:lnTo>
                <a:lnTo>
                  <a:pt x="31803" y="138372"/>
                </a:lnTo>
                <a:lnTo>
                  <a:pt x="33512" y="123872"/>
                </a:lnTo>
                <a:lnTo>
                  <a:pt x="40530" y="111063"/>
                </a:lnTo>
                <a:lnTo>
                  <a:pt x="52323" y="101600"/>
                </a:lnTo>
                <a:lnTo>
                  <a:pt x="66932" y="97462"/>
                </a:lnTo>
                <a:lnTo>
                  <a:pt x="133426" y="97462"/>
                </a:lnTo>
                <a:lnTo>
                  <a:pt x="0" y="0"/>
                </a:lnTo>
                <a:close/>
              </a:path>
              <a:path w="351154" h="644525">
                <a:moveTo>
                  <a:pt x="66932" y="97462"/>
                </a:moveTo>
                <a:lnTo>
                  <a:pt x="52323" y="101600"/>
                </a:lnTo>
                <a:lnTo>
                  <a:pt x="40530" y="111063"/>
                </a:lnTo>
                <a:lnTo>
                  <a:pt x="33512" y="123872"/>
                </a:lnTo>
                <a:lnTo>
                  <a:pt x="31803" y="138372"/>
                </a:lnTo>
                <a:lnTo>
                  <a:pt x="35940" y="152908"/>
                </a:lnTo>
                <a:lnTo>
                  <a:pt x="47612" y="175536"/>
                </a:lnTo>
                <a:lnTo>
                  <a:pt x="69850" y="135509"/>
                </a:lnTo>
                <a:lnTo>
                  <a:pt x="112791" y="135509"/>
                </a:lnTo>
                <a:lnTo>
                  <a:pt x="103758" y="117983"/>
                </a:lnTo>
                <a:lnTo>
                  <a:pt x="94293" y="106189"/>
                </a:lnTo>
                <a:lnTo>
                  <a:pt x="81470" y="99171"/>
                </a:lnTo>
                <a:lnTo>
                  <a:pt x="66932" y="97462"/>
                </a:lnTo>
                <a:close/>
              </a:path>
              <a:path w="351154" h="644525">
                <a:moveTo>
                  <a:pt x="133426" y="97462"/>
                </a:moveTo>
                <a:lnTo>
                  <a:pt x="66932" y="97462"/>
                </a:lnTo>
                <a:lnTo>
                  <a:pt x="81470" y="99171"/>
                </a:lnTo>
                <a:lnTo>
                  <a:pt x="94293" y="106189"/>
                </a:lnTo>
                <a:lnTo>
                  <a:pt x="103758" y="117983"/>
                </a:lnTo>
                <a:lnTo>
                  <a:pt x="115412" y="140595"/>
                </a:lnTo>
                <a:lnTo>
                  <a:pt x="206375" y="150749"/>
                </a:lnTo>
                <a:lnTo>
                  <a:pt x="133426" y="97462"/>
                </a:lnTo>
                <a:close/>
              </a:path>
              <a:path w="351154" h="644525">
                <a:moveTo>
                  <a:pt x="112791" y="135509"/>
                </a:moveTo>
                <a:lnTo>
                  <a:pt x="69850" y="135509"/>
                </a:lnTo>
                <a:lnTo>
                  <a:pt x="115412" y="140595"/>
                </a:lnTo>
                <a:lnTo>
                  <a:pt x="112791" y="13550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6978" y="4489703"/>
            <a:ext cx="226695" cy="664845"/>
          </a:xfrm>
          <a:custGeom>
            <a:avLst/>
            <a:gdLst/>
            <a:ahLst/>
            <a:cxnLst/>
            <a:rect l="l" t="t" r="r" b="b"/>
            <a:pathLst>
              <a:path w="226695" h="664845">
                <a:moveTo>
                  <a:pt x="123571" y="151003"/>
                </a:moveTo>
                <a:lnTo>
                  <a:pt x="82415" y="171009"/>
                </a:lnTo>
                <a:lnTo>
                  <a:pt x="20955" y="621919"/>
                </a:lnTo>
                <a:lnTo>
                  <a:pt x="21873" y="637002"/>
                </a:lnTo>
                <a:lnTo>
                  <a:pt x="28305" y="650097"/>
                </a:lnTo>
                <a:lnTo>
                  <a:pt x="39189" y="659834"/>
                </a:lnTo>
                <a:lnTo>
                  <a:pt x="53467" y="664845"/>
                </a:lnTo>
                <a:lnTo>
                  <a:pt x="68621" y="663852"/>
                </a:lnTo>
                <a:lnTo>
                  <a:pt x="81740" y="657383"/>
                </a:lnTo>
                <a:lnTo>
                  <a:pt x="91453" y="646485"/>
                </a:lnTo>
                <a:lnTo>
                  <a:pt x="96393" y="632206"/>
                </a:lnTo>
                <a:lnTo>
                  <a:pt x="157871" y="181285"/>
                </a:lnTo>
                <a:lnTo>
                  <a:pt x="123571" y="151003"/>
                </a:lnTo>
                <a:close/>
              </a:path>
              <a:path w="226695" h="664845">
                <a:moveTo>
                  <a:pt x="182738" y="113284"/>
                </a:moveTo>
                <a:lnTo>
                  <a:pt x="128777" y="113284"/>
                </a:lnTo>
                <a:lnTo>
                  <a:pt x="143055" y="118223"/>
                </a:lnTo>
                <a:lnTo>
                  <a:pt x="153939" y="127936"/>
                </a:lnTo>
                <a:lnTo>
                  <a:pt x="160371" y="141055"/>
                </a:lnTo>
                <a:lnTo>
                  <a:pt x="161289" y="156210"/>
                </a:lnTo>
                <a:lnTo>
                  <a:pt x="157871" y="181285"/>
                </a:lnTo>
                <a:lnTo>
                  <a:pt x="226568" y="241935"/>
                </a:lnTo>
                <a:lnTo>
                  <a:pt x="182738" y="113284"/>
                </a:lnTo>
                <a:close/>
              </a:path>
              <a:path w="226695" h="664845">
                <a:moveTo>
                  <a:pt x="144145" y="0"/>
                </a:moveTo>
                <a:lnTo>
                  <a:pt x="0" y="211074"/>
                </a:lnTo>
                <a:lnTo>
                  <a:pt x="82415" y="171009"/>
                </a:lnTo>
                <a:lnTo>
                  <a:pt x="85851" y="145796"/>
                </a:lnTo>
                <a:lnTo>
                  <a:pt x="90791" y="131518"/>
                </a:lnTo>
                <a:lnTo>
                  <a:pt x="100504" y="120634"/>
                </a:lnTo>
                <a:lnTo>
                  <a:pt x="113623" y="114202"/>
                </a:lnTo>
                <a:lnTo>
                  <a:pt x="128777" y="113284"/>
                </a:lnTo>
                <a:lnTo>
                  <a:pt x="182738" y="113284"/>
                </a:lnTo>
                <a:lnTo>
                  <a:pt x="144145" y="0"/>
                </a:lnTo>
                <a:close/>
              </a:path>
              <a:path w="226695" h="664845">
                <a:moveTo>
                  <a:pt x="160974" y="151003"/>
                </a:moveTo>
                <a:lnTo>
                  <a:pt x="123571" y="151003"/>
                </a:lnTo>
                <a:lnTo>
                  <a:pt x="157871" y="181285"/>
                </a:lnTo>
                <a:lnTo>
                  <a:pt x="161289" y="156210"/>
                </a:lnTo>
                <a:lnTo>
                  <a:pt x="160974" y="151003"/>
                </a:lnTo>
                <a:close/>
              </a:path>
              <a:path w="226695" h="664845">
                <a:moveTo>
                  <a:pt x="128777" y="113284"/>
                </a:moveTo>
                <a:lnTo>
                  <a:pt x="90791" y="131518"/>
                </a:lnTo>
                <a:lnTo>
                  <a:pt x="82415" y="171009"/>
                </a:lnTo>
                <a:lnTo>
                  <a:pt x="123571" y="151003"/>
                </a:lnTo>
                <a:lnTo>
                  <a:pt x="160974" y="151003"/>
                </a:lnTo>
                <a:lnTo>
                  <a:pt x="160371" y="141055"/>
                </a:lnTo>
                <a:lnTo>
                  <a:pt x="153939" y="127936"/>
                </a:lnTo>
                <a:lnTo>
                  <a:pt x="143055" y="118223"/>
                </a:lnTo>
                <a:lnTo>
                  <a:pt x="128777" y="11328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41135" y="5096255"/>
            <a:ext cx="1524000" cy="6299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1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FF7E00"/>
                </a:solidFill>
                <a:latin typeface="Arial"/>
                <a:cs typeface="Arial"/>
              </a:rPr>
              <a:t>At least</a:t>
            </a:r>
            <a:r>
              <a:rPr sz="2000" spc="-80" dirty="0">
                <a:solidFill>
                  <a:srgbClr val="FF7E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7E00"/>
                </a:solidFill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000" dirty="0">
                <a:solidFill>
                  <a:srgbClr val="FF7E00"/>
                </a:solidFill>
                <a:latin typeface="Arial"/>
                <a:cs typeface="Arial"/>
              </a:rPr>
              <a:t>or</a:t>
            </a:r>
            <a:r>
              <a:rPr sz="2000" spc="-30" dirty="0">
                <a:solidFill>
                  <a:srgbClr val="FF7E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7E00"/>
                </a:solidFill>
                <a:latin typeface="Arial"/>
                <a:cs typeface="Arial"/>
              </a:rPr>
              <a:t>more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60491" y="4463796"/>
            <a:ext cx="811530" cy="603885"/>
          </a:xfrm>
          <a:custGeom>
            <a:avLst/>
            <a:gdLst/>
            <a:ahLst/>
            <a:cxnLst/>
            <a:rect l="l" t="t" r="r" b="b"/>
            <a:pathLst>
              <a:path w="811529" h="603885">
                <a:moveTo>
                  <a:pt x="166072" y="74206"/>
                </a:moveTo>
                <a:lnTo>
                  <a:pt x="122936" y="90042"/>
                </a:lnTo>
                <a:lnTo>
                  <a:pt x="120946" y="135764"/>
                </a:lnTo>
                <a:lnTo>
                  <a:pt x="751205" y="596772"/>
                </a:lnTo>
                <a:lnTo>
                  <a:pt x="764948" y="603126"/>
                </a:lnTo>
                <a:lnTo>
                  <a:pt x="779526" y="603694"/>
                </a:lnTo>
                <a:lnTo>
                  <a:pt x="793245" y="598737"/>
                </a:lnTo>
                <a:lnTo>
                  <a:pt x="804418" y="588517"/>
                </a:lnTo>
                <a:lnTo>
                  <a:pt x="810771" y="574827"/>
                </a:lnTo>
                <a:lnTo>
                  <a:pt x="811339" y="560244"/>
                </a:lnTo>
                <a:lnTo>
                  <a:pt x="806382" y="546494"/>
                </a:lnTo>
                <a:lnTo>
                  <a:pt x="796163" y="535304"/>
                </a:lnTo>
                <a:lnTo>
                  <a:pt x="166072" y="74206"/>
                </a:lnTo>
                <a:close/>
              </a:path>
              <a:path w="811529" h="603885">
                <a:moveTo>
                  <a:pt x="0" y="0"/>
                </a:moveTo>
                <a:lnTo>
                  <a:pt x="116967" y="227202"/>
                </a:lnTo>
                <a:lnTo>
                  <a:pt x="120946" y="135764"/>
                </a:lnTo>
                <a:lnTo>
                  <a:pt x="100457" y="120776"/>
                </a:lnTo>
                <a:lnTo>
                  <a:pt x="90308" y="109585"/>
                </a:lnTo>
                <a:lnTo>
                  <a:pt x="85375" y="95821"/>
                </a:lnTo>
                <a:lnTo>
                  <a:pt x="85919" y="81200"/>
                </a:lnTo>
                <a:lnTo>
                  <a:pt x="92202" y="67436"/>
                </a:lnTo>
                <a:lnTo>
                  <a:pt x="103393" y="57288"/>
                </a:lnTo>
                <a:lnTo>
                  <a:pt x="117157" y="52355"/>
                </a:lnTo>
                <a:lnTo>
                  <a:pt x="225590" y="52355"/>
                </a:lnTo>
                <a:lnTo>
                  <a:pt x="251968" y="42671"/>
                </a:lnTo>
                <a:lnTo>
                  <a:pt x="0" y="0"/>
                </a:lnTo>
                <a:close/>
              </a:path>
              <a:path w="811529" h="603885">
                <a:moveTo>
                  <a:pt x="117157" y="52355"/>
                </a:moveTo>
                <a:lnTo>
                  <a:pt x="103393" y="57288"/>
                </a:lnTo>
                <a:lnTo>
                  <a:pt x="92202" y="67436"/>
                </a:lnTo>
                <a:lnTo>
                  <a:pt x="85919" y="81200"/>
                </a:lnTo>
                <a:lnTo>
                  <a:pt x="85375" y="95821"/>
                </a:lnTo>
                <a:lnTo>
                  <a:pt x="90308" y="109585"/>
                </a:lnTo>
                <a:lnTo>
                  <a:pt x="100457" y="120776"/>
                </a:lnTo>
                <a:lnTo>
                  <a:pt x="120946" y="135764"/>
                </a:lnTo>
                <a:lnTo>
                  <a:pt x="122936" y="90042"/>
                </a:lnTo>
                <a:lnTo>
                  <a:pt x="166072" y="74206"/>
                </a:lnTo>
                <a:lnTo>
                  <a:pt x="145542" y="59181"/>
                </a:lnTo>
                <a:lnTo>
                  <a:pt x="131778" y="52899"/>
                </a:lnTo>
                <a:lnTo>
                  <a:pt x="117157" y="52355"/>
                </a:lnTo>
                <a:close/>
              </a:path>
              <a:path w="811529" h="603885">
                <a:moveTo>
                  <a:pt x="225590" y="52355"/>
                </a:moveTo>
                <a:lnTo>
                  <a:pt x="117157" y="52355"/>
                </a:lnTo>
                <a:lnTo>
                  <a:pt x="131778" y="52899"/>
                </a:lnTo>
                <a:lnTo>
                  <a:pt x="145542" y="59181"/>
                </a:lnTo>
                <a:lnTo>
                  <a:pt x="166072" y="74206"/>
                </a:lnTo>
                <a:lnTo>
                  <a:pt x="225590" y="52355"/>
                </a:lnTo>
                <a:close/>
              </a:path>
            </a:pathLst>
          </a:custGeom>
          <a:solidFill>
            <a:srgbClr val="FF7E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779F3F-0912-431B-AE51-3F4417F8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68132E-C211-4F76-91C8-6EB0E79E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2000" cy="430887"/>
          </a:xfrm>
        </p:spPr>
        <p:txBody>
          <a:bodyPr/>
          <a:lstStyle/>
          <a:p>
            <a:r>
              <a:rPr lang="en-US" sz="1400" dirty="0">
                <a:solidFill>
                  <a:srgbClr val="0000FF"/>
                </a:solidFill>
              </a:rPr>
              <a:t>line = ‘Details: http</a:t>
            </a:r>
            <a:r>
              <a:rPr lang="zh-CN" altLang="en-US" sz="1400" dirty="0">
                <a:solidFill>
                  <a:srgbClr val="0000FF"/>
                </a:solidFill>
              </a:rPr>
              <a:t>：</a:t>
            </a:r>
            <a:r>
              <a:rPr lang="en-US" altLang="zh-CN" sz="1400" dirty="0">
                <a:solidFill>
                  <a:srgbClr val="0000FF"/>
                </a:solidFill>
              </a:rPr>
              <a:t>//source.sakaiproject.org/</a:t>
            </a:r>
            <a:r>
              <a:rPr lang="en-US" altLang="zh-CN" sz="1400" dirty="0" err="1">
                <a:solidFill>
                  <a:srgbClr val="0000FF"/>
                </a:solidFill>
              </a:rPr>
              <a:t>viewsvn</a:t>
            </a:r>
            <a:r>
              <a:rPr lang="en-US" altLang="zh-CN" sz="1400" dirty="0">
                <a:solidFill>
                  <a:srgbClr val="0000FF"/>
                </a:solidFill>
              </a:rPr>
              <a:t>/?view=</a:t>
            </a:r>
            <a:r>
              <a:rPr lang="en-US" altLang="zh-CN" sz="1400" dirty="0" err="1">
                <a:solidFill>
                  <a:srgbClr val="0000FF"/>
                </a:solidFill>
              </a:rPr>
              <a:t>rev&amp;rev</a:t>
            </a:r>
            <a:r>
              <a:rPr lang="en-US" altLang="zh-CN" sz="1400" dirty="0">
                <a:solidFill>
                  <a:srgbClr val="0000FF"/>
                </a:solidFill>
              </a:rPr>
              <a:t>=39772</a:t>
            </a:r>
            <a:r>
              <a:rPr lang="en-US" sz="1400" dirty="0">
                <a:solidFill>
                  <a:srgbClr val="0000FF"/>
                </a:solidFill>
              </a:rPr>
              <a:t>’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5884C236-281E-4B2E-8FDA-279E4F94F145}"/>
              </a:ext>
            </a:extLst>
          </p:cNvPr>
          <p:cNvSpPr/>
          <p:nvPr/>
        </p:nvSpPr>
        <p:spPr>
          <a:xfrm>
            <a:off x="7897091" y="990600"/>
            <a:ext cx="838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="" xmlns:a16="http://schemas.microsoft.com/office/drawing/2014/main" id="{89781B57-7B2A-4C60-9180-F25EB63ECC72}"/>
              </a:ext>
            </a:extLst>
          </p:cNvPr>
          <p:cNvSpPr txBox="1"/>
          <p:nvPr/>
        </p:nvSpPr>
        <p:spPr>
          <a:xfrm>
            <a:off x="664787" y="1700344"/>
            <a:ext cx="7266940" cy="427938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700" dirty="0">
                <a:latin typeface="Arial"/>
                <a:cs typeface="Arial"/>
              </a:rPr>
              <a:t>Try to extract the revision number </a:t>
            </a:r>
            <a:endParaRPr sz="2700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36F05758-D01D-406A-8C24-C6A6B959C8FB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6324600" y="1315804"/>
            <a:ext cx="1695243" cy="598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4">
            <a:extLst>
              <a:ext uri="{FF2B5EF4-FFF2-40B4-BE49-F238E27FC236}">
                <a16:creationId xmlns="" xmlns:a16="http://schemas.microsoft.com/office/drawing/2014/main" id="{D944F037-FAB7-48C5-A0D6-AB632186BFE4}"/>
              </a:ext>
            </a:extLst>
          </p:cNvPr>
          <p:cNvSpPr txBox="1"/>
          <p:nvPr/>
        </p:nvSpPr>
        <p:spPr>
          <a:xfrm>
            <a:off x="381000" y="2574920"/>
            <a:ext cx="8686800" cy="96949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57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import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sz="1400" dirty="0">
              <a:latin typeface="Courier New"/>
              <a:cs typeface="Courier New"/>
            </a:endParaRPr>
          </a:p>
          <a:p>
            <a:pPr defTabSz="992188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Courier New"/>
                <a:cs typeface="Courier New"/>
              </a:rPr>
              <a:t>line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= </a:t>
            </a:r>
            <a:r>
              <a:rPr lang="en-US" sz="14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lang="en-US" sz="1400" spc="-5" dirty="0">
                <a:solidFill>
                  <a:srgbClr val="FFFFFF"/>
                </a:solidFill>
                <a:latin typeface="Courier New"/>
                <a:cs typeface="Courier New"/>
              </a:rPr>
              <a:t>Details: http</a:t>
            </a:r>
            <a:r>
              <a:rPr lang="zh-CN" altLang="en-US" sz="1400" spc="-5" dirty="0">
                <a:solidFill>
                  <a:srgbClr val="FFFFFF"/>
                </a:solidFill>
                <a:latin typeface="Courier New"/>
                <a:cs typeface="Courier New"/>
              </a:rPr>
              <a:t>：</a:t>
            </a:r>
            <a:r>
              <a:rPr lang="en-US" altLang="zh-CN" sz="1400" spc="-5" dirty="0">
                <a:solidFill>
                  <a:srgbClr val="FFFFFF"/>
                </a:solidFill>
                <a:latin typeface="Courier New"/>
                <a:cs typeface="Courier New"/>
              </a:rPr>
              <a:t>//source.sakaiproject.org/</a:t>
            </a:r>
            <a:r>
              <a:rPr lang="en-US" altLang="zh-CN" sz="1400" spc="-5" dirty="0" err="1">
                <a:solidFill>
                  <a:srgbClr val="FFFFFF"/>
                </a:solidFill>
                <a:latin typeface="Courier New"/>
                <a:cs typeface="Courier New"/>
              </a:rPr>
              <a:t>viewsvn</a:t>
            </a:r>
            <a:r>
              <a:rPr lang="en-US" altLang="zh-CN" sz="1400" spc="-5" dirty="0">
                <a:solidFill>
                  <a:srgbClr val="FFFFFF"/>
                </a:solidFill>
                <a:latin typeface="Courier New"/>
                <a:cs typeface="Courier New"/>
              </a:rPr>
              <a:t>/?view=</a:t>
            </a:r>
            <a:r>
              <a:rPr lang="en-US" altLang="zh-CN" sz="1400" spc="-5" dirty="0" err="1">
                <a:solidFill>
                  <a:srgbClr val="FFFFFF"/>
                </a:solidFill>
                <a:latin typeface="Courier New"/>
                <a:cs typeface="Courier New"/>
              </a:rPr>
              <a:t>rev&amp;rev</a:t>
            </a:r>
            <a:r>
              <a:rPr lang="en-US" altLang="zh-CN" sz="1400" spc="-5" dirty="0">
                <a:solidFill>
                  <a:srgbClr val="FFFFFF"/>
                </a:solidFill>
                <a:latin typeface="Courier New"/>
                <a:cs typeface="Courier New"/>
              </a:rPr>
              <a:t>=39772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re.findall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(‘^Details:.*rev=([0-9]+)’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line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R="481584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4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print(y)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68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280608-A2E0-4B78-82FD-E9453A3E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324" y="2290227"/>
            <a:ext cx="6991350" cy="1138773"/>
          </a:xfrm>
        </p:spPr>
        <p:txBody>
          <a:bodyPr/>
          <a:lstStyle/>
          <a:p>
            <a:r>
              <a:rPr lang="en-US" sz="1400" dirty="0">
                <a:solidFill>
                  <a:srgbClr val="0000FF"/>
                </a:solidFill>
              </a:rPr>
              <a:t>X-DSPAM-Confidence: 0.8475</a:t>
            </a:r>
          </a:p>
          <a:p>
            <a:r>
              <a:rPr lang="en-US" sz="1400" dirty="0">
                <a:solidFill>
                  <a:srgbClr val="0000FF"/>
                </a:solidFill>
              </a:rPr>
              <a:t>X-DSPAM-Probability: 0.0000</a:t>
            </a:r>
          </a:p>
          <a:p>
            <a:r>
              <a:rPr lang="en-US" sz="1400" dirty="0">
                <a:solidFill>
                  <a:srgbClr val="0000FF"/>
                </a:solidFill>
              </a:rPr>
              <a:t>X-DSPAM-Confidence: 0.6178</a:t>
            </a:r>
          </a:p>
          <a:p>
            <a:r>
              <a:rPr lang="en-US" sz="1400" dirty="0">
                <a:solidFill>
                  <a:srgbClr val="0000FF"/>
                </a:solidFill>
              </a:rPr>
              <a:t>X-DSPAM-Probability: 0.0000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4BF31F1-36C2-4496-8DAF-6D7CA2C9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404" y="286639"/>
            <a:ext cx="3949191" cy="574040"/>
          </a:xfrm>
        </p:spPr>
        <p:txBody>
          <a:bodyPr/>
          <a:lstStyle/>
          <a:p>
            <a:pPr algn="ctr"/>
            <a:r>
              <a:rPr lang="en-US" dirty="0"/>
              <a:t>Exercise 2</a:t>
            </a:r>
          </a:p>
        </p:txBody>
      </p:sp>
      <p:sp>
        <p:nvSpPr>
          <p:cNvPr id="5" name="object 3">
            <a:extLst>
              <a:ext uri="{FF2B5EF4-FFF2-40B4-BE49-F238E27FC236}">
                <a16:creationId xmlns="" xmlns:a16="http://schemas.microsoft.com/office/drawing/2014/main" id="{76230B06-FDEC-41C6-ADB9-CB26C83AB1AC}"/>
              </a:ext>
            </a:extLst>
          </p:cNvPr>
          <p:cNvSpPr txBox="1"/>
          <p:nvPr/>
        </p:nvSpPr>
        <p:spPr>
          <a:xfrm>
            <a:off x="762000" y="990600"/>
            <a:ext cx="7266940" cy="10927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700" dirty="0">
                <a:latin typeface="Arial"/>
                <a:cs typeface="Arial"/>
              </a:rPr>
              <a:t>Open the file ‘mbox-short.txt’. Match the text of the following format and extract only the numbers.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="" xmlns:a16="http://schemas.microsoft.com/office/drawing/2014/main" id="{544D3881-A6B6-4D6E-BA1F-D3A6ED8442DC}"/>
              </a:ext>
            </a:extLst>
          </p:cNvPr>
          <p:cNvSpPr txBox="1"/>
          <p:nvPr/>
        </p:nvSpPr>
        <p:spPr>
          <a:xfrm>
            <a:off x="1752600" y="3276600"/>
            <a:ext cx="5867400" cy="207749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57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lang="en-US" sz="14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400" spc="-5" dirty="0">
                <a:solidFill>
                  <a:srgbClr val="FFFFFF"/>
                </a:solidFill>
                <a:latin typeface="Courier New"/>
                <a:cs typeface="Courier New"/>
              </a:rPr>
              <a:t>hand = open(‘mbox-short.txt’)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400" spc="-5" dirty="0">
                <a:solidFill>
                  <a:srgbClr val="FFFFFF"/>
                </a:solidFill>
                <a:latin typeface="Courier New"/>
                <a:cs typeface="Courier New"/>
              </a:rPr>
              <a:t>for line in hand: 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400" spc="-5" dirty="0">
                <a:solidFill>
                  <a:srgbClr val="FFFFFF"/>
                </a:solidFill>
                <a:latin typeface="Courier New"/>
                <a:cs typeface="Courier New"/>
              </a:rPr>
              <a:t>	line = </a:t>
            </a:r>
            <a:r>
              <a:rPr lang="en-US" sz="1400" spc="-5" dirty="0" err="1">
                <a:solidFill>
                  <a:srgbClr val="FFFFFF"/>
                </a:solidFill>
                <a:latin typeface="Courier New"/>
                <a:cs typeface="Courier New"/>
              </a:rPr>
              <a:t>line.rstrip</a:t>
            </a:r>
            <a:r>
              <a:rPr lang="en-US" sz="1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400" spc="-5" dirty="0">
                <a:solidFill>
                  <a:srgbClr val="FFFFFF"/>
                </a:solidFill>
                <a:latin typeface="Courier New"/>
                <a:cs typeface="Courier New"/>
              </a:rPr>
              <a:t>	x = </a:t>
            </a:r>
            <a:r>
              <a:rPr lang="en-US" sz="1400" spc="-5" dirty="0" err="1">
                <a:solidFill>
                  <a:srgbClr val="FFFFFF"/>
                </a:solidFill>
                <a:latin typeface="Courier New"/>
                <a:cs typeface="Courier New"/>
              </a:rPr>
              <a:t>re.findall</a:t>
            </a:r>
            <a:r>
              <a:rPr lang="en-US" sz="1400" spc="-5">
                <a:solidFill>
                  <a:srgbClr val="FFFFFF"/>
                </a:solidFill>
                <a:latin typeface="Courier New"/>
                <a:cs typeface="Courier New"/>
              </a:rPr>
              <a:t>(‘^</a:t>
            </a:r>
            <a:r>
              <a:rPr lang="en-US" sz="1400" spc="-5" smtClean="0">
                <a:solidFill>
                  <a:srgbClr val="FFFFFF"/>
                </a:solidFill>
                <a:latin typeface="Courier New"/>
                <a:cs typeface="Courier New"/>
              </a:rPr>
              <a:t>X\S+: </a:t>
            </a:r>
            <a:r>
              <a:rPr lang="en-US" sz="14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lang="en-US" sz="1400" spc="-5" dirty="0">
                <a:solidFill>
                  <a:srgbClr val="FFFF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([0-9.]+)’,line</a:t>
            </a:r>
            <a:r>
              <a:rPr lang="en-US" sz="1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400" spc="-5" dirty="0">
                <a:solidFill>
                  <a:srgbClr val="FFFFFF"/>
                </a:solidFill>
                <a:latin typeface="Courier New"/>
                <a:cs typeface="Courier New"/>
              </a:rPr>
              <a:t>         if </a:t>
            </a:r>
            <a:r>
              <a:rPr lang="en-US" sz="1400" spc="-5" dirty="0" err="1">
                <a:solidFill>
                  <a:srgbClr val="FFFFFF"/>
                </a:solidFill>
                <a:latin typeface="Courier New"/>
                <a:cs typeface="Courier New"/>
              </a:rPr>
              <a:t>len</a:t>
            </a:r>
            <a:r>
              <a:rPr lang="en-US" sz="1400" spc="-5" dirty="0">
                <a:solidFill>
                  <a:srgbClr val="FFFFFF"/>
                </a:solidFill>
                <a:latin typeface="Courier New"/>
                <a:cs typeface="Courier New"/>
              </a:rPr>
              <a:t>(x)&gt;0: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400" spc="-5" dirty="0">
                <a:solidFill>
                  <a:srgbClr val="FFFFFF"/>
                </a:solidFill>
                <a:latin typeface="Courier New"/>
                <a:cs typeface="Courier New"/>
              </a:rPr>
              <a:t>              print(x)</a:t>
            </a:r>
            <a:endParaRPr sz="1400" dirty="0">
              <a:latin typeface="Courier New"/>
              <a:cs typeface="Courier New"/>
            </a:endParaRPr>
          </a:p>
          <a:p>
            <a:pPr defTabSz="992188"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29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883" y="5713577"/>
            <a:ext cx="6809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https://</a:t>
            </a:r>
            <a:r>
              <a:rPr sz="1800" spc="-10" dirty="0">
                <a:latin typeface="Arial"/>
                <a:cs typeface="Arial"/>
                <a:hlinkClick r:id="rId3"/>
              </a:rPr>
              <a:t>www.py4e.com/lectures3/Pythonlearn-11</a:t>
            </a:r>
            <a:r>
              <a:rPr sz="1800" spc="-10" dirty="0">
                <a:latin typeface="Arial"/>
                <a:cs typeface="Arial"/>
              </a:rPr>
              <a:t>-Regex-Handout.txt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433" y="407619"/>
            <a:ext cx="7390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Regular Expressions Quick</a:t>
            </a:r>
            <a:r>
              <a:rPr spc="10" dirty="0"/>
              <a:t> </a:t>
            </a:r>
            <a:r>
              <a:rPr spc="-5" dirty="0"/>
              <a:t>Guide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3999" y="1350263"/>
          <a:ext cx="8295640" cy="4050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28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40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2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^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774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Matches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74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18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beginning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747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401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Matches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18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end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 the</a:t>
                      </a:r>
                      <a:r>
                        <a:rPr sz="1800" spc="-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Matches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any</a:t>
                      </a:r>
                      <a:r>
                        <a:rPr sz="1800" spc="-3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character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\s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Matches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whitespace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\S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Matches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any </a:t>
                      </a:r>
                      <a:r>
                        <a:rPr sz="1800" spc="-1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non-whitespace</a:t>
                      </a:r>
                      <a:r>
                        <a:rPr sz="1800" spc="-7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character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Repeats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character zero or more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times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401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*?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Repeats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character zero or more times</a:t>
                      </a:r>
                      <a:r>
                        <a:rPr sz="1800" spc="-204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(non-greedy)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Repeats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character one or more</a:t>
                      </a:r>
                      <a:r>
                        <a:rPr sz="1800" spc="-1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times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+?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Repeats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character one or more times</a:t>
                      </a:r>
                      <a:r>
                        <a:rPr sz="1800" spc="-2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(non-greedy)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[aeiou]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Matches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single character in the listed</a:t>
                      </a:r>
                      <a:r>
                        <a:rPr sz="1800" spc="-18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set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4683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[^XYZ]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Matches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single character </a:t>
                      </a:r>
                      <a:r>
                        <a:rPr sz="18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not in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the listed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set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[a-z0-9]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spc="-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characters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can include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range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657666">
                <a:tc gridSpan="3">
                  <a:txBody>
                    <a:bodyPr/>
                    <a:lstStyle/>
                    <a:p>
                      <a:pPr>
                        <a:lnSpc>
                          <a:spcPts val="1980"/>
                        </a:lnSpc>
                        <a:tabLst>
                          <a:tab pos="1228090" algn="l"/>
                        </a:tabLst>
                      </a:pPr>
                      <a:r>
                        <a:rPr sz="18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(	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Indicates where string </a:t>
                      </a:r>
                      <a:r>
                        <a:rPr sz="1800" spc="-1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extraction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is to</a:t>
                      </a:r>
                      <a:r>
                        <a:rPr sz="1800" spc="-16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start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1228090" algn="l"/>
                        </a:tabLst>
                      </a:pPr>
                      <a:r>
                        <a:rPr sz="18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)	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Indicates where string </a:t>
                      </a:r>
                      <a:r>
                        <a:rPr sz="1800" spc="-1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extraction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is to</a:t>
                      </a:r>
                      <a:r>
                        <a:rPr sz="1800" spc="-16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264" y="1606041"/>
            <a:ext cx="6388100" cy="436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3848735" algn="l"/>
                <a:tab pos="3897629" algn="l"/>
                <a:tab pos="435483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These slides are</a:t>
            </a:r>
            <a:r>
              <a:rPr sz="18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Copyright</a:t>
            </a:r>
            <a:r>
              <a:rPr sz="18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2010-	Charles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R.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Severance 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(www.dr-chuck.com)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the University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Michigan School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Information and made available under a Creative  Commons Attribution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4.0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License.		Please maintain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last  slide in all copies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the document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comply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attribution requirements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license.	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make a  change, feel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free 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add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your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name and organization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the 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list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contributors on this page as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republish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materials.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04040"/>
              </a:buClr>
              <a:buFont typeface="Wingdings"/>
              <a:buChar char=""/>
            </a:pPr>
            <a:endParaRPr sz="2600">
              <a:latin typeface="Times New Roman"/>
              <a:cs typeface="Times New Roman"/>
            </a:endParaRPr>
          </a:p>
          <a:p>
            <a:pPr marL="355600" marR="62738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Initial Development: Charles Severance, University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Michigan School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04040"/>
              </a:buClr>
              <a:buFont typeface="Wingdings"/>
              <a:buChar char=""/>
            </a:pPr>
            <a:endParaRPr sz="2600">
              <a:latin typeface="Times New Roman"/>
              <a:cs typeface="Times New Roman"/>
            </a:endParaRPr>
          </a:p>
          <a:p>
            <a:pPr marL="355600" marR="338455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Updated 2018: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Jayarajan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Samuel, University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Texas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at 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Arlington, College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Business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7602" y="211658"/>
            <a:ext cx="6350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9535" marR="5080" indent="-26174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Acknowledgements/Contribu  </a:t>
            </a:r>
            <a:r>
              <a:rPr dirty="0"/>
              <a:t>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613652"/>
            <a:ext cx="720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487C"/>
                </a:solidFill>
                <a:latin typeface="Arial"/>
                <a:cs typeface="Arial"/>
              </a:rPr>
              <a:t>INSY5339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40" y="1268349"/>
            <a:ext cx="743077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Searching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extracting text in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Python  </a:t>
            </a:r>
            <a:r>
              <a:rPr sz="3200" spc="-5" dirty="0">
                <a:latin typeface="Arial"/>
                <a:cs typeface="Arial"/>
              </a:rPr>
              <a:t>using the </a:t>
            </a:r>
            <a:r>
              <a:rPr sz="3200" dirty="0">
                <a:latin typeface="Arial"/>
                <a:cs typeface="Arial"/>
              </a:rPr>
              <a:t>library </a:t>
            </a:r>
            <a:r>
              <a:rPr sz="3200" spc="-5" dirty="0">
                <a:latin typeface="Arial"/>
                <a:cs typeface="Arial"/>
              </a:rPr>
              <a:t>regular </a:t>
            </a:r>
            <a:r>
              <a:rPr sz="3200" dirty="0">
                <a:latin typeface="Arial"/>
                <a:cs typeface="Arial"/>
              </a:rPr>
              <a:t>expressions  (re)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6348" y="211658"/>
            <a:ext cx="4573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Regular</a:t>
            </a:r>
            <a:r>
              <a:rPr spc="-20" dirty="0"/>
              <a:t> </a:t>
            </a:r>
            <a:r>
              <a:rPr spc="-5" dirty="0"/>
              <a:t>Expressions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40" y="1442885"/>
            <a:ext cx="7112000" cy="44164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45" dirty="0">
                <a:latin typeface="Arial"/>
                <a:cs typeface="Arial"/>
              </a:rPr>
              <a:t>Very </a:t>
            </a:r>
            <a:r>
              <a:rPr sz="3200" spc="-5" dirty="0">
                <a:latin typeface="Arial"/>
                <a:cs typeface="Arial"/>
              </a:rPr>
              <a:t>powerful and quite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cryptic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Fun </a:t>
            </a:r>
            <a:r>
              <a:rPr sz="3200" spc="-5" dirty="0">
                <a:latin typeface="Arial"/>
                <a:cs typeface="Arial"/>
              </a:rPr>
              <a:t>once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5" dirty="0">
                <a:latin typeface="Arial"/>
                <a:cs typeface="Arial"/>
              </a:rPr>
              <a:t>understand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them</a:t>
            </a:r>
            <a:endParaRPr sz="3200">
              <a:latin typeface="Arial"/>
              <a:cs typeface="Arial"/>
            </a:endParaRPr>
          </a:p>
          <a:p>
            <a:pPr marL="355600" marR="22923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Regular </a:t>
            </a:r>
            <a:r>
              <a:rPr sz="3200" dirty="0">
                <a:latin typeface="Arial"/>
                <a:cs typeface="Arial"/>
              </a:rPr>
              <a:t>expressions are a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language  unto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themselves</a:t>
            </a:r>
            <a:endParaRPr sz="3200">
              <a:latin typeface="Arial"/>
              <a:cs typeface="Arial"/>
            </a:endParaRPr>
          </a:p>
          <a:p>
            <a:pPr marL="355600" marR="36576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language </a:t>
            </a:r>
            <a:r>
              <a:rPr sz="3200" spc="-5" dirty="0">
                <a:latin typeface="Arial"/>
                <a:cs typeface="Arial"/>
              </a:rPr>
              <a:t>of “marker characters”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-  </a:t>
            </a:r>
            <a:r>
              <a:rPr sz="3200" spc="-5" dirty="0">
                <a:latin typeface="Arial"/>
                <a:cs typeface="Arial"/>
              </a:rPr>
              <a:t>programming </a:t>
            </a:r>
            <a:r>
              <a:rPr sz="3200" dirty="0">
                <a:latin typeface="Arial"/>
                <a:cs typeface="Arial"/>
              </a:rPr>
              <a:t>with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characters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It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kind </a:t>
            </a:r>
            <a:r>
              <a:rPr sz="3200" spc="-5" dirty="0">
                <a:latin typeface="Arial"/>
                <a:cs typeface="Arial"/>
              </a:rPr>
              <a:t>of an “old school” </a:t>
            </a:r>
            <a:r>
              <a:rPr sz="3200" spc="-10" dirty="0">
                <a:latin typeface="Arial"/>
                <a:cs typeface="Arial"/>
              </a:rPr>
              <a:t>language </a:t>
            </a:r>
            <a:r>
              <a:rPr sz="3200" dirty="0">
                <a:latin typeface="Arial"/>
                <a:cs typeface="Arial"/>
              </a:rPr>
              <a:t>-  compact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1839" y="211658"/>
            <a:ext cx="50812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0" marR="5080" indent="-1169035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spc="-105" dirty="0"/>
              <a:t> </a:t>
            </a:r>
            <a:r>
              <a:rPr dirty="0"/>
              <a:t>Regular  </a:t>
            </a:r>
            <a:r>
              <a:rPr spc="-5" dirty="0"/>
              <a:t>Expressions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40" y="1224153"/>
            <a:ext cx="7473950" cy="43700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Before </a:t>
            </a:r>
            <a:r>
              <a:rPr sz="3000" spc="-5" dirty="0">
                <a:latin typeface="Arial"/>
                <a:cs typeface="Arial"/>
              </a:rPr>
              <a:t>you can use regular expressions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  </a:t>
            </a:r>
            <a:r>
              <a:rPr sz="3000" dirty="0">
                <a:latin typeface="Arial"/>
                <a:cs typeface="Arial"/>
              </a:rPr>
              <a:t>your </a:t>
            </a:r>
            <a:r>
              <a:rPr sz="3000" spc="-5" dirty="0">
                <a:latin typeface="Arial"/>
                <a:cs typeface="Arial"/>
              </a:rPr>
              <a:t>program, </a:t>
            </a:r>
            <a:r>
              <a:rPr sz="3000" dirty="0">
                <a:latin typeface="Arial"/>
                <a:cs typeface="Arial"/>
              </a:rPr>
              <a:t>you </a:t>
            </a:r>
            <a:r>
              <a:rPr sz="3000" spc="-5" dirty="0">
                <a:latin typeface="Arial"/>
                <a:cs typeface="Arial"/>
              </a:rPr>
              <a:t>must import the </a:t>
            </a:r>
            <a:r>
              <a:rPr sz="3000" dirty="0">
                <a:latin typeface="Arial"/>
                <a:cs typeface="Arial"/>
              </a:rPr>
              <a:t>library  </a:t>
            </a:r>
            <a:r>
              <a:rPr sz="3000" spc="-5" dirty="0">
                <a:latin typeface="Arial"/>
                <a:cs typeface="Arial"/>
              </a:rPr>
              <a:t>using </a:t>
            </a:r>
            <a:r>
              <a:rPr sz="3000" dirty="0">
                <a:latin typeface="Arial"/>
                <a:cs typeface="Arial"/>
              </a:rPr>
              <a:t>“import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re”</a:t>
            </a:r>
            <a:endParaRPr sz="3000">
              <a:latin typeface="Arial"/>
              <a:cs typeface="Arial"/>
            </a:endParaRPr>
          </a:p>
          <a:p>
            <a:pPr marL="355600" marR="290195" indent="-342900" algn="just">
              <a:lnSpc>
                <a:spcPct val="9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3000" spc="-95" dirty="0">
                <a:latin typeface="Arial"/>
                <a:cs typeface="Arial"/>
              </a:rPr>
              <a:t>You </a:t>
            </a:r>
            <a:r>
              <a:rPr sz="3000" spc="-5" dirty="0">
                <a:latin typeface="Arial"/>
                <a:cs typeface="Arial"/>
              </a:rPr>
              <a:t>can use re.search()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see </a:t>
            </a:r>
            <a:r>
              <a:rPr sz="3000" dirty="0">
                <a:latin typeface="Arial"/>
                <a:cs typeface="Arial"/>
              </a:rPr>
              <a:t>if </a:t>
            </a:r>
            <a:r>
              <a:rPr sz="3000" spc="-5" dirty="0">
                <a:latin typeface="Arial"/>
                <a:cs typeface="Arial"/>
              </a:rPr>
              <a:t>a string  matches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regular </a:t>
            </a:r>
            <a:r>
              <a:rPr sz="3000" dirty="0">
                <a:latin typeface="Arial"/>
                <a:cs typeface="Arial"/>
              </a:rPr>
              <a:t>expression, similar to  </a:t>
            </a:r>
            <a:r>
              <a:rPr sz="3000" spc="-5" dirty="0">
                <a:latin typeface="Arial"/>
                <a:cs typeface="Arial"/>
              </a:rPr>
              <a:t>using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find() method </a:t>
            </a:r>
            <a:r>
              <a:rPr sz="3000" dirty="0">
                <a:latin typeface="Arial"/>
                <a:cs typeface="Arial"/>
              </a:rPr>
              <a:t>for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strings</a:t>
            </a:r>
            <a:endParaRPr sz="3000">
              <a:latin typeface="Arial"/>
              <a:cs typeface="Arial"/>
            </a:endParaRPr>
          </a:p>
          <a:p>
            <a:pPr marL="355600" marR="100330" indent="-342900">
              <a:lnSpc>
                <a:spcPct val="9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  <a:tab pos="3443604" algn="l"/>
              </a:tabLst>
            </a:pPr>
            <a:r>
              <a:rPr sz="3000" spc="-95" dirty="0">
                <a:latin typeface="Arial"/>
                <a:cs typeface="Arial"/>
              </a:rPr>
              <a:t>You </a:t>
            </a:r>
            <a:r>
              <a:rPr sz="3000" spc="-5" dirty="0">
                <a:latin typeface="Arial"/>
                <a:cs typeface="Arial"/>
              </a:rPr>
              <a:t>can use re.findall()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extract portions  </a:t>
            </a:r>
            <a:r>
              <a:rPr sz="3000" dirty="0">
                <a:latin typeface="Arial"/>
                <a:cs typeface="Arial"/>
              </a:rPr>
              <a:t>of a </a:t>
            </a:r>
            <a:r>
              <a:rPr sz="3000" spc="-5" dirty="0">
                <a:latin typeface="Arial"/>
                <a:cs typeface="Arial"/>
              </a:rPr>
              <a:t>string </a:t>
            </a:r>
            <a:r>
              <a:rPr sz="3000" dirty="0">
                <a:latin typeface="Arial"/>
                <a:cs typeface="Arial"/>
              </a:rPr>
              <a:t>that </a:t>
            </a:r>
            <a:r>
              <a:rPr sz="3000" spc="-5" dirty="0">
                <a:latin typeface="Arial"/>
                <a:cs typeface="Arial"/>
              </a:rPr>
              <a:t>match </a:t>
            </a:r>
            <a:r>
              <a:rPr sz="3000" dirty="0">
                <a:latin typeface="Arial"/>
                <a:cs typeface="Arial"/>
              </a:rPr>
              <a:t>your regular  </a:t>
            </a:r>
            <a:r>
              <a:rPr sz="3000" spc="-5" dirty="0">
                <a:latin typeface="Arial"/>
                <a:cs typeface="Arial"/>
              </a:rPr>
              <a:t>expression, </a:t>
            </a:r>
            <a:r>
              <a:rPr sz="3000" dirty="0">
                <a:latin typeface="Arial"/>
                <a:cs typeface="Arial"/>
              </a:rPr>
              <a:t>similar to </a:t>
            </a:r>
            <a:r>
              <a:rPr sz="3000" spc="-5" dirty="0">
                <a:latin typeface="Arial"/>
                <a:cs typeface="Arial"/>
              </a:rPr>
              <a:t>a combination </a:t>
            </a:r>
            <a:r>
              <a:rPr sz="3000" dirty="0">
                <a:latin typeface="Arial"/>
                <a:cs typeface="Arial"/>
              </a:rPr>
              <a:t>of  </a:t>
            </a:r>
            <a:r>
              <a:rPr sz="3000" spc="-5" dirty="0">
                <a:latin typeface="Arial"/>
                <a:cs typeface="Arial"/>
              </a:rPr>
              <a:t>find()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and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slicing:	</a:t>
            </a:r>
            <a:r>
              <a:rPr sz="3000" spc="-5" dirty="0">
                <a:latin typeface="Arial"/>
                <a:cs typeface="Arial"/>
              </a:rPr>
              <a:t>var[5:10]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0002" y="211658"/>
            <a:ext cx="6044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Regular Expression</a:t>
            </a:r>
            <a:r>
              <a:rPr spc="-10" dirty="0"/>
              <a:t> </a:t>
            </a:r>
            <a:r>
              <a:rPr spc="-5" dirty="0"/>
              <a:t>Module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010" y="211658"/>
            <a:ext cx="5918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 re.search() </a:t>
            </a:r>
            <a:r>
              <a:rPr spc="-5" dirty="0"/>
              <a:t>like</a:t>
            </a:r>
            <a:r>
              <a:rPr spc="-100" dirty="0"/>
              <a:t> </a:t>
            </a:r>
            <a:r>
              <a:rPr dirty="0"/>
              <a:t>find()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6679" y="3806952"/>
            <a:ext cx="4581525" cy="22040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149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5"/>
              </a:spcBef>
            </a:pP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import</a:t>
            </a:r>
            <a:r>
              <a:rPr sz="1800" spc="-4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re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R="61023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hand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open('mbox-short.txt') 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for line in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hand:</a:t>
            </a:r>
            <a:endParaRPr sz="1800" dirty="0">
              <a:latin typeface="Courier New"/>
              <a:cs typeface="Courier New"/>
            </a:endParaRPr>
          </a:p>
          <a:p>
            <a:pPr marL="5454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line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line.rstrip()</a:t>
            </a:r>
            <a:endParaRPr sz="1800" dirty="0">
              <a:latin typeface="Courier New"/>
              <a:cs typeface="Courier New"/>
            </a:endParaRPr>
          </a:p>
          <a:p>
            <a:pPr marL="5454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if </a:t>
            </a:r>
            <a:r>
              <a:rPr sz="1800" spc="-10" dirty="0">
                <a:solidFill>
                  <a:srgbClr val="00FF00"/>
                </a:solidFill>
                <a:latin typeface="Courier New"/>
                <a:cs typeface="Courier New"/>
              </a:rPr>
              <a:t>re.search('From:', </a:t>
            </a: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line)</a:t>
            </a:r>
            <a:r>
              <a:rPr sz="1800" spc="-9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800" dirty="0">
              <a:latin typeface="Courier New"/>
              <a:cs typeface="Courier New"/>
            </a:endParaRPr>
          </a:p>
          <a:p>
            <a:pPr marL="109283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print(line)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715" y="1623060"/>
            <a:ext cx="4387850" cy="18491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0820" rIns="0" bIns="0" rtlCol="0">
            <a:spAutoFit/>
          </a:bodyPr>
          <a:lstStyle/>
          <a:p>
            <a:pPr marR="416559">
              <a:lnSpc>
                <a:spcPct val="100000"/>
              </a:lnSpc>
              <a:spcBef>
                <a:spcPts val="166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hand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open('mbox-short.txt') 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for line in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hand:</a:t>
            </a:r>
            <a:endParaRPr sz="1800" dirty="0">
              <a:latin typeface="Courier New"/>
              <a:cs typeface="Courier New"/>
            </a:endParaRPr>
          </a:p>
          <a:p>
            <a:pPr marL="5454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line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line.rstrip()</a:t>
            </a:r>
            <a:endParaRPr sz="1800" dirty="0">
              <a:latin typeface="Courier New"/>
              <a:cs typeface="Courier New"/>
            </a:endParaRPr>
          </a:p>
          <a:p>
            <a:pPr marL="5454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if </a:t>
            </a:r>
            <a:r>
              <a:rPr sz="1800" spc="-10" dirty="0">
                <a:solidFill>
                  <a:srgbClr val="FF00FF"/>
                </a:solidFill>
                <a:latin typeface="Courier New"/>
                <a:cs typeface="Courier New"/>
              </a:rPr>
              <a:t>line.find('From:')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&gt;=</a:t>
            </a:r>
            <a:r>
              <a:rPr sz="18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0:</a:t>
            </a:r>
            <a:endParaRPr sz="1800" dirty="0">
              <a:latin typeface="Courier New"/>
              <a:cs typeface="Courier New"/>
            </a:endParaRPr>
          </a:p>
          <a:p>
            <a:pPr marL="10928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print(line)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40" y="1159890"/>
            <a:ext cx="7204709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fine-tune what </a:t>
            </a:r>
            <a:r>
              <a:rPr sz="3200" dirty="0">
                <a:latin typeface="Arial"/>
                <a:cs typeface="Arial"/>
              </a:rPr>
              <a:t>is matched by  </a:t>
            </a:r>
            <a:r>
              <a:rPr sz="3200" spc="-5" dirty="0">
                <a:latin typeface="Arial"/>
                <a:cs typeface="Arial"/>
              </a:rPr>
              <a:t>adding special </a:t>
            </a:r>
            <a:r>
              <a:rPr sz="3200" dirty="0">
                <a:latin typeface="Arial"/>
                <a:cs typeface="Arial"/>
              </a:rPr>
              <a:t>characters to the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string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109" y="373760"/>
            <a:ext cx="7241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 re.search() like</a:t>
            </a:r>
            <a:r>
              <a:rPr spc="-110" dirty="0"/>
              <a:t> </a:t>
            </a:r>
            <a:r>
              <a:rPr dirty="0"/>
              <a:t>startswith()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5676" y="4174235"/>
            <a:ext cx="4721860" cy="204088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import</a:t>
            </a:r>
            <a:r>
              <a:rPr sz="1800" spc="-4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re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635" marR="7493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hand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open('mbox-short.txt') 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for line in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hand:</a:t>
            </a:r>
            <a:endParaRPr sz="1800" dirty="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line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line.rstrip()</a:t>
            </a:r>
            <a:endParaRPr sz="1800" dirty="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if </a:t>
            </a:r>
            <a:r>
              <a:rPr sz="1800" spc="-10" dirty="0">
                <a:solidFill>
                  <a:srgbClr val="00FF00"/>
                </a:solidFill>
                <a:latin typeface="Courier New"/>
                <a:cs typeface="Courier New"/>
              </a:rPr>
              <a:t>re.search('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</a:rPr>
              <a:t>^</a:t>
            </a:r>
            <a:r>
              <a:rPr sz="1800" spc="-10" dirty="0">
                <a:solidFill>
                  <a:srgbClr val="00FF00"/>
                </a:solidFill>
                <a:latin typeface="Courier New"/>
                <a:cs typeface="Courier New"/>
              </a:rPr>
              <a:t>From:', </a:t>
            </a:r>
            <a:r>
              <a:rPr sz="1800" spc="-5" dirty="0">
                <a:solidFill>
                  <a:srgbClr val="00FF00"/>
                </a:solidFill>
                <a:latin typeface="Courier New"/>
                <a:cs typeface="Courier New"/>
              </a:rPr>
              <a:t>line)</a:t>
            </a:r>
            <a:r>
              <a:rPr sz="1800" spc="-11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800" dirty="0">
              <a:latin typeface="Courier New"/>
              <a:cs typeface="Courier New"/>
            </a:endParaRPr>
          </a:p>
          <a:p>
            <a:pPr marL="10934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print(line)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776" y="2375916"/>
            <a:ext cx="4615180" cy="1690370"/>
          </a:xfrm>
          <a:custGeom>
            <a:avLst/>
            <a:gdLst/>
            <a:ahLst/>
            <a:cxnLst/>
            <a:rect l="l" t="t" r="r" b="b"/>
            <a:pathLst>
              <a:path w="4615180" h="1690370">
                <a:moveTo>
                  <a:pt x="0" y="1690116"/>
                </a:moveTo>
                <a:lnTo>
                  <a:pt x="4614672" y="1690116"/>
                </a:lnTo>
                <a:lnTo>
                  <a:pt x="4614672" y="0"/>
                </a:lnTo>
                <a:lnTo>
                  <a:pt x="0" y="0"/>
                </a:lnTo>
                <a:lnTo>
                  <a:pt x="0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771" y="2495245"/>
            <a:ext cx="45332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hand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open('mbox-short.txt')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for line in</a:t>
            </a:r>
            <a:r>
              <a:rPr sz="18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hand:</a:t>
            </a:r>
            <a:endParaRPr sz="1800" dirty="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line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line.rstrip()</a:t>
            </a:r>
            <a:endParaRPr sz="1800" dirty="0">
              <a:latin typeface="Courier New"/>
              <a:cs typeface="Courier New"/>
            </a:endParaRPr>
          </a:p>
          <a:p>
            <a:pPr marL="1105535" marR="5080" indent="-5473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if </a:t>
            </a:r>
            <a:r>
              <a:rPr sz="1800" spc="-10" dirty="0">
                <a:solidFill>
                  <a:srgbClr val="FF00FF"/>
                </a:solidFill>
                <a:latin typeface="Courier New"/>
                <a:cs typeface="Courier New"/>
              </a:rPr>
              <a:t>line.startswith('From:')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: 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print(line)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40" y="1224153"/>
            <a:ext cx="7414259" cy="22205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73025" indent="-342900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re.search() </a:t>
            </a:r>
            <a:r>
              <a:rPr sz="3000" spc="-5" dirty="0">
                <a:latin typeface="Arial"/>
                <a:cs typeface="Arial"/>
              </a:rPr>
              <a:t>returns a </a:t>
            </a:r>
            <a:r>
              <a:rPr sz="3000" spc="-15" dirty="0">
                <a:latin typeface="Arial"/>
                <a:cs typeface="Arial"/>
              </a:rPr>
              <a:t>True/False  </a:t>
            </a:r>
            <a:r>
              <a:rPr sz="3000" spc="-5" dirty="0">
                <a:latin typeface="Arial"/>
                <a:cs typeface="Arial"/>
              </a:rPr>
              <a:t>depending </a:t>
            </a:r>
            <a:r>
              <a:rPr sz="3000" dirty="0">
                <a:latin typeface="Arial"/>
                <a:cs typeface="Arial"/>
              </a:rPr>
              <a:t>on whether </a:t>
            </a:r>
            <a:r>
              <a:rPr sz="3000" spc="-5" dirty="0">
                <a:latin typeface="Arial"/>
                <a:cs typeface="Arial"/>
              </a:rPr>
              <a:t>the string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matches  the regular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expression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ts val="324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If </a:t>
            </a:r>
            <a:r>
              <a:rPr sz="3000" spc="-5" dirty="0">
                <a:latin typeface="Arial"/>
                <a:cs typeface="Arial"/>
              </a:rPr>
              <a:t>we actually want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matching strings </a:t>
            </a:r>
            <a:r>
              <a:rPr sz="3000" dirty="0">
                <a:latin typeface="Arial"/>
                <a:cs typeface="Arial"/>
              </a:rPr>
              <a:t>to  be </a:t>
            </a:r>
            <a:r>
              <a:rPr sz="3000" spc="-5" dirty="0">
                <a:latin typeface="Arial"/>
                <a:cs typeface="Arial"/>
              </a:rPr>
              <a:t>extracted, </a:t>
            </a:r>
            <a:r>
              <a:rPr sz="3000" dirty="0">
                <a:latin typeface="Arial"/>
                <a:cs typeface="Arial"/>
              </a:rPr>
              <a:t>we use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re.findall()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5321" y="229615"/>
            <a:ext cx="645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Matching and Extracting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808" y="3770376"/>
            <a:ext cx="6326505" cy="18135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9431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53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import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sz="1800" dirty="0">
              <a:latin typeface="Courier New"/>
              <a:cs typeface="Courier New"/>
            </a:endParaRPr>
          </a:p>
          <a:p>
            <a:pPr marL="6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'My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favorite numbers are 19 and</a:t>
            </a:r>
            <a:r>
              <a:rPr sz="1800" spc="-2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42'</a:t>
            </a:r>
            <a:endParaRPr sz="1800" dirty="0">
              <a:latin typeface="Courier New"/>
              <a:cs typeface="Courier New"/>
            </a:endParaRPr>
          </a:p>
          <a:p>
            <a:pPr marL="6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FF"/>
                </a:solidFill>
                <a:latin typeface="Courier New"/>
                <a:cs typeface="Courier New"/>
              </a:rPr>
              <a:t>re.findall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('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</a:rPr>
              <a:t>[0-9]+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',x)</a:t>
            </a:r>
            <a:endParaRPr sz="1800" dirty="0">
              <a:latin typeface="Courier New"/>
              <a:cs typeface="Courier New"/>
            </a:endParaRPr>
          </a:p>
          <a:p>
            <a:pPr marL="6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</a:t>
            </a:r>
            <a:endParaRPr sz="1800" dirty="0">
              <a:latin typeface="Courier New"/>
              <a:cs typeface="Courier New"/>
            </a:endParaRPr>
          </a:p>
          <a:p>
            <a:pPr marL="635">
              <a:lnSpc>
                <a:spcPct val="100000"/>
              </a:lnSpc>
            </a:pP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['2', '19',</a:t>
            </a:r>
            <a:r>
              <a:rPr sz="1800" spc="-75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'42']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2581" y="3705605"/>
            <a:ext cx="2202180" cy="391795"/>
          </a:xfrm>
          <a:custGeom>
            <a:avLst/>
            <a:gdLst/>
            <a:ahLst/>
            <a:cxnLst/>
            <a:rect l="l" t="t" r="r" b="b"/>
            <a:pathLst>
              <a:path w="2202179" h="391795">
                <a:moveTo>
                  <a:pt x="0" y="391668"/>
                </a:moveTo>
                <a:lnTo>
                  <a:pt x="2202179" y="391668"/>
                </a:lnTo>
                <a:lnTo>
                  <a:pt x="2202179" y="0"/>
                </a:lnTo>
                <a:lnTo>
                  <a:pt x="0" y="0"/>
                </a:lnTo>
                <a:lnTo>
                  <a:pt x="0" y="39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2581" y="3705605"/>
            <a:ext cx="2202180" cy="391795"/>
          </a:xfrm>
          <a:custGeom>
            <a:avLst/>
            <a:gdLst/>
            <a:ahLst/>
            <a:cxnLst/>
            <a:rect l="l" t="t" r="r" b="b"/>
            <a:pathLst>
              <a:path w="2202179" h="391795">
                <a:moveTo>
                  <a:pt x="0" y="391668"/>
                </a:moveTo>
                <a:lnTo>
                  <a:pt x="2202179" y="391668"/>
                </a:lnTo>
                <a:lnTo>
                  <a:pt x="2202179" y="0"/>
                </a:lnTo>
                <a:lnTo>
                  <a:pt x="0" y="0"/>
                </a:lnTo>
                <a:lnTo>
                  <a:pt x="0" y="3916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30643" y="3524503"/>
            <a:ext cx="1854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[0-9]+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2581" y="5157978"/>
            <a:ext cx="2165985" cy="524510"/>
          </a:xfrm>
          <a:custGeom>
            <a:avLst/>
            <a:gdLst/>
            <a:ahLst/>
            <a:cxnLst/>
            <a:rect l="l" t="t" r="r" b="b"/>
            <a:pathLst>
              <a:path w="2165984" h="524510">
                <a:moveTo>
                  <a:pt x="0" y="524256"/>
                </a:moveTo>
                <a:lnTo>
                  <a:pt x="2165604" y="524256"/>
                </a:lnTo>
                <a:lnTo>
                  <a:pt x="2165604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2581" y="5157978"/>
            <a:ext cx="2165985" cy="524510"/>
          </a:xfrm>
          <a:custGeom>
            <a:avLst/>
            <a:gdLst/>
            <a:ahLst/>
            <a:cxnLst/>
            <a:rect l="l" t="t" r="r" b="b"/>
            <a:pathLst>
              <a:path w="2165984" h="524510">
                <a:moveTo>
                  <a:pt x="0" y="524256"/>
                </a:moveTo>
                <a:lnTo>
                  <a:pt x="2165604" y="524256"/>
                </a:lnTo>
                <a:lnTo>
                  <a:pt x="2165604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70268" y="5248147"/>
            <a:ext cx="2110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One or more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digits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13445" y="4146041"/>
            <a:ext cx="224790" cy="1015365"/>
          </a:xfrm>
          <a:custGeom>
            <a:avLst/>
            <a:gdLst/>
            <a:ahLst/>
            <a:cxnLst/>
            <a:rect l="l" t="t" r="r" b="b"/>
            <a:pathLst>
              <a:path w="224790" h="1015364">
                <a:moveTo>
                  <a:pt x="191031" y="50971"/>
                </a:moveTo>
                <a:lnTo>
                  <a:pt x="176875" y="57044"/>
                </a:lnTo>
                <a:lnTo>
                  <a:pt x="0" y="1010030"/>
                </a:lnTo>
                <a:lnTo>
                  <a:pt x="25400" y="1014856"/>
                </a:lnTo>
                <a:lnTo>
                  <a:pt x="202271" y="61767"/>
                </a:lnTo>
                <a:lnTo>
                  <a:pt x="191215" y="51005"/>
                </a:lnTo>
                <a:lnTo>
                  <a:pt x="191031" y="50971"/>
                </a:lnTo>
                <a:close/>
              </a:path>
              <a:path w="224790" h="1015364">
                <a:moveTo>
                  <a:pt x="215238" y="50926"/>
                </a:moveTo>
                <a:lnTo>
                  <a:pt x="191134" y="50926"/>
                </a:lnTo>
                <a:lnTo>
                  <a:pt x="203834" y="53339"/>
                </a:lnTo>
                <a:lnTo>
                  <a:pt x="202271" y="61767"/>
                </a:lnTo>
                <a:lnTo>
                  <a:pt x="224662" y="83565"/>
                </a:lnTo>
                <a:lnTo>
                  <a:pt x="215238" y="50926"/>
                </a:lnTo>
                <a:close/>
              </a:path>
              <a:path w="224790" h="1015364">
                <a:moveTo>
                  <a:pt x="200532" y="0"/>
                </a:moveTo>
                <a:lnTo>
                  <a:pt x="148208" y="69341"/>
                </a:lnTo>
                <a:lnTo>
                  <a:pt x="176875" y="57044"/>
                </a:lnTo>
                <a:lnTo>
                  <a:pt x="178434" y="48640"/>
                </a:lnTo>
                <a:lnTo>
                  <a:pt x="214578" y="48640"/>
                </a:lnTo>
                <a:lnTo>
                  <a:pt x="200532" y="0"/>
                </a:lnTo>
                <a:close/>
              </a:path>
              <a:path w="224790" h="1015364">
                <a:moveTo>
                  <a:pt x="191215" y="51005"/>
                </a:moveTo>
                <a:lnTo>
                  <a:pt x="202271" y="61767"/>
                </a:lnTo>
                <a:lnTo>
                  <a:pt x="203834" y="53339"/>
                </a:lnTo>
                <a:lnTo>
                  <a:pt x="191215" y="51005"/>
                </a:lnTo>
                <a:close/>
              </a:path>
              <a:path w="224790" h="1015364">
                <a:moveTo>
                  <a:pt x="178434" y="48640"/>
                </a:moveTo>
                <a:lnTo>
                  <a:pt x="176875" y="57044"/>
                </a:lnTo>
                <a:lnTo>
                  <a:pt x="191031" y="50971"/>
                </a:lnTo>
                <a:lnTo>
                  <a:pt x="178434" y="48640"/>
                </a:lnTo>
                <a:close/>
              </a:path>
              <a:path w="224790" h="1015364">
                <a:moveTo>
                  <a:pt x="214578" y="48640"/>
                </a:moveTo>
                <a:lnTo>
                  <a:pt x="178434" y="48640"/>
                </a:lnTo>
                <a:lnTo>
                  <a:pt x="191031" y="50971"/>
                </a:lnTo>
                <a:lnTo>
                  <a:pt x="215238" y="50926"/>
                </a:lnTo>
                <a:lnTo>
                  <a:pt x="214578" y="48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40" y="1268349"/>
            <a:ext cx="704405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When </a:t>
            </a:r>
            <a:r>
              <a:rPr sz="3200" dirty="0">
                <a:latin typeface="Arial"/>
                <a:cs typeface="Arial"/>
              </a:rPr>
              <a:t>we use </a:t>
            </a:r>
            <a:r>
              <a:rPr sz="3200" b="1" spc="-5" dirty="0">
                <a:latin typeface="Arial"/>
                <a:cs typeface="Arial"/>
              </a:rPr>
              <a:t>re.findall()</a:t>
            </a:r>
            <a:r>
              <a:rPr sz="3200" spc="-5" dirty="0">
                <a:latin typeface="Arial"/>
                <a:cs typeface="Arial"/>
              </a:rPr>
              <a:t>, </a:t>
            </a:r>
            <a:r>
              <a:rPr sz="3200" dirty="0">
                <a:latin typeface="Arial"/>
                <a:cs typeface="Arial"/>
              </a:rPr>
              <a:t>it </a:t>
            </a:r>
            <a:r>
              <a:rPr sz="3200" spc="-5" dirty="0">
                <a:latin typeface="Arial"/>
                <a:cs typeface="Arial"/>
              </a:rPr>
              <a:t>returns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list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zero or </a:t>
            </a:r>
            <a:r>
              <a:rPr sz="3200" spc="-5" dirty="0">
                <a:latin typeface="Arial"/>
                <a:cs typeface="Arial"/>
              </a:rPr>
              <a:t>more </a:t>
            </a:r>
            <a:r>
              <a:rPr sz="3200" dirty="0">
                <a:latin typeface="Arial"/>
                <a:cs typeface="Arial"/>
              </a:rPr>
              <a:t>sub-strings </a:t>
            </a:r>
            <a:r>
              <a:rPr sz="3200" spc="-5" dirty="0">
                <a:latin typeface="Arial"/>
                <a:cs typeface="Arial"/>
              </a:rPr>
              <a:t>that  </a:t>
            </a:r>
            <a:r>
              <a:rPr sz="3200" dirty="0">
                <a:latin typeface="Arial"/>
                <a:cs typeface="Arial"/>
              </a:rPr>
              <a:t>match the </a:t>
            </a:r>
            <a:r>
              <a:rPr sz="3200" spc="-5" dirty="0">
                <a:latin typeface="Arial"/>
                <a:cs typeface="Arial"/>
              </a:rPr>
              <a:t>regular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expression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5321" y="229615"/>
            <a:ext cx="645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Matching and Extracting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4752" y="3267455"/>
            <a:ext cx="6414770" cy="27584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import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'My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favorite numbers are 19 and</a:t>
            </a:r>
            <a:r>
              <a:rPr sz="1800" spc="-25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42'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FF"/>
                </a:solidFill>
                <a:latin typeface="Courier New"/>
                <a:cs typeface="Courier New"/>
              </a:rPr>
              <a:t>re.findall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('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</a:rPr>
              <a:t>[0-9]+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',x)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['2', '19',</a:t>
            </a:r>
            <a:r>
              <a:rPr sz="1800" spc="-70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'42']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FF"/>
                </a:solidFill>
                <a:latin typeface="Courier New"/>
                <a:cs typeface="Courier New"/>
              </a:rPr>
              <a:t>re.findall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('</a:t>
            </a:r>
            <a:r>
              <a:rPr sz="1800" spc="-10" dirty="0">
                <a:solidFill>
                  <a:srgbClr val="FFFF00"/>
                </a:solidFill>
                <a:latin typeface="Courier New"/>
                <a:cs typeface="Courier New"/>
              </a:rPr>
              <a:t>[AEIOU]+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',x)</a:t>
            </a:r>
            <a:endParaRPr sz="1800">
              <a:latin typeface="Courier New"/>
              <a:cs typeface="Courier New"/>
            </a:endParaRPr>
          </a:p>
          <a:p>
            <a:pPr marR="47637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print(y)  </a:t>
            </a:r>
            <a:r>
              <a:rPr sz="1800" spc="-5" dirty="0">
                <a:solidFill>
                  <a:srgbClr val="FF7E00"/>
                </a:solidFill>
                <a:latin typeface="Courier New"/>
                <a:cs typeface="Courier New"/>
              </a:rPr>
              <a:t>[]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1489</Words>
  <Application>Microsoft Office PowerPoint</Application>
  <PresentationFormat>On-screen Show (4:3)</PresentationFormat>
  <Paragraphs>319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宋体</vt:lpstr>
      <vt:lpstr>Arial</vt:lpstr>
      <vt:lpstr>Calibri</vt:lpstr>
      <vt:lpstr>Courier New</vt:lpstr>
      <vt:lpstr>Times New Roman</vt:lpstr>
      <vt:lpstr>Wingdings</vt:lpstr>
      <vt:lpstr>Office Theme</vt:lpstr>
      <vt:lpstr>Chapter 11: Regular Expressions</vt:lpstr>
      <vt:lpstr>Chapter 11: Regular Expressions</vt:lpstr>
      <vt:lpstr>Regular Expressions</vt:lpstr>
      <vt:lpstr>Understanding Regular  Expressions</vt:lpstr>
      <vt:lpstr>Regular Expression Module</vt:lpstr>
      <vt:lpstr>Using re.search() like find()</vt:lpstr>
      <vt:lpstr>Using re.search() like startswith()</vt:lpstr>
      <vt:lpstr>Matching and Extracting Data</vt:lpstr>
      <vt:lpstr>Matching and Extracting Data</vt:lpstr>
      <vt:lpstr>Greedy Matching</vt:lpstr>
      <vt:lpstr>Non-Greedy Matching</vt:lpstr>
      <vt:lpstr>Fine-Tuning String Extraction</vt:lpstr>
      <vt:lpstr>Fine-Tuning String Extraction</vt:lpstr>
      <vt:lpstr>String Parsing Example</vt:lpstr>
      <vt:lpstr>The Double Split Pattern</vt:lpstr>
      <vt:lpstr>The Regex Version</vt:lpstr>
      <vt:lpstr>The Regex Version</vt:lpstr>
      <vt:lpstr>The Regex Version</vt:lpstr>
      <vt:lpstr>Another Example</vt:lpstr>
      <vt:lpstr>Another Example</vt:lpstr>
      <vt:lpstr>Another Example</vt:lpstr>
      <vt:lpstr>Another Example</vt:lpstr>
      <vt:lpstr>Another Example</vt:lpstr>
      <vt:lpstr>Escape Character</vt:lpstr>
      <vt:lpstr>Exercise 1</vt:lpstr>
      <vt:lpstr>Exercise 2</vt:lpstr>
      <vt:lpstr>Regular Expressions Quick Guide</vt:lpstr>
      <vt:lpstr>Acknowledgements/Contribu  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Tackett</dc:creator>
  <cp:lastModifiedBy>Zhuojun</cp:lastModifiedBy>
  <cp:revision>33</cp:revision>
  <dcterms:created xsi:type="dcterms:W3CDTF">2019-08-22T07:35:35Z</dcterms:created>
  <dcterms:modified xsi:type="dcterms:W3CDTF">2020-04-14T23:22:21Z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2019-08-22T00:00:00Z</vt:filetime>
  </property>
</Properties>
</file>