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hb0aTvFvRZumeKFbjy5M21pAgN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C1D29E-CFE8-470C-A86F-5A2304BC2618}">
  <a:tblStyle styleId="{A6C1D29E-CFE8-470C-A86F-5A2304BC261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F8E5BCC-D073-4C8F-B57B-E911C5C71901}"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5"/>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5"/>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35"/>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2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cxnSp>
        <p:nvCxnSpPr>
          <p:cNvPr id="24" name="Google Shape;24;p2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2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6" name="Google Shape;2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2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2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29"/>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9"/>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31"/>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31"/>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31"/>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3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3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3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7" name="Google Shape;47;p33"/>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3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9" name="Google Shape;49;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2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aclweb.org/anthology/P11-1061.pdf"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5O8ADapCq7zAN7mfsqWrCluJEqSwXCl/view" TargetMode="External"/><Relationship Id="rId4" Type="http://schemas.openxmlformats.org/officeDocument/2006/relationships/image" Target="../media/image14.png"/><Relationship Id="rId11" Type="http://schemas.openxmlformats.org/officeDocument/2006/relationships/hyperlink" Target="https://drive.google.com/drive/folders/1-Ed5aANyGTskDUaumfJpko0iJ5IRsWKBpdf" TargetMode="External"/><Relationship Id="rId10" Type="http://schemas.openxmlformats.org/officeDocument/2006/relationships/hyperlink" Target="https://drive.google.com/drive/folders/1-Ed5aANyGTskDUaumfJpko0iJ5IRsWKB" TargetMode="External"/><Relationship Id="rId12" Type="http://schemas.openxmlformats.org/officeDocument/2006/relationships/image" Target="../media/image18.png"/><Relationship Id="rId9" Type="http://schemas.openxmlformats.org/officeDocument/2006/relationships/hyperlink" Target="https://drive.google.com/drive/search?q=full_pdf" TargetMode="External"/><Relationship Id="rId5" Type="http://schemas.openxmlformats.org/officeDocument/2006/relationships/image" Target="../media/image11.png"/><Relationship Id="rId6" Type="http://schemas.openxmlformats.org/officeDocument/2006/relationships/hyperlink" Target="http://drive.google.com/file/d/1YlGk8gKhwJvC-nv4wk97blRn-V6sr5Ym/view" TargetMode="External"/><Relationship Id="rId7" Type="http://schemas.openxmlformats.org/officeDocument/2006/relationships/image" Target="../media/image4.png"/><Relationship Id="rId8" Type="http://schemas.openxmlformats.org/officeDocument/2006/relationships/hyperlink" Target="http://drive.google.com/file/d/11BqVDcNX9j8FMLEZE-9y6BQ-UrKrj9gT/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guyfe/LongSumm/blob/master/extractive_summaries/talksumm_papers_titles_url.txt" TargetMode="External"/><Relationship Id="rId4" Type="http://schemas.openxmlformats.org/officeDocument/2006/relationships/image" Target="../media/image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718927" y="795050"/>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sz="3000"/>
              <a:t>Paper-To-Podcast</a:t>
            </a:r>
            <a:endParaRPr sz="3000"/>
          </a:p>
          <a:p>
            <a:pPr indent="0" lvl="0" marL="0" rtl="0" algn="ctr">
              <a:lnSpc>
                <a:spcPct val="100000"/>
              </a:lnSpc>
              <a:spcBef>
                <a:spcPts val="0"/>
              </a:spcBef>
              <a:spcAft>
                <a:spcPts val="0"/>
              </a:spcAft>
              <a:buSzPts val="4000"/>
              <a:buNone/>
            </a:pPr>
            <a:r>
              <a:rPr lang="en" sz="1600"/>
              <a:t>Generating Research Paper Summary and Podcast</a:t>
            </a:r>
            <a:endParaRPr sz="2600"/>
          </a:p>
        </p:txBody>
      </p:sp>
      <p:sp>
        <p:nvSpPr>
          <p:cNvPr id="64" name="Google Shape;64;p1"/>
          <p:cNvSpPr txBox="1"/>
          <p:nvPr>
            <p:ph idx="1" type="subTitle"/>
          </p:nvPr>
        </p:nvSpPr>
        <p:spPr>
          <a:xfrm>
            <a:off x="1633950" y="2925875"/>
            <a:ext cx="5783400" cy="15612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400"/>
              <a:buNone/>
            </a:pPr>
            <a:r>
              <a:rPr lang="en" sz="2000" u="sng"/>
              <a:t>Group 1:</a:t>
            </a:r>
            <a:endParaRPr sz="2000" u="sng"/>
          </a:p>
          <a:p>
            <a:pPr indent="457200" lvl="0" marL="914400" rtl="0" algn="l">
              <a:lnSpc>
                <a:spcPct val="100000"/>
              </a:lnSpc>
              <a:spcBef>
                <a:spcPts val="0"/>
              </a:spcBef>
              <a:spcAft>
                <a:spcPts val="0"/>
              </a:spcAft>
              <a:buSzPts val="2400"/>
              <a:buNone/>
            </a:pPr>
            <a:r>
              <a:rPr lang="en" sz="2000"/>
              <a:t>Deepika   		Harshita</a:t>
            </a:r>
            <a:endParaRPr sz="2000"/>
          </a:p>
          <a:p>
            <a:pPr indent="457200" lvl="0" marL="914400" rtl="0" algn="l">
              <a:lnSpc>
                <a:spcPct val="100000"/>
              </a:lnSpc>
              <a:spcBef>
                <a:spcPts val="0"/>
              </a:spcBef>
              <a:spcAft>
                <a:spcPts val="0"/>
              </a:spcAft>
              <a:buSzPts val="2400"/>
              <a:buNone/>
            </a:pPr>
            <a:r>
              <a:rPr lang="en" sz="2000"/>
              <a:t>Manisha 		Vijayalaxmi</a:t>
            </a:r>
            <a:endParaRPr sz="2700"/>
          </a:p>
        </p:txBody>
      </p:sp>
      <p:pic>
        <p:nvPicPr>
          <p:cNvPr id="65" name="Google Shape;65;p1"/>
          <p:cNvPicPr preferRelativeResize="0"/>
          <p:nvPr/>
        </p:nvPicPr>
        <p:blipFill rotWithShape="1">
          <a:blip r:embed="rId3">
            <a:alphaModFix/>
          </a:blip>
          <a:srcRect b="0" l="0" r="0" t="0"/>
          <a:stretch/>
        </p:blipFill>
        <p:spPr>
          <a:xfrm>
            <a:off x="8262675" y="4425275"/>
            <a:ext cx="807176" cy="625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387900" y="4568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T5 Model</a:t>
            </a:r>
            <a:endParaRPr>
              <a:solidFill>
                <a:srgbClr val="FFD966"/>
              </a:solidFill>
            </a:endParaRPr>
          </a:p>
        </p:txBody>
      </p:sp>
      <p:sp>
        <p:nvSpPr>
          <p:cNvPr id="146" name="Google Shape;146;p10"/>
          <p:cNvSpPr txBox="1"/>
          <p:nvPr>
            <p:ph idx="1" type="body"/>
          </p:nvPr>
        </p:nvSpPr>
        <p:spPr>
          <a:xfrm>
            <a:off x="387900" y="756149"/>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t>T5-Small text summarization resulted in less tokens which could not generate enough meaningful summary</a:t>
            </a:r>
            <a:endParaRPr/>
          </a:p>
          <a:p>
            <a:pPr indent="0" lvl="0" marL="0" rtl="0" algn="l">
              <a:lnSpc>
                <a:spcPct val="115000"/>
              </a:lnSpc>
              <a:spcBef>
                <a:spcPts val="1600"/>
              </a:spcBef>
              <a:spcAft>
                <a:spcPts val="0"/>
              </a:spcAft>
              <a:buSzPts val="1800"/>
              <a:buNone/>
            </a:pPr>
            <a:r>
              <a:rPr lang="en"/>
              <a:t>T5-Large resulted in more tokens but higher computational requirements</a:t>
            </a:r>
            <a:endParaRPr/>
          </a:p>
          <a:p>
            <a:pPr indent="0" lvl="0" marL="0" rtl="0" algn="l">
              <a:lnSpc>
                <a:spcPct val="115000"/>
              </a:lnSpc>
              <a:spcBef>
                <a:spcPts val="1600"/>
              </a:spcBef>
              <a:spcAft>
                <a:spcPts val="0"/>
              </a:spcAft>
              <a:buSzPts val="1800"/>
              <a:buNone/>
            </a:pPr>
            <a:r>
              <a:rPr lang="en"/>
              <a:t>Opted T5-base with a 512-token limit per page to generate longer summaries along with less computations.</a:t>
            </a:r>
            <a:endParaRPr sz="1150">
              <a:solidFill>
                <a:srgbClr val="1D1C1D"/>
              </a:solidFill>
              <a:highlight>
                <a:srgbClr val="F8F8F8"/>
              </a:highlight>
              <a:latin typeface="Arial"/>
              <a:ea typeface="Arial"/>
              <a:cs typeface="Arial"/>
              <a:sym typeface="Arial"/>
            </a:endParaRPr>
          </a:p>
          <a:p>
            <a:pPr indent="0" lvl="0" marL="0" rtl="0" algn="l">
              <a:lnSpc>
                <a:spcPct val="115000"/>
              </a:lnSpc>
              <a:spcBef>
                <a:spcPts val="1600"/>
              </a:spcBef>
              <a:spcAft>
                <a:spcPts val="0"/>
              </a:spcAft>
              <a:buSzPts val="1800"/>
              <a:buNone/>
            </a:pPr>
            <a:r>
              <a:rPr lang="en"/>
              <a:t>Dataset split into train, validation and test: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47" name="Google Shape;147;p10"/>
          <p:cNvPicPr preferRelativeResize="0"/>
          <p:nvPr/>
        </p:nvPicPr>
        <p:blipFill rotWithShape="1">
          <a:blip r:embed="rId3">
            <a:alphaModFix/>
          </a:blip>
          <a:srcRect b="0" l="0" r="0" t="0"/>
          <a:stretch/>
        </p:blipFill>
        <p:spPr>
          <a:xfrm>
            <a:off x="498400" y="3978325"/>
            <a:ext cx="2324100" cy="723900"/>
          </a:xfrm>
          <a:prstGeom prst="rect">
            <a:avLst/>
          </a:prstGeom>
          <a:noFill/>
          <a:ln>
            <a:noFill/>
          </a:ln>
        </p:spPr>
      </p:pic>
      <p:sp>
        <p:nvSpPr>
          <p:cNvPr id="148" name="Google Shape;1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9" name="Google Shape;149;p10"/>
          <p:cNvPicPr preferRelativeResize="0"/>
          <p:nvPr/>
        </p:nvPicPr>
        <p:blipFill rotWithShape="1">
          <a:blip r:embed="rId4">
            <a:alphaModFix/>
          </a:blip>
          <a:srcRect b="0" l="0" r="0" t="0"/>
          <a:stretch/>
        </p:blipFill>
        <p:spPr>
          <a:xfrm>
            <a:off x="0" y="4864200"/>
            <a:ext cx="296750" cy="279300"/>
          </a:xfrm>
          <a:prstGeom prst="rect">
            <a:avLst/>
          </a:prstGeom>
          <a:noFill/>
          <a:ln>
            <a:noFill/>
          </a:ln>
        </p:spPr>
      </p:pic>
      <p:sp>
        <p:nvSpPr>
          <p:cNvPr id="150" name="Google Shape;150;p10"/>
          <p:cNvSpPr txBox="1"/>
          <p:nvPr/>
        </p:nvSpPr>
        <p:spPr>
          <a:xfrm>
            <a:off x="387900" y="4864200"/>
            <a:ext cx="70971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387900" y="3914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T5-Base Model Fine Tuning</a:t>
            </a:r>
            <a:endParaRPr>
              <a:solidFill>
                <a:srgbClr val="FFD966"/>
              </a:solidFill>
            </a:endParaRPr>
          </a:p>
        </p:txBody>
      </p:sp>
      <p:sp>
        <p:nvSpPr>
          <p:cNvPr id="156" name="Google Shape;156;p11"/>
          <p:cNvSpPr txBox="1"/>
          <p:nvPr>
            <p:ph idx="1" type="body"/>
          </p:nvPr>
        </p:nvSpPr>
        <p:spPr>
          <a:xfrm>
            <a:off x="387900" y="756149"/>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sz="1600"/>
              <a:t>Colab crashed due to memory issue while using the 512 token limit for the T5-base model during training. So, we trained the model by using 128 token limit along with padding.</a:t>
            </a:r>
            <a:endParaRPr sz="1600"/>
          </a:p>
          <a:p>
            <a:pPr indent="0" lvl="0" marL="0" rtl="0" algn="l">
              <a:lnSpc>
                <a:spcPct val="115000"/>
              </a:lnSpc>
              <a:spcBef>
                <a:spcPts val="1600"/>
              </a:spcBef>
              <a:spcAft>
                <a:spcPts val="0"/>
              </a:spcAft>
              <a:buSzPts val="1800"/>
              <a:buNone/>
            </a:pPr>
            <a:r>
              <a:rPr lang="en" sz="1600"/>
              <a:t>Training comparison between 2 and 4 epochs:</a:t>
            </a:r>
            <a:endParaRPr sz="16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57" name="Google Shape;157;p11"/>
          <p:cNvPicPr preferRelativeResize="0"/>
          <p:nvPr/>
        </p:nvPicPr>
        <p:blipFill rotWithShape="1">
          <a:blip r:embed="rId3">
            <a:alphaModFix/>
          </a:blip>
          <a:srcRect b="0" l="0" r="0" t="0"/>
          <a:stretch/>
        </p:blipFill>
        <p:spPr>
          <a:xfrm>
            <a:off x="4896375" y="2424075"/>
            <a:ext cx="2941800" cy="1953925"/>
          </a:xfrm>
          <a:prstGeom prst="rect">
            <a:avLst/>
          </a:prstGeom>
          <a:noFill/>
          <a:ln>
            <a:noFill/>
          </a:ln>
        </p:spPr>
      </p:pic>
      <p:sp>
        <p:nvSpPr>
          <p:cNvPr id="158" name="Google Shape;158;p11"/>
          <p:cNvSpPr txBox="1"/>
          <p:nvPr/>
        </p:nvSpPr>
        <p:spPr>
          <a:xfrm>
            <a:off x="4896375" y="4504725"/>
            <a:ext cx="51204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600"/>
              <a:buFont typeface="Arial"/>
              <a:buNone/>
            </a:pPr>
            <a:r>
              <a:rPr b="0" i="0" lang="en" sz="1600" u="none" cap="none" strike="noStrike">
                <a:solidFill>
                  <a:schemeClr val="dk1"/>
                </a:solidFill>
                <a:latin typeface="Roboto"/>
                <a:ea typeface="Roboto"/>
                <a:cs typeface="Roboto"/>
                <a:sym typeface="Roboto"/>
              </a:rPr>
              <a:t>epochs = 4; batch-size = 7</a:t>
            </a:r>
            <a:endParaRPr b="0" i="0" sz="1600" u="none" cap="none" strike="noStrike">
              <a:solidFill>
                <a:schemeClr val="dk1"/>
              </a:solidFill>
              <a:latin typeface="Roboto"/>
              <a:ea typeface="Roboto"/>
              <a:cs typeface="Roboto"/>
              <a:sym typeface="Roboto"/>
            </a:endParaRPr>
          </a:p>
        </p:txBody>
      </p:sp>
      <p:sp>
        <p:nvSpPr>
          <p:cNvPr id="159" name="Google Shape;159;p11"/>
          <p:cNvSpPr txBox="1"/>
          <p:nvPr/>
        </p:nvSpPr>
        <p:spPr>
          <a:xfrm>
            <a:off x="1202300" y="4504725"/>
            <a:ext cx="5120400" cy="23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600"/>
              <a:buFont typeface="Arial"/>
              <a:buNone/>
            </a:pPr>
            <a:r>
              <a:rPr b="0" i="0" lang="en" sz="1600" u="none" cap="none" strike="noStrike">
                <a:solidFill>
                  <a:schemeClr val="dk1"/>
                </a:solidFill>
                <a:latin typeface="Roboto"/>
                <a:ea typeface="Roboto"/>
                <a:cs typeface="Roboto"/>
                <a:sym typeface="Roboto"/>
              </a:rPr>
              <a:t>epochs = 2; batch-size = 8</a:t>
            </a:r>
            <a:endParaRPr b="0" i="0" sz="1600" u="none" cap="none" strike="noStrike">
              <a:solidFill>
                <a:schemeClr val="dk1"/>
              </a:solidFill>
              <a:latin typeface="Roboto"/>
              <a:ea typeface="Roboto"/>
              <a:cs typeface="Roboto"/>
              <a:sym typeface="Roboto"/>
            </a:endParaRPr>
          </a:p>
        </p:txBody>
      </p:sp>
      <p:pic>
        <p:nvPicPr>
          <p:cNvPr id="160" name="Google Shape;160;p11"/>
          <p:cNvPicPr preferRelativeResize="0"/>
          <p:nvPr/>
        </p:nvPicPr>
        <p:blipFill rotWithShape="1">
          <a:blip r:embed="rId4">
            <a:alphaModFix/>
          </a:blip>
          <a:srcRect b="0" l="0" r="0" t="0"/>
          <a:stretch/>
        </p:blipFill>
        <p:spPr>
          <a:xfrm>
            <a:off x="1202300" y="2470425"/>
            <a:ext cx="2941800" cy="1907575"/>
          </a:xfrm>
          <a:prstGeom prst="rect">
            <a:avLst/>
          </a:prstGeom>
          <a:noFill/>
          <a:ln>
            <a:noFill/>
          </a:ln>
        </p:spPr>
      </p:pic>
      <p:sp>
        <p:nvSpPr>
          <p:cNvPr id="161" name="Google Shape;16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2" name="Google Shape;162;p11"/>
          <p:cNvPicPr preferRelativeResize="0"/>
          <p:nvPr/>
        </p:nvPicPr>
        <p:blipFill rotWithShape="1">
          <a:blip r:embed="rId5">
            <a:alphaModFix/>
          </a:blip>
          <a:srcRect b="0" l="0" r="0" t="0"/>
          <a:stretch/>
        </p:blipFill>
        <p:spPr>
          <a:xfrm>
            <a:off x="0" y="4864200"/>
            <a:ext cx="296750" cy="279300"/>
          </a:xfrm>
          <a:prstGeom prst="rect">
            <a:avLst/>
          </a:prstGeom>
          <a:noFill/>
          <a:ln>
            <a:noFill/>
          </a:ln>
        </p:spPr>
      </p:pic>
      <p:sp>
        <p:nvSpPr>
          <p:cNvPr id="163" name="Google Shape;163;p11"/>
          <p:cNvSpPr txBox="1"/>
          <p:nvPr/>
        </p:nvSpPr>
        <p:spPr>
          <a:xfrm>
            <a:off x="387900" y="4864200"/>
            <a:ext cx="70848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387900" y="1031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T5-Base Fine-Tune Model Results</a:t>
            </a:r>
            <a:endParaRPr>
              <a:solidFill>
                <a:srgbClr val="FFD966"/>
              </a:solidFill>
            </a:endParaRPr>
          </a:p>
        </p:txBody>
      </p:sp>
      <p:sp>
        <p:nvSpPr>
          <p:cNvPr id="169" name="Google Shape;169;p12"/>
          <p:cNvSpPr txBox="1"/>
          <p:nvPr>
            <p:ph idx="1" type="body"/>
          </p:nvPr>
        </p:nvSpPr>
        <p:spPr>
          <a:xfrm>
            <a:off x="387900" y="2572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sz="1400"/>
              <a:t>Test Research Paper Link</a:t>
            </a:r>
            <a:r>
              <a:rPr lang="en" sz="1600"/>
              <a:t>: </a:t>
            </a:r>
            <a:r>
              <a:rPr lang="en" sz="1400" u="sng">
                <a:solidFill>
                  <a:schemeClr val="hlink"/>
                </a:solidFill>
                <a:latin typeface="Arial"/>
                <a:ea typeface="Arial"/>
                <a:cs typeface="Arial"/>
                <a:sym typeface="Arial"/>
                <a:hlinkClick r:id="rId3"/>
              </a:rPr>
              <a:t>https://www.aclweb.org/anthology/P11-1061.pdf</a:t>
            </a:r>
            <a:endParaRPr sz="1400" u="sng">
              <a:solidFill>
                <a:schemeClr val="hlink"/>
              </a:solidFill>
              <a:latin typeface="Arial"/>
              <a:ea typeface="Arial"/>
              <a:cs typeface="Arial"/>
              <a:sym typeface="Arial"/>
            </a:endParaRPr>
          </a:p>
          <a:p>
            <a:pPr indent="0" lvl="0" marL="0" rtl="0" algn="l">
              <a:lnSpc>
                <a:spcPct val="115000"/>
              </a:lnSpc>
              <a:spcBef>
                <a:spcPts val="1600"/>
              </a:spcBef>
              <a:spcAft>
                <a:spcPts val="0"/>
              </a:spcAft>
              <a:buSzPts val="1800"/>
              <a:buNone/>
            </a:pPr>
            <a:r>
              <a:rPr lang="en" sz="1400"/>
              <a:t>Generated Summary:  </a:t>
            </a:r>
            <a:endParaRPr sz="1400">
              <a:solidFill>
                <a:srgbClr val="FFFF00"/>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70" name="Google Shape;170;p12"/>
          <p:cNvPicPr preferRelativeResize="0"/>
          <p:nvPr/>
        </p:nvPicPr>
        <p:blipFill rotWithShape="1">
          <a:blip r:embed="rId4">
            <a:alphaModFix/>
          </a:blip>
          <a:srcRect b="0" l="0" r="0" t="0"/>
          <a:stretch/>
        </p:blipFill>
        <p:spPr>
          <a:xfrm>
            <a:off x="473650" y="1597600"/>
            <a:ext cx="7696751" cy="3505199"/>
          </a:xfrm>
          <a:prstGeom prst="rect">
            <a:avLst/>
          </a:prstGeom>
          <a:noFill/>
          <a:ln>
            <a:noFill/>
          </a:ln>
        </p:spPr>
      </p:pic>
      <p:sp>
        <p:nvSpPr>
          <p:cNvPr id="171" name="Google Shape;17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387900" y="4756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Reference-Free Evaluation Matrix</a:t>
            </a:r>
            <a:endParaRPr>
              <a:solidFill>
                <a:srgbClr val="FFE599"/>
              </a:solidFill>
            </a:endParaRPr>
          </a:p>
        </p:txBody>
      </p:sp>
      <p:sp>
        <p:nvSpPr>
          <p:cNvPr id="177" name="Google Shape;177;p13"/>
          <p:cNvSpPr txBox="1"/>
          <p:nvPr>
            <p:ph idx="1" type="body"/>
          </p:nvPr>
        </p:nvSpPr>
        <p:spPr>
          <a:xfrm>
            <a:off x="387900" y="2043400"/>
            <a:ext cx="8368200" cy="17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FFE599"/>
                </a:solidFill>
              </a:rPr>
              <a:t>ROUGE-1</a:t>
            </a:r>
            <a:r>
              <a:rPr lang="en" sz="1200"/>
              <a:t> specifically focuses on unigram overlap between the generated summary and the reference summary. It measures the precision and recall of overlapping unigrams (individual words) between the generated summary and the reference summary.</a:t>
            </a:r>
            <a:endParaRPr sz="1200"/>
          </a:p>
          <a:p>
            <a:pPr indent="0" lvl="0" marL="0" rtl="0" algn="l">
              <a:lnSpc>
                <a:spcPct val="115000"/>
              </a:lnSpc>
              <a:spcBef>
                <a:spcPts val="1600"/>
              </a:spcBef>
              <a:spcAft>
                <a:spcPts val="0"/>
              </a:spcAft>
              <a:buSzPts val="1800"/>
              <a:buNone/>
            </a:pPr>
            <a:r>
              <a:rPr lang="en" sz="1200">
                <a:solidFill>
                  <a:srgbClr val="FFE599"/>
                </a:solidFill>
              </a:rPr>
              <a:t>ROUGE-L</a:t>
            </a:r>
            <a:r>
              <a:rPr lang="en" sz="1200"/>
              <a:t> specifically focuses on the longest common subsequence (LCS) between the generated summary and the reference summary. Unlike ROUGE-1, which assesses unigram overlap, ROUGE-L considers the longest matching sequence of words (subsequence) between the generated summary and the reference summary.</a:t>
            </a:r>
            <a:endParaRPr sz="12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78" name="Google Shape;178;p13"/>
          <p:cNvSpPr txBox="1"/>
          <p:nvPr/>
        </p:nvSpPr>
        <p:spPr>
          <a:xfrm>
            <a:off x="387900" y="1374700"/>
            <a:ext cx="8076300" cy="45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E599"/>
                </a:solidFill>
                <a:latin typeface="Roboto"/>
                <a:ea typeface="Roboto"/>
                <a:cs typeface="Roboto"/>
                <a:sym typeface="Roboto"/>
              </a:rPr>
              <a:t>ROUGE-1</a:t>
            </a:r>
            <a:r>
              <a:rPr b="0" i="0" lang="en" sz="1100" u="none" cap="none" strike="noStrike">
                <a:solidFill>
                  <a:schemeClr val="dk1"/>
                </a:solidFill>
                <a:latin typeface="Roboto"/>
                <a:ea typeface="Roboto"/>
                <a:cs typeface="Roboto"/>
                <a:sym typeface="Roboto"/>
              </a:rPr>
              <a:t>: Score(precision=0.11086154339804268, recall=0.7686318131256952, fmeasure=0.19377453729669097)</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E599"/>
                </a:solidFill>
                <a:latin typeface="Roboto"/>
                <a:ea typeface="Roboto"/>
                <a:cs typeface="Roboto"/>
                <a:sym typeface="Roboto"/>
              </a:rPr>
              <a:t>ROUGE-L:</a:t>
            </a:r>
            <a:r>
              <a:rPr b="0" i="0" lang="en" sz="1100" u="none" cap="none" strike="noStrike">
                <a:solidFill>
                  <a:schemeClr val="dk1"/>
                </a:solidFill>
                <a:latin typeface="Roboto"/>
                <a:ea typeface="Roboto"/>
                <a:cs typeface="Roboto"/>
                <a:sym typeface="Roboto"/>
              </a:rPr>
              <a:t> Score(precision=0.05519011711856249, recall=0.38264738598442716, fmeasure=0.09646662927650028)</a:t>
            </a:r>
            <a:endParaRPr b="0" i="0" sz="1100" u="none" cap="none" strike="noStrike">
              <a:solidFill>
                <a:srgbClr val="FFE599"/>
              </a:solidFill>
              <a:latin typeface="Roboto"/>
              <a:ea typeface="Roboto"/>
              <a:cs typeface="Roboto"/>
              <a:sym typeface="Roboto"/>
            </a:endParaRPr>
          </a:p>
        </p:txBody>
      </p:sp>
      <p:sp>
        <p:nvSpPr>
          <p:cNvPr id="179" name="Google Shape;17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0" name="Google Shape;180;p13"/>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181" name="Google Shape;181;p13"/>
          <p:cNvSpPr txBox="1"/>
          <p:nvPr/>
        </p:nvSpPr>
        <p:spPr>
          <a:xfrm>
            <a:off x="387900" y="4777525"/>
            <a:ext cx="7087800" cy="123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Challenges</a:t>
            </a:r>
            <a:endParaRPr>
              <a:solidFill>
                <a:srgbClr val="FFE599"/>
              </a:solidFill>
            </a:endParaRPr>
          </a:p>
        </p:txBody>
      </p:sp>
      <p:sp>
        <p:nvSpPr>
          <p:cNvPr id="187" name="Google Shape;187;p14"/>
          <p:cNvSpPr txBox="1"/>
          <p:nvPr>
            <p:ph idx="4294967295" type="body"/>
          </p:nvPr>
        </p:nvSpPr>
        <p:spPr>
          <a:xfrm>
            <a:off x="311700" y="1195201"/>
            <a:ext cx="3853200" cy="5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chemeClr val="accent5"/>
                </a:solidFill>
              </a:rPr>
              <a:t>Dataset Generation:</a:t>
            </a:r>
            <a:endParaRPr sz="2400">
              <a:solidFill>
                <a:schemeClr val="accent5"/>
              </a:solidFill>
            </a:endParaRPr>
          </a:p>
        </p:txBody>
      </p:sp>
      <p:cxnSp>
        <p:nvCxnSpPr>
          <p:cNvPr id="188" name="Google Shape;188;p14"/>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89" name="Google Shape;189;p14"/>
          <p:cNvSpPr txBox="1"/>
          <p:nvPr>
            <p:ph idx="4294967295" type="body"/>
          </p:nvPr>
        </p:nvSpPr>
        <p:spPr>
          <a:xfrm>
            <a:off x="311700" y="1916330"/>
            <a:ext cx="3853200" cy="27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Difficulty in finding NLP domain specific dataset in an appropriate format</a:t>
            </a:r>
            <a:endParaRPr sz="1400"/>
          </a:p>
          <a:p>
            <a:pPr indent="0" lvl="0" marL="0" rtl="0" algn="l">
              <a:lnSpc>
                <a:spcPct val="115000"/>
              </a:lnSpc>
              <a:spcBef>
                <a:spcPts val="1600"/>
              </a:spcBef>
              <a:spcAft>
                <a:spcPts val="0"/>
              </a:spcAft>
              <a:buSzPts val="1800"/>
              <a:buNone/>
            </a:pPr>
            <a:r>
              <a:rPr lang="en" sz="1400"/>
              <a:t>Downloading the research papers due to their inconsistent formats </a:t>
            </a:r>
            <a:endParaRPr sz="1400"/>
          </a:p>
          <a:p>
            <a:pPr indent="0" lvl="0" marL="0" rtl="0" algn="l">
              <a:lnSpc>
                <a:spcPct val="115000"/>
              </a:lnSpc>
              <a:spcBef>
                <a:spcPts val="1600"/>
              </a:spcBef>
              <a:spcAft>
                <a:spcPts val="0"/>
              </a:spcAft>
              <a:buSzPts val="1800"/>
              <a:buNone/>
            </a:pPr>
            <a:r>
              <a:rPr lang="en" sz="1400"/>
              <a:t>Preprocessing required for each input research paper to not to include the paper titles, author details and reference pages to match the indices with available target summaries.</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400"/>
          </a:p>
        </p:txBody>
      </p:sp>
      <p:sp>
        <p:nvSpPr>
          <p:cNvPr id="190" name="Google Shape;190;p14"/>
          <p:cNvSpPr txBox="1"/>
          <p:nvPr>
            <p:ph idx="4294967295" type="body"/>
          </p:nvPr>
        </p:nvSpPr>
        <p:spPr>
          <a:xfrm>
            <a:off x="4905750" y="1201619"/>
            <a:ext cx="3853200" cy="5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chemeClr val="accent5"/>
                </a:solidFill>
              </a:rPr>
              <a:t>Fine-Tuning T5 Model</a:t>
            </a:r>
            <a:endParaRPr sz="2400">
              <a:solidFill>
                <a:schemeClr val="accent5"/>
              </a:solidFill>
            </a:endParaRPr>
          </a:p>
        </p:txBody>
      </p:sp>
      <p:cxnSp>
        <p:nvCxnSpPr>
          <p:cNvPr id="191" name="Google Shape;191;p14"/>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92" name="Google Shape;192;p14"/>
          <p:cNvSpPr txBox="1"/>
          <p:nvPr>
            <p:ph idx="4294967295" type="body"/>
          </p:nvPr>
        </p:nvSpPr>
        <p:spPr>
          <a:xfrm>
            <a:off x="4905750" y="1916330"/>
            <a:ext cx="3853200" cy="27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Making the generated dataset compatible with the input format expected by the Trainer.</a:t>
            </a:r>
            <a:endParaRPr sz="1400"/>
          </a:p>
          <a:p>
            <a:pPr indent="0" lvl="0" marL="0" rtl="0" algn="l">
              <a:lnSpc>
                <a:spcPct val="115000"/>
              </a:lnSpc>
              <a:spcBef>
                <a:spcPts val="1600"/>
              </a:spcBef>
              <a:spcAft>
                <a:spcPts val="0"/>
              </a:spcAft>
              <a:buSzPts val="1800"/>
              <a:buNone/>
            </a:pPr>
            <a:r>
              <a:rPr lang="en" sz="1400"/>
              <a:t>Training using CPU required 20 hrs. So, utilized T4 GPU provided by Google Colab, which was able to train the model in 3 hrs.</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sz="1400"/>
          </a:p>
        </p:txBody>
      </p:sp>
      <p:sp>
        <p:nvSpPr>
          <p:cNvPr id="193" name="Google Shape;19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4" name="Google Shape;194;p14"/>
          <p:cNvPicPr preferRelativeResize="0"/>
          <p:nvPr/>
        </p:nvPicPr>
        <p:blipFill rotWithShape="1">
          <a:blip r:embed="rId3">
            <a:alphaModFix/>
          </a:blip>
          <a:srcRect b="0" l="0" r="0" t="0"/>
          <a:stretch/>
        </p:blipFill>
        <p:spPr>
          <a:xfrm>
            <a:off x="0" y="4866150"/>
            <a:ext cx="296750" cy="279300"/>
          </a:xfrm>
          <a:prstGeom prst="rect">
            <a:avLst/>
          </a:prstGeom>
          <a:noFill/>
          <a:ln>
            <a:noFill/>
          </a:ln>
        </p:spPr>
      </p:pic>
      <p:sp>
        <p:nvSpPr>
          <p:cNvPr id="195" name="Google Shape;195;p14"/>
          <p:cNvSpPr txBox="1"/>
          <p:nvPr/>
        </p:nvSpPr>
        <p:spPr>
          <a:xfrm>
            <a:off x="296750" y="4866150"/>
            <a:ext cx="72129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387900" y="458025"/>
            <a:ext cx="43416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GPT 3.5 turbo</a:t>
            </a:r>
            <a:endParaRPr>
              <a:solidFill>
                <a:srgbClr val="FFE599"/>
              </a:solidFill>
            </a:endParaRPr>
          </a:p>
        </p:txBody>
      </p:sp>
      <p:sp>
        <p:nvSpPr>
          <p:cNvPr id="201" name="Google Shape;201;p15"/>
          <p:cNvSpPr txBox="1"/>
          <p:nvPr>
            <p:ph idx="1" type="body"/>
          </p:nvPr>
        </p:nvSpPr>
        <p:spPr>
          <a:xfrm>
            <a:off x="441250" y="1316825"/>
            <a:ext cx="4426800" cy="303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solidFill>
                  <a:srgbClr val="FFE599"/>
                </a:solidFill>
              </a:rPr>
              <a:t>Architecture :</a:t>
            </a:r>
            <a:r>
              <a:rPr lang="en" sz="1500"/>
              <a:t> Built on Transformer </a:t>
            </a:r>
            <a:endParaRPr sz="1500"/>
          </a:p>
          <a:p>
            <a:pPr indent="-323850" lvl="0" marL="457200" rtl="0" algn="l">
              <a:lnSpc>
                <a:spcPct val="115000"/>
              </a:lnSpc>
              <a:spcBef>
                <a:spcPts val="0"/>
              </a:spcBef>
              <a:spcAft>
                <a:spcPts val="0"/>
              </a:spcAft>
              <a:buSzPts val="1500"/>
              <a:buChar char="●"/>
            </a:pPr>
            <a:r>
              <a:rPr lang="en" sz="1500">
                <a:solidFill>
                  <a:srgbClr val="FFE599"/>
                </a:solidFill>
              </a:rPr>
              <a:t>Learning Approach:</a:t>
            </a:r>
            <a:r>
              <a:rPr lang="en" sz="1500"/>
              <a:t>  Zero or Few-Shot. </a:t>
            </a:r>
            <a:endParaRPr sz="1500"/>
          </a:p>
          <a:p>
            <a:pPr indent="-323850" lvl="0" marL="457200" rtl="0" algn="l">
              <a:lnSpc>
                <a:spcPct val="115000"/>
              </a:lnSpc>
              <a:spcBef>
                <a:spcPts val="0"/>
              </a:spcBef>
              <a:spcAft>
                <a:spcPts val="0"/>
              </a:spcAft>
              <a:buSzPts val="1500"/>
              <a:buChar char="●"/>
            </a:pPr>
            <a:r>
              <a:rPr lang="en" sz="1500">
                <a:solidFill>
                  <a:srgbClr val="FFE599"/>
                </a:solidFill>
              </a:rPr>
              <a:t>Summary Type:</a:t>
            </a:r>
            <a:r>
              <a:rPr lang="en" sz="1500"/>
              <a:t>  Abstractive Summary</a:t>
            </a:r>
            <a:endParaRPr sz="1500"/>
          </a:p>
          <a:p>
            <a:pPr indent="-323850" lvl="0" marL="457200" rtl="0" algn="l">
              <a:lnSpc>
                <a:spcPct val="115000"/>
              </a:lnSpc>
              <a:spcBef>
                <a:spcPts val="0"/>
              </a:spcBef>
              <a:spcAft>
                <a:spcPts val="0"/>
              </a:spcAft>
              <a:buSzPts val="1500"/>
              <a:buChar char="●"/>
            </a:pPr>
            <a:r>
              <a:rPr lang="en" sz="1500">
                <a:solidFill>
                  <a:srgbClr val="FFE599"/>
                </a:solidFill>
              </a:rPr>
              <a:t>Token Limits:</a:t>
            </a:r>
            <a:r>
              <a:rPr lang="en" sz="1500"/>
              <a:t>  Upto 4096 tokens </a:t>
            </a:r>
            <a:endParaRPr sz="1500"/>
          </a:p>
          <a:p>
            <a:pPr indent="-323850" lvl="0" marL="457200" rtl="0" algn="l">
              <a:lnSpc>
                <a:spcPct val="115000"/>
              </a:lnSpc>
              <a:spcBef>
                <a:spcPts val="0"/>
              </a:spcBef>
              <a:spcAft>
                <a:spcPts val="0"/>
              </a:spcAft>
              <a:buSzPts val="1500"/>
              <a:buChar char="●"/>
            </a:pPr>
            <a:r>
              <a:rPr lang="en" sz="1500">
                <a:solidFill>
                  <a:srgbClr val="FFE599"/>
                </a:solidFill>
              </a:rPr>
              <a:t>Unimodal Input : </a:t>
            </a:r>
            <a:r>
              <a:rPr lang="en" sz="1500"/>
              <a:t>Processing text page-wise, excluding reference pages.</a:t>
            </a:r>
            <a:endParaRPr sz="1500"/>
          </a:p>
          <a:p>
            <a:pPr indent="-323850" lvl="0" marL="457200" rtl="0" algn="l">
              <a:lnSpc>
                <a:spcPct val="115000"/>
              </a:lnSpc>
              <a:spcBef>
                <a:spcPts val="0"/>
              </a:spcBef>
              <a:spcAft>
                <a:spcPts val="0"/>
              </a:spcAft>
              <a:buSzPts val="1500"/>
              <a:buChar char="●"/>
            </a:pPr>
            <a:r>
              <a:rPr lang="en" sz="1500">
                <a:solidFill>
                  <a:srgbClr val="FFE599"/>
                </a:solidFill>
              </a:rPr>
              <a:t>API Integration: </a:t>
            </a:r>
            <a:r>
              <a:rPr lang="en" sz="1500"/>
              <a:t>Hosted on Rapid API.</a:t>
            </a:r>
            <a:endParaRPr sz="1500"/>
          </a:p>
          <a:p>
            <a:pPr indent="-323850" lvl="0" marL="457200" rtl="0" algn="l">
              <a:lnSpc>
                <a:spcPct val="115000"/>
              </a:lnSpc>
              <a:spcBef>
                <a:spcPts val="0"/>
              </a:spcBef>
              <a:spcAft>
                <a:spcPts val="0"/>
              </a:spcAft>
              <a:buSzPts val="1500"/>
              <a:buChar char="●"/>
            </a:pPr>
            <a:r>
              <a:rPr lang="en" sz="1500">
                <a:solidFill>
                  <a:srgbClr val="FFE599"/>
                </a:solidFill>
              </a:rPr>
              <a:t>Degree of Randomness</a:t>
            </a:r>
            <a:r>
              <a:rPr lang="en" sz="1500"/>
              <a:t> (temperature): Set temperature hyper-parameter to 0.8.</a:t>
            </a:r>
            <a:endParaRPr sz="1500"/>
          </a:p>
          <a:p>
            <a:pPr indent="0" lvl="0" marL="0" rtl="0" algn="l">
              <a:lnSpc>
                <a:spcPct val="115000"/>
              </a:lnSpc>
              <a:spcBef>
                <a:spcPts val="1600"/>
              </a:spcBef>
              <a:spcAft>
                <a:spcPts val="0"/>
              </a:spcAft>
              <a:buSzPts val="1800"/>
              <a:buNone/>
            </a:pPr>
            <a:r>
              <a:t/>
            </a:r>
            <a:endParaRPr sz="1100"/>
          </a:p>
          <a:p>
            <a:pPr indent="0" lvl="0" marL="0" rtl="0" algn="l">
              <a:lnSpc>
                <a:spcPct val="100000"/>
              </a:lnSpc>
              <a:spcBef>
                <a:spcPts val="1600"/>
              </a:spcBef>
              <a:spcAft>
                <a:spcPts val="0"/>
              </a:spcAft>
              <a:buSzPts val="1800"/>
              <a:buNone/>
            </a:pPr>
            <a:r>
              <a:t/>
            </a:r>
            <a:endParaRPr sz="1000"/>
          </a:p>
          <a:p>
            <a:pPr indent="0" lvl="0" marL="0" rtl="0" algn="l">
              <a:lnSpc>
                <a:spcPct val="100000"/>
              </a:lnSpc>
              <a:spcBef>
                <a:spcPts val="0"/>
              </a:spcBef>
              <a:spcAft>
                <a:spcPts val="0"/>
              </a:spcAft>
              <a:buSzPts val="1800"/>
              <a:buNone/>
            </a:pPr>
            <a:r>
              <a:t/>
            </a:r>
            <a:endParaRPr sz="1000"/>
          </a:p>
          <a:p>
            <a:pPr indent="0" lvl="0" marL="0" rtl="0" algn="l">
              <a:lnSpc>
                <a:spcPct val="100000"/>
              </a:lnSpc>
              <a:spcBef>
                <a:spcPts val="0"/>
              </a:spcBef>
              <a:spcAft>
                <a:spcPts val="0"/>
              </a:spcAft>
              <a:buSzPts val="1800"/>
              <a:buNone/>
            </a:pPr>
            <a:r>
              <a:t/>
            </a:r>
            <a:endParaRPr sz="1000"/>
          </a:p>
          <a:p>
            <a:pPr indent="0" lvl="0" marL="0" rtl="0" algn="l">
              <a:lnSpc>
                <a:spcPct val="100000"/>
              </a:lnSpc>
              <a:spcBef>
                <a:spcPts val="0"/>
              </a:spcBef>
              <a:spcAft>
                <a:spcPts val="0"/>
              </a:spcAft>
              <a:buSzPts val="1800"/>
              <a:buNone/>
            </a:pPr>
            <a:r>
              <a:t/>
            </a:r>
            <a:endParaRPr i="1" sz="800"/>
          </a:p>
          <a:p>
            <a:pPr indent="0" lvl="0" marL="0" rtl="0" algn="l">
              <a:lnSpc>
                <a:spcPct val="100000"/>
              </a:lnSpc>
              <a:spcBef>
                <a:spcPts val="0"/>
              </a:spcBef>
              <a:spcAft>
                <a:spcPts val="0"/>
              </a:spcAft>
              <a:buSzPts val="1800"/>
              <a:buNone/>
            </a:pPr>
            <a:r>
              <a:rPr i="1" lang="en" sz="800"/>
              <a:t>Portland State University</a:t>
            </a:r>
            <a:endParaRPr i="1" sz="800"/>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1600"/>
              </a:spcAft>
              <a:buSzPts val="1800"/>
              <a:buNone/>
            </a:pPr>
            <a:r>
              <a:t/>
            </a:r>
            <a:endParaRPr/>
          </a:p>
        </p:txBody>
      </p:sp>
      <p:sp>
        <p:nvSpPr>
          <p:cNvPr id="202" name="Google Shape;202;p15"/>
          <p:cNvSpPr txBox="1"/>
          <p:nvPr>
            <p:ph type="title"/>
          </p:nvPr>
        </p:nvSpPr>
        <p:spPr>
          <a:xfrm>
            <a:off x="4729500" y="556025"/>
            <a:ext cx="43416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GPT 4</a:t>
            </a:r>
            <a:endParaRPr>
              <a:solidFill>
                <a:srgbClr val="FFE599"/>
              </a:solidFill>
            </a:endParaRPr>
          </a:p>
        </p:txBody>
      </p:sp>
      <p:sp>
        <p:nvSpPr>
          <p:cNvPr id="203" name="Google Shape;203;p15"/>
          <p:cNvSpPr txBox="1"/>
          <p:nvPr>
            <p:ph idx="1" type="body"/>
          </p:nvPr>
        </p:nvSpPr>
        <p:spPr>
          <a:xfrm>
            <a:off x="4686900" y="1242125"/>
            <a:ext cx="4426800" cy="3980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solidFill>
                  <a:srgbClr val="FFE599"/>
                </a:solidFill>
              </a:rPr>
              <a:t>Architecture</a:t>
            </a:r>
            <a:r>
              <a:rPr b="1" lang="en" sz="1500">
                <a:solidFill>
                  <a:srgbClr val="FFE599"/>
                </a:solidFill>
              </a:rPr>
              <a:t> </a:t>
            </a:r>
            <a:r>
              <a:rPr lang="en" sz="1500">
                <a:solidFill>
                  <a:srgbClr val="FFE599"/>
                </a:solidFill>
              </a:rPr>
              <a:t>:</a:t>
            </a:r>
            <a:r>
              <a:rPr lang="en" sz="1500"/>
              <a:t> Built on GPT-4 Architecture.</a:t>
            </a:r>
            <a:endParaRPr sz="1500"/>
          </a:p>
          <a:p>
            <a:pPr indent="-323850" lvl="0" marL="457200" rtl="0" algn="l">
              <a:lnSpc>
                <a:spcPct val="115000"/>
              </a:lnSpc>
              <a:spcBef>
                <a:spcPts val="0"/>
              </a:spcBef>
              <a:spcAft>
                <a:spcPts val="0"/>
              </a:spcAft>
              <a:buSzPts val="1500"/>
              <a:buChar char="●"/>
            </a:pPr>
            <a:r>
              <a:rPr lang="en" sz="1500">
                <a:solidFill>
                  <a:srgbClr val="FFE599"/>
                </a:solidFill>
              </a:rPr>
              <a:t>Learning Approach:</a:t>
            </a:r>
            <a:r>
              <a:rPr lang="en" sz="1500"/>
              <a:t>  Zero or Few-Shot.</a:t>
            </a:r>
            <a:endParaRPr sz="1500"/>
          </a:p>
          <a:p>
            <a:pPr indent="-323850" lvl="0" marL="457200" rtl="0" algn="l">
              <a:lnSpc>
                <a:spcPct val="115000"/>
              </a:lnSpc>
              <a:spcBef>
                <a:spcPts val="0"/>
              </a:spcBef>
              <a:spcAft>
                <a:spcPts val="0"/>
              </a:spcAft>
              <a:buSzPts val="1500"/>
              <a:buChar char="●"/>
            </a:pPr>
            <a:r>
              <a:rPr lang="en" sz="1500">
                <a:solidFill>
                  <a:srgbClr val="FFE599"/>
                </a:solidFill>
              </a:rPr>
              <a:t>Summary Type: </a:t>
            </a:r>
            <a:r>
              <a:rPr lang="en" sz="1500"/>
              <a:t> Abstractive Summary</a:t>
            </a:r>
            <a:endParaRPr sz="1500"/>
          </a:p>
          <a:p>
            <a:pPr indent="-323850" lvl="0" marL="457200" rtl="0" algn="l">
              <a:lnSpc>
                <a:spcPct val="115000"/>
              </a:lnSpc>
              <a:spcBef>
                <a:spcPts val="0"/>
              </a:spcBef>
              <a:spcAft>
                <a:spcPts val="0"/>
              </a:spcAft>
              <a:buSzPts val="1500"/>
              <a:buChar char="●"/>
            </a:pPr>
            <a:r>
              <a:rPr lang="en" sz="1500">
                <a:solidFill>
                  <a:srgbClr val="FFE599"/>
                </a:solidFill>
              </a:rPr>
              <a:t>Token Limits: </a:t>
            </a:r>
            <a:r>
              <a:rPr lang="en" sz="1500"/>
              <a:t> Upto 32,000 tokens</a:t>
            </a:r>
            <a:endParaRPr sz="1500"/>
          </a:p>
          <a:p>
            <a:pPr indent="-323850" lvl="0" marL="457200" rtl="0" algn="l">
              <a:lnSpc>
                <a:spcPct val="115000"/>
              </a:lnSpc>
              <a:spcBef>
                <a:spcPts val="0"/>
              </a:spcBef>
              <a:spcAft>
                <a:spcPts val="0"/>
              </a:spcAft>
              <a:buSzPts val="1500"/>
              <a:buChar char="●"/>
            </a:pPr>
            <a:r>
              <a:rPr lang="en" sz="1500"/>
              <a:t> </a:t>
            </a:r>
            <a:r>
              <a:rPr lang="en" sz="1500">
                <a:solidFill>
                  <a:srgbClr val="FFE599"/>
                </a:solidFill>
              </a:rPr>
              <a:t>Multimodal Input :</a:t>
            </a:r>
            <a:r>
              <a:rPr lang="en" sz="1500"/>
              <a:t> Flexible input handling (can be used in future scope)</a:t>
            </a:r>
            <a:endParaRPr sz="1500"/>
          </a:p>
          <a:p>
            <a:pPr indent="-323850" lvl="0" marL="457200" rtl="0" algn="l">
              <a:lnSpc>
                <a:spcPct val="115000"/>
              </a:lnSpc>
              <a:spcBef>
                <a:spcPts val="0"/>
              </a:spcBef>
              <a:spcAft>
                <a:spcPts val="0"/>
              </a:spcAft>
              <a:buSzPts val="1500"/>
              <a:buChar char="●"/>
            </a:pPr>
            <a:r>
              <a:rPr lang="en" sz="1500">
                <a:solidFill>
                  <a:srgbClr val="FFE599"/>
                </a:solidFill>
              </a:rPr>
              <a:t>API Integration: </a:t>
            </a:r>
            <a:r>
              <a:rPr lang="en" sz="1500"/>
              <a:t>Hosted on Rapid API.</a:t>
            </a:r>
            <a:endParaRPr sz="1500"/>
          </a:p>
          <a:p>
            <a:pPr indent="-323850" lvl="0" marL="457200" rtl="0" algn="l">
              <a:lnSpc>
                <a:spcPct val="115000"/>
              </a:lnSpc>
              <a:spcBef>
                <a:spcPts val="0"/>
              </a:spcBef>
              <a:spcAft>
                <a:spcPts val="0"/>
              </a:spcAft>
              <a:buSzPts val="1500"/>
              <a:buChar char="●"/>
            </a:pPr>
            <a:r>
              <a:rPr lang="en" sz="1500">
                <a:solidFill>
                  <a:srgbClr val="FFE599"/>
                </a:solidFill>
              </a:rPr>
              <a:t>Degree of Randomness</a:t>
            </a:r>
            <a:r>
              <a:rPr lang="en" sz="1500"/>
              <a:t> (temperature): Default - 1.0</a:t>
            </a:r>
            <a:endParaRPr b="1" sz="1500"/>
          </a:p>
          <a:p>
            <a:pPr indent="0" lvl="0" marL="0" rtl="0" algn="l">
              <a:lnSpc>
                <a:spcPct val="115000"/>
              </a:lnSpc>
              <a:spcBef>
                <a:spcPts val="1600"/>
              </a:spcBef>
              <a:spcAft>
                <a:spcPts val="0"/>
              </a:spcAft>
              <a:buSzPts val="1800"/>
              <a:buNone/>
            </a:pPr>
            <a:r>
              <a:t/>
            </a:r>
            <a:endParaRPr sz="11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0"/>
              </a:spcAft>
              <a:buSzPts val="1800"/>
              <a:buNone/>
            </a:pPr>
            <a:r>
              <a:t/>
            </a:r>
            <a:endParaRPr sz="1000"/>
          </a:p>
          <a:p>
            <a:pPr indent="0" lvl="0" marL="0" rtl="0" algn="l">
              <a:lnSpc>
                <a:spcPct val="115000"/>
              </a:lnSpc>
              <a:spcBef>
                <a:spcPts val="1600"/>
              </a:spcBef>
              <a:spcAft>
                <a:spcPts val="1600"/>
              </a:spcAft>
              <a:buSzPts val="1800"/>
              <a:buNone/>
            </a:pPr>
            <a:r>
              <a:t/>
            </a:r>
            <a:endParaRPr/>
          </a:p>
        </p:txBody>
      </p:sp>
      <p:sp>
        <p:nvSpPr>
          <p:cNvPr id="204" name="Google Shape;20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05" name="Google Shape;205;p15"/>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How does it work?</a:t>
            </a:r>
            <a:endParaRPr>
              <a:solidFill>
                <a:srgbClr val="FFE599"/>
              </a:solidFill>
            </a:endParaRPr>
          </a:p>
        </p:txBody>
      </p:sp>
      <p:sp>
        <p:nvSpPr>
          <p:cNvPr id="211" name="Google Shape;211;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solidFill>
                  <a:srgbClr val="FFE599"/>
                </a:solidFill>
              </a:rPr>
              <a:t>Import Libraries : </a:t>
            </a:r>
            <a:r>
              <a:rPr lang="en" sz="1600"/>
              <a:t> Utilizing torch, Rouge, pymupdf, gTTs               </a:t>
            </a:r>
            <a:endParaRPr sz="1600"/>
          </a:p>
          <a:p>
            <a:pPr indent="0" lvl="0" marL="457200" rtl="0" algn="l">
              <a:lnSpc>
                <a:spcPct val="115000"/>
              </a:lnSpc>
              <a:spcBef>
                <a:spcPts val="0"/>
              </a:spcBef>
              <a:spcAft>
                <a:spcPts val="0"/>
              </a:spcAft>
              <a:buSzPts val="1800"/>
              <a:buNone/>
            </a:pPr>
            <a:r>
              <a:rPr lang="en" sz="1600"/>
              <a:t>                                    		</a:t>
            </a:r>
            <a:endParaRPr sz="1600"/>
          </a:p>
          <a:p>
            <a:pPr indent="-330200" lvl="0" marL="457200" rtl="0" algn="l">
              <a:lnSpc>
                <a:spcPct val="115000"/>
              </a:lnSpc>
              <a:spcBef>
                <a:spcPts val="0"/>
              </a:spcBef>
              <a:spcAft>
                <a:spcPts val="0"/>
              </a:spcAft>
              <a:buSzPts val="1600"/>
              <a:buChar char="●"/>
            </a:pPr>
            <a:r>
              <a:rPr lang="en" sz="1600">
                <a:solidFill>
                  <a:srgbClr val="FFE599"/>
                </a:solidFill>
              </a:rPr>
              <a:t>Preprocessing: </a:t>
            </a:r>
            <a:r>
              <a:rPr lang="en" sz="1600"/>
              <a:t>Extracting text page-wise and passing it to the model prompt.</a:t>
            </a:r>
            <a:endParaRPr sz="1600"/>
          </a:p>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Char char="●"/>
            </a:pPr>
            <a:r>
              <a:rPr lang="en" sz="1600">
                <a:solidFill>
                  <a:srgbClr val="FFE599"/>
                </a:solidFill>
              </a:rPr>
              <a:t>Summary Generation:</a:t>
            </a:r>
            <a:r>
              <a:rPr lang="en" sz="1600"/>
              <a:t> Generating summaries for each page.</a:t>
            </a:r>
            <a:endParaRPr sz="1600"/>
          </a:p>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Char char="●"/>
            </a:pPr>
            <a:r>
              <a:rPr lang="en" sz="1600">
                <a:solidFill>
                  <a:srgbClr val="FFE599"/>
                </a:solidFill>
              </a:rPr>
              <a:t>Concatenation: </a:t>
            </a:r>
            <a:r>
              <a:rPr lang="en" sz="1600"/>
              <a:t>Combining page summaries into a comprehensive summary for the entire paper.</a:t>
            </a:r>
            <a:endParaRPr sz="1600"/>
          </a:p>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0"/>
              </a:spcBef>
              <a:spcAft>
                <a:spcPts val="0"/>
              </a:spcAft>
              <a:buSzPts val="1600"/>
              <a:buChar char="●"/>
            </a:pPr>
            <a:r>
              <a:rPr lang="en" sz="1600">
                <a:solidFill>
                  <a:srgbClr val="FFE599"/>
                </a:solidFill>
              </a:rPr>
              <a:t>Audio Generation</a:t>
            </a:r>
            <a:endParaRPr sz="1600">
              <a:solidFill>
                <a:srgbClr val="FFE599"/>
              </a:solidFill>
            </a:endParaRPr>
          </a:p>
          <a:p>
            <a:pPr indent="0" lvl="0" marL="0" rtl="0" algn="l">
              <a:lnSpc>
                <a:spcPct val="115000"/>
              </a:lnSpc>
              <a:spcBef>
                <a:spcPts val="0"/>
              </a:spcBef>
              <a:spcAft>
                <a:spcPts val="1600"/>
              </a:spcAft>
              <a:buSzPts val="1800"/>
              <a:buNone/>
            </a:pPr>
            <a:r>
              <a:t/>
            </a:r>
            <a:endParaRPr/>
          </a:p>
        </p:txBody>
      </p:sp>
      <p:sp>
        <p:nvSpPr>
          <p:cNvPr id="212" name="Google Shape;2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3" name="Google Shape;213;p16"/>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214" name="Google Shape;214;p16"/>
          <p:cNvSpPr txBox="1"/>
          <p:nvPr/>
        </p:nvSpPr>
        <p:spPr>
          <a:xfrm>
            <a:off x="387900" y="4777525"/>
            <a:ext cx="7097100" cy="123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387900" y="207025"/>
            <a:ext cx="8368200" cy="51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solidFill>
                <a:srgbClr val="FFE599"/>
              </a:solidFill>
            </a:endParaRPr>
          </a:p>
          <a:p>
            <a:pPr indent="0" lvl="0" marL="0" rtl="0" algn="l">
              <a:lnSpc>
                <a:spcPct val="100000"/>
              </a:lnSpc>
              <a:spcBef>
                <a:spcPts val="0"/>
              </a:spcBef>
              <a:spcAft>
                <a:spcPts val="0"/>
              </a:spcAft>
              <a:buSzPts val="3000"/>
              <a:buNone/>
            </a:pPr>
            <a:r>
              <a:rPr lang="en">
                <a:solidFill>
                  <a:srgbClr val="FFE599"/>
                </a:solidFill>
              </a:rPr>
              <a:t>GPT 3.5 v/s  GPT 4</a:t>
            </a:r>
            <a:endParaRPr>
              <a:solidFill>
                <a:srgbClr val="FFE599"/>
              </a:solidFill>
            </a:endParaRPr>
          </a:p>
        </p:txBody>
      </p:sp>
      <p:graphicFrame>
        <p:nvGraphicFramePr>
          <p:cNvPr id="220" name="Google Shape;220;p17"/>
          <p:cNvGraphicFramePr/>
          <p:nvPr/>
        </p:nvGraphicFramePr>
        <p:xfrm>
          <a:off x="4867425" y="1349300"/>
          <a:ext cx="3000000" cy="3000000"/>
        </p:xfrm>
        <a:graphic>
          <a:graphicData uri="http://schemas.openxmlformats.org/drawingml/2006/table">
            <a:tbl>
              <a:tblPr>
                <a:noFill/>
                <a:tableStyleId>{A6C1D29E-CFE8-470C-A86F-5A2304BC2618}</a:tableStyleId>
              </a:tblPr>
              <a:tblGrid>
                <a:gridCol w="1079100"/>
                <a:gridCol w="855025"/>
                <a:gridCol w="972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E599"/>
                          </a:solidFill>
                        </a:rPr>
                        <a:t>Rouge-1</a:t>
                      </a:r>
                      <a:endParaRPr sz="1400" u="none" cap="none" strike="noStrike">
                        <a:solidFill>
                          <a:srgbClr val="FFE599"/>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E599"/>
                          </a:solidFill>
                        </a:rPr>
                        <a:t>GPT 3.5 </a:t>
                      </a:r>
                      <a:endParaRPr sz="1400" u="none" cap="none" strike="noStrike">
                        <a:solidFill>
                          <a:srgbClr val="FFE599"/>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E599"/>
                          </a:solidFill>
                        </a:rPr>
                        <a:t>GPT 4</a:t>
                      </a:r>
                      <a:endParaRPr sz="1400" u="none" cap="none" strike="noStrike">
                        <a:solidFill>
                          <a:srgbClr val="FFE599"/>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Precision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0.24</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0.24</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Recall</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0.93</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0.95</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F1 Score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0.39</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0.38</a:t>
                      </a:r>
                      <a:endParaRPr sz="1400" u="none" cap="none" strike="noStrike">
                        <a:solidFill>
                          <a:schemeClr val="dk1"/>
                        </a:solidFill>
                      </a:endParaRPr>
                    </a:p>
                  </a:txBody>
                  <a:tcPr marT="91425" marB="91425" marR="91425" marL="91425"/>
                </a:tc>
              </a:tr>
            </a:tbl>
          </a:graphicData>
        </a:graphic>
      </p:graphicFrame>
      <p:graphicFrame>
        <p:nvGraphicFramePr>
          <p:cNvPr id="221" name="Google Shape;221;p17"/>
          <p:cNvGraphicFramePr/>
          <p:nvPr/>
        </p:nvGraphicFramePr>
        <p:xfrm>
          <a:off x="4894100" y="3174075"/>
          <a:ext cx="3000000" cy="3000000"/>
        </p:xfrm>
        <a:graphic>
          <a:graphicData uri="http://schemas.openxmlformats.org/drawingml/2006/table">
            <a:tbl>
              <a:tblPr>
                <a:noFill/>
                <a:tableStyleId>{A6C1D29E-CFE8-470C-A86F-5A2304BC2618}</a:tableStyleId>
              </a:tblPr>
              <a:tblGrid>
                <a:gridCol w="1047100"/>
                <a:gridCol w="919050"/>
                <a:gridCol w="887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E599"/>
                          </a:solidFill>
                        </a:rPr>
                        <a:t>Rouge-L</a:t>
                      </a:r>
                      <a:endParaRPr sz="1400" u="none" cap="none" strike="noStrike">
                        <a:solidFill>
                          <a:srgbClr val="FFE599"/>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E599"/>
                          </a:solidFill>
                        </a:rPr>
                        <a:t>GPT 3.5 </a:t>
                      </a:r>
                      <a:endParaRPr sz="1400" u="none" cap="none" strike="noStrike">
                        <a:solidFill>
                          <a:srgbClr val="FFE599"/>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E599"/>
                          </a:solidFill>
                        </a:rPr>
                        <a:t>GPT 4</a:t>
                      </a:r>
                      <a:endParaRPr sz="1400" u="none" cap="none" strike="noStrike">
                        <a:solidFill>
                          <a:srgbClr val="FFE599"/>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Precision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0.16</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0.14</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Recall</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0.60</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0.56</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F1 Score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0.25</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0.23</a:t>
                      </a:r>
                      <a:endParaRPr sz="1400" u="none" cap="none" strike="noStrike">
                        <a:solidFill>
                          <a:schemeClr val="dk1"/>
                        </a:solidFill>
                      </a:endParaRPr>
                    </a:p>
                  </a:txBody>
                  <a:tcPr marT="91425" marB="91425" marR="91425" marL="91425"/>
                </a:tc>
              </a:tr>
            </a:tbl>
          </a:graphicData>
        </a:graphic>
      </p:graphicFrame>
      <p:sp>
        <p:nvSpPr>
          <p:cNvPr id="222" name="Google Shape;222;p17"/>
          <p:cNvSpPr txBox="1"/>
          <p:nvPr/>
        </p:nvSpPr>
        <p:spPr>
          <a:xfrm>
            <a:off x="493000" y="1508900"/>
            <a:ext cx="3894900" cy="2401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GPT-4 outperforms in all metrics with recall of 95% in Rouge-1.</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To our surprise ,GPT 3.5 is slightly better with Rouge-L metrics.</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3" name="Google Shape;2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4" name="Google Shape;224;p17"/>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225" name="Google Shape;225;p17"/>
          <p:cNvSpPr txBox="1"/>
          <p:nvPr/>
        </p:nvSpPr>
        <p:spPr>
          <a:xfrm>
            <a:off x="387900" y="4777525"/>
            <a:ext cx="72816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160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Comparison</a:t>
            </a:r>
            <a:r>
              <a:rPr lang="en"/>
              <a:t> </a:t>
            </a:r>
            <a:endParaRPr/>
          </a:p>
        </p:txBody>
      </p:sp>
      <p:sp>
        <p:nvSpPr>
          <p:cNvPr id="231" name="Google Shape;231;p18"/>
          <p:cNvSpPr txBox="1"/>
          <p:nvPr>
            <p:ph idx="1" type="body"/>
          </p:nvPr>
        </p:nvSpPr>
        <p:spPr>
          <a:xfrm>
            <a:off x="92500" y="1263475"/>
            <a:ext cx="8926800" cy="376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32" name="Google Shape;232;p18" title="Chart"/>
          <p:cNvPicPr preferRelativeResize="0"/>
          <p:nvPr/>
        </p:nvPicPr>
        <p:blipFill rotWithShape="1">
          <a:blip r:embed="rId3">
            <a:alphaModFix/>
          </a:blip>
          <a:srcRect b="0" l="0" r="0" t="0"/>
          <a:stretch/>
        </p:blipFill>
        <p:spPr>
          <a:xfrm>
            <a:off x="92500" y="1348325"/>
            <a:ext cx="4338174" cy="2241450"/>
          </a:xfrm>
          <a:prstGeom prst="rect">
            <a:avLst/>
          </a:prstGeom>
          <a:noFill/>
          <a:ln>
            <a:noFill/>
          </a:ln>
        </p:spPr>
      </p:pic>
      <p:pic>
        <p:nvPicPr>
          <p:cNvPr id="233" name="Google Shape;233;p18" title="Chart"/>
          <p:cNvPicPr preferRelativeResize="0"/>
          <p:nvPr/>
        </p:nvPicPr>
        <p:blipFill rotWithShape="1">
          <a:blip r:embed="rId4">
            <a:alphaModFix/>
          </a:blip>
          <a:srcRect b="0" l="0" r="0" t="0"/>
          <a:stretch/>
        </p:blipFill>
        <p:spPr>
          <a:xfrm>
            <a:off x="4572000" y="1348325"/>
            <a:ext cx="4430676" cy="2241450"/>
          </a:xfrm>
          <a:prstGeom prst="rect">
            <a:avLst/>
          </a:prstGeom>
          <a:noFill/>
          <a:ln>
            <a:noFill/>
          </a:ln>
        </p:spPr>
      </p:pic>
      <p:sp>
        <p:nvSpPr>
          <p:cNvPr id="234" name="Google Shape;234;p18"/>
          <p:cNvSpPr txBox="1"/>
          <p:nvPr/>
        </p:nvSpPr>
        <p:spPr>
          <a:xfrm>
            <a:off x="162200" y="3770875"/>
            <a:ext cx="8750400" cy="1309500"/>
          </a:xfrm>
          <a:prstGeom prst="rect">
            <a:avLst/>
          </a:prstGeom>
          <a:noFill/>
          <a:ln>
            <a:noFill/>
          </a:ln>
        </p:spPr>
        <p:txBody>
          <a:bodyPr anchorCtr="0" anchor="t" bIns="91425" lIns="91425" spcFirstLastPara="1" rIns="91425" wrap="square" tIns="91425">
            <a:spAutoFit/>
          </a:bodyPr>
          <a:lstStyle/>
          <a:p>
            <a:pPr indent="-285750" lvl="0" marL="457200" marR="0" rtl="0" algn="l">
              <a:lnSpc>
                <a:spcPct val="115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ROUGE-1 Precision: Ratio of Unigrams in generated summary(appears in the paper) over</a:t>
            </a:r>
            <a:r>
              <a:rPr b="0" i="0" lang="en" sz="900" u="sng" cap="none" strike="noStrike">
                <a:solidFill>
                  <a:schemeClr val="dk1"/>
                </a:solidFill>
                <a:latin typeface="Calibri"/>
                <a:ea typeface="Calibri"/>
                <a:cs typeface="Calibri"/>
                <a:sym typeface="Calibri"/>
              </a:rPr>
              <a:t>	</a:t>
            </a:r>
            <a:r>
              <a:rPr b="0" i="0" lang="en" sz="900" u="none" cap="none" strike="noStrike">
                <a:solidFill>
                  <a:schemeClr val="dk1"/>
                </a:solidFill>
                <a:latin typeface="Calibri"/>
                <a:ea typeface="Calibri"/>
                <a:cs typeface="Calibri"/>
                <a:sym typeface="Calibri"/>
              </a:rPr>
              <a:t>number of unigrams in research paper.</a:t>
            </a:r>
            <a:endParaRPr b="0" i="0" sz="900" u="none" cap="none" strike="noStrike">
              <a:solidFill>
                <a:schemeClr val="dk1"/>
              </a:solidFill>
              <a:latin typeface="Calibri"/>
              <a:ea typeface="Calibri"/>
              <a:cs typeface="Calibri"/>
              <a:sym typeface="Calibri"/>
            </a:endParaRPr>
          </a:p>
          <a:p>
            <a:pPr indent="-285750" lvl="0" marL="457200" marR="0" rtl="0" algn="l">
              <a:lnSpc>
                <a:spcPct val="115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ROUGE-1 Recall: Ratio of the number of unigrams in the  paper that appear in generated summary, over the number of unigrams in research paper.</a:t>
            </a:r>
            <a:endParaRPr b="0" i="0" sz="900" u="none" cap="none" strike="noStrike">
              <a:solidFill>
                <a:schemeClr val="dk1"/>
              </a:solidFill>
              <a:latin typeface="Calibri"/>
              <a:ea typeface="Calibri"/>
              <a:cs typeface="Calibri"/>
              <a:sym typeface="Calibri"/>
            </a:endParaRPr>
          </a:p>
          <a:p>
            <a:pPr indent="-285750" lvl="0" marL="457200" marR="0" rtl="0" algn="l">
              <a:lnSpc>
                <a:spcPct val="115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ROUGE-1 F1-score can be obtained from the ROUGE-1 precision and recall using the standard F1-score formula</a:t>
            </a:r>
            <a:endParaRPr b="0" i="0" sz="900" u="none" cap="none" strike="noStrike">
              <a:solidFill>
                <a:schemeClr val="dk1"/>
              </a:solidFill>
              <a:latin typeface="Calibri"/>
              <a:ea typeface="Calibri"/>
              <a:cs typeface="Calibri"/>
              <a:sym typeface="Calibri"/>
            </a:endParaRPr>
          </a:p>
          <a:p>
            <a:pPr indent="-285750" lvl="0" marL="457200" marR="0" rtl="0" algn="l">
              <a:lnSpc>
                <a:spcPct val="115000"/>
              </a:lnSpc>
              <a:spcBef>
                <a:spcPts val="0"/>
              </a:spcBef>
              <a:spcAft>
                <a:spcPts val="0"/>
              </a:spcAft>
              <a:buClr>
                <a:schemeClr val="dk1"/>
              </a:buClr>
              <a:buSzPts val="900"/>
              <a:buFont typeface="Arial"/>
              <a:buChar char="●"/>
            </a:pPr>
            <a:r>
              <a:rPr b="0" i="0" lang="en" sz="900" u="none" cap="none" strike="noStrike">
                <a:solidFill>
                  <a:schemeClr val="dk1"/>
                </a:solidFill>
                <a:latin typeface="Calibri"/>
                <a:ea typeface="Calibri"/>
                <a:cs typeface="Calibri"/>
                <a:sym typeface="Calibri"/>
              </a:rPr>
              <a:t>ROUGE-L is based on the longest common subsequence (LCS) between our generated summary and research paper, i.e. the longest sequence of words (not necessarily consecutive, but still in order) that is shared between both.</a:t>
            </a:r>
            <a:endParaRPr b="0" i="0" sz="900" u="none" cap="none" strike="noStrike">
              <a:solidFill>
                <a:schemeClr val="dk1"/>
              </a:solidFill>
              <a:latin typeface="Calibri"/>
              <a:ea typeface="Calibri"/>
              <a:cs typeface="Calibri"/>
              <a:sym typeface="Calibri"/>
            </a:endParaRPr>
          </a:p>
          <a:p>
            <a:pPr indent="0" lvl="0" marL="0" marR="0" rtl="0" algn="l">
              <a:lnSpc>
                <a:spcPct val="115000"/>
              </a:lnSpc>
              <a:spcBef>
                <a:spcPts val="1600"/>
              </a:spcBef>
              <a:spcAft>
                <a:spcPts val="1600"/>
              </a:spcAft>
              <a:buClr>
                <a:srgbClr val="000000"/>
              </a:buClr>
              <a:buSzPts val="800"/>
              <a:buFont typeface="Arial"/>
              <a:buNone/>
            </a:pPr>
            <a:r>
              <a:t/>
            </a:r>
            <a:endParaRPr b="0" i="0" sz="800" u="none" cap="none" strike="noStrike">
              <a:solidFill>
                <a:schemeClr val="dk1"/>
              </a:solidFill>
              <a:latin typeface="Calibri"/>
              <a:ea typeface="Calibri"/>
              <a:cs typeface="Calibri"/>
              <a:sym typeface="Calibri"/>
            </a:endParaRPr>
          </a:p>
        </p:txBody>
      </p:sp>
      <p:sp>
        <p:nvSpPr>
          <p:cNvPr id="235" name="Google Shape;23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36" name="Google Shape;236;p18"/>
          <p:cNvPicPr preferRelativeResize="0"/>
          <p:nvPr/>
        </p:nvPicPr>
        <p:blipFill rotWithShape="1">
          <a:blip r:embed="rId5">
            <a:alphaModFix/>
          </a:blip>
          <a:srcRect b="0" l="0" r="0" t="0"/>
          <a:stretch/>
        </p:blipFill>
        <p:spPr>
          <a:xfrm>
            <a:off x="0" y="4864200"/>
            <a:ext cx="296750" cy="279300"/>
          </a:xfrm>
          <a:prstGeom prst="rect">
            <a:avLst/>
          </a:prstGeom>
          <a:noFill/>
          <a:ln>
            <a:noFill/>
          </a:ln>
        </p:spPr>
      </p:pic>
      <p:sp>
        <p:nvSpPr>
          <p:cNvPr id="237" name="Google Shape;237;p18"/>
          <p:cNvSpPr txBox="1"/>
          <p:nvPr/>
        </p:nvSpPr>
        <p:spPr>
          <a:xfrm>
            <a:off x="296750" y="4864200"/>
            <a:ext cx="73482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300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l">
              <a:lnSpc>
                <a:spcPct val="115000"/>
              </a:lnSpc>
              <a:spcBef>
                <a:spcPts val="3000"/>
              </a:spcBef>
              <a:spcAft>
                <a:spcPts val="3000"/>
              </a:spcAft>
              <a:buClr>
                <a:srgbClr val="000000"/>
              </a:buClr>
              <a:buSzPts val="3000"/>
              <a:buFont typeface="Arial"/>
              <a:buNone/>
            </a:pPr>
            <a:r>
              <a:rPr b="0" i="0" lang="en"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p:txBody>
      </p:sp>
      <p:graphicFrame>
        <p:nvGraphicFramePr>
          <p:cNvPr id="243" name="Google Shape;243;p19"/>
          <p:cNvGraphicFramePr/>
          <p:nvPr/>
        </p:nvGraphicFramePr>
        <p:xfrm>
          <a:off x="152400" y="152400"/>
          <a:ext cx="3000000" cy="3000000"/>
        </p:xfrm>
        <a:graphic>
          <a:graphicData uri="http://schemas.openxmlformats.org/drawingml/2006/table">
            <a:tbl>
              <a:tblPr>
                <a:noFill/>
                <a:tableStyleId>{6F8E5BCC-D073-4C8F-B57B-E911C5C71901}</a:tableStyleId>
              </a:tblPr>
              <a:tblGrid>
                <a:gridCol w="1818375"/>
                <a:gridCol w="892150"/>
              </a:tblGrid>
              <a:tr h="12600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25200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244" name="Google Shape;244;p19" title="full_pdf_summary_GPT_model_podcast.mp3">
            <a:hlinkClick r:id="rId3"/>
          </p:cNvPr>
          <p:cNvPicPr preferRelativeResize="0"/>
          <p:nvPr/>
        </p:nvPicPr>
        <p:blipFill rotWithShape="1">
          <a:blip r:embed="rId4">
            <a:alphaModFix/>
          </a:blip>
          <a:srcRect b="0" l="0" r="0" t="0"/>
          <a:stretch/>
        </p:blipFill>
        <p:spPr>
          <a:xfrm>
            <a:off x="3152400" y="4630625"/>
            <a:ext cx="457200" cy="457200"/>
          </a:xfrm>
          <a:prstGeom prst="rect">
            <a:avLst/>
          </a:prstGeom>
          <a:noFill/>
          <a:ln>
            <a:noFill/>
          </a:ln>
        </p:spPr>
      </p:pic>
      <p:pic>
        <p:nvPicPr>
          <p:cNvPr id="245" name="Google Shape;245;p19"/>
          <p:cNvPicPr preferRelativeResize="0"/>
          <p:nvPr/>
        </p:nvPicPr>
        <p:blipFill rotWithShape="1">
          <a:blip r:embed="rId5">
            <a:alphaModFix/>
          </a:blip>
          <a:srcRect b="0" l="0" r="0" t="0"/>
          <a:stretch/>
        </p:blipFill>
        <p:spPr>
          <a:xfrm>
            <a:off x="3004763" y="174150"/>
            <a:ext cx="2891650" cy="3532101"/>
          </a:xfrm>
          <a:prstGeom prst="rect">
            <a:avLst/>
          </a:prstGeom>
          <a:noFill/>
          <a:ln>
            <a:noFill/>
          </a:ln>
        </p:spPr>
      </p:pic>
      <p:sp>
        <p:nvSpPr>
          <p:cNvPr id="246" name="Google Shape;246;p19"/>
          <p:cNvSpPr txBox="1"/>
          <p:nvPr/>
        </p:nvSpPr>
        <p:spPr>
          <a:xfrm>
            <a:off x="2971700" y="3845525"/>
            <a:ext cx="2891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Avg Time: ~3 mins </a:t>
            </a:r>
            <a:endParaRPr b="0" i="0" sz="1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No. of tokens: 1637</a:t>
            </a:r>
            <a:endParaRPr b="0" i="0" sz="1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Audio duration: 12.06 mins</a:t>
            </a:r>
            <a:endParaRPr b="0" i="0" sz="1300" u="none" cap="none" strike="noStrike">
              <a:solidFill>
                <a:schemeClr val="dk1"/>
              </a:solidFill>
              <a:latin typeface="Roboto"/>
              <a:ea typeface="Roboto"/>
              <a:cs typeface="Roboto"/>
              <a:sym typeface="Roboto"/>
            </a:endParaRPr>
          </a:p>
        </p:txBody>
      </p:sp>
      <p:sp>
        <p:nvSpPr>
          <p:cNvPr id="247" name="Google Shape;247;p19"/>
          <p:cNvSpPr txBox="1"/>
          <p:nvPr/>
        </p:nvSpPr>
        <p:spPr>
          <a:xfrm>
            <a:off x="61800" y="3845525"/>
            <a:ext cx="2891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Avg Time: ~3 mins</a:t>
            </a:r>
            <a:endParaRPr b="0" i="0" sz="1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No. of tokens: 1098 tokens</a:t>
            </a:r>
            <a:endParaRPr b="0" i="0" sz="1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Audio duration: 6.42 mins</a:t>
            </a:r>
            <a:endParaRPr b="0" i="0" sz="1300" u="none" cap="none" strike="noStrike">
              <a:solidFill>
                <a:schemeClr val="dk1"/>
              </a:solidFill>
              <a:latin typeface="Roboto"/>
              <a:ea typeface="Roboto"/>
              <a:cs typeface="Roboto"/>
              <a:sym typeface="Roboto"/>
            </a:endParaRPr>
          </a:p>
        </p:txBody>
      </p:sp>
      <p:sp>
        <p:nvSpPr>
          <p:cNvPr id="248" name="Google Shape;248;p19"/>
          <p:cNvSpPr txBox="1"/>
          <p:nvPr/>
        </p:nvSpPr>
        <p:spPr>
          <a:xfrm>
            <a:off x="6147275" y="3845525"/>
            <a:ext cx="2891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Avg Time: ~3 mins</a:t>
            </a:r>
            <a:endParaRPr b="0" i="0" sz="1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No. of tokens: 1677</a:t>
            </a:r>
            <a:endParaRPr b="0" i="0" sz="1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Roboto"/>
                <a:ea typeface="Roboto"/>
                <a:cs typeface="Roboto"/>
                <a:sym typeface="Roboto"/>
              </a:rPr>
              <a:t>Audio duration: 11.08 mins</a:t>
            </a:r>
            <a:endParaRPr b="0" i="0" sz="1300" u="none" cap="none" strike="noStrike">
              <a:solidFill>
                <a:schemeClr val="dk1"/>
              </a:solidFill>
              <a:latin typeface="Roboto"/>
              <a:ea typeface="Roboto"/>
              <a:cs typeface="Roboto"/>
              <a:sym typeface="Roboto"/>
            </a:endParaRPr>
          </a:p>
        </p:txBody>
      </p:sp>
      <p:pic>
        <p:nvPicPr>
          <p:cNvPr id="249" name="Google Shape;249;p19" title="full_pdf_summary_GPT-4_model_podcast.mp3">
            <a:hlinkClick r:id="rId6"/>
          </p:cNvPr>
          <p:cNvPicPr preferRelativeResize="0"/>
          <p:nvPr/>
        </p:nvPicPr>
        <p:blipFill rotWithShape="1">
          <a:blip r:embed="rId4">
            <a:alphaModFix/>
          </a:blip>
          <a:srcRect b="0" l="0" r="0" t="0"/>
          <a:stretch/>
        </p:blipFill>
        <p:spPr>
          <a:xfrm flipH="1" rot="10800000">
            <a:off x="6255375" y="4606250"/>
            <a:ext cx="505925" cy="505925"/>
          </a:xfrm>
          <a:prstGeom prst="rect">
            <a:avLst/>
          </a:prstGeom>
          <a:noFill/>
          <a:ln>
            <a:noFill/>
          </a:ln>
        </p:spPr>
      </p:pic>
      <p:pic>
        <p:nvPicPr>
          <p:cNvPr id="250" name="Google Shape;250;p19"/>
          <p:cNvPicPr preferRelativeResize="0"/>
          <p:nvPr/>
        </p:nvPicPr>
        <p:blipFill rotWithShape="1">
          <a:blip r:embed="rId7">
            <a:alphaModFix/>
          </a:blip>
          <a:srcRect b="0" l="0" r="0" t="0"/>
          <a:stretch/>
        </p:blipFill>
        <p:spPr>
          <a:xfrm>
            <a:off x="6038250" y="152400"/>
            <a:ext cx="2975850" cy="3575600"/>
          </a:xfrm>
          <a:prstGeom prst="rect">
            <a:avLst/>
          </a:prstGeom>
          <a:noFill/>
          <a:ln>
            <a:noFill/>
          </a:ln>
        </p:spPr>
      </p:pic>
      <p:pic>
        <p:nvPicPr>
          <p:cNvPr id="251" name="Google Shape;251;p19" title="full_pdf_summary_T5_model_podcast.mp3">
            <a:hlinkClick r:id="rId8"/>
          </p:cNvPr>
          <p:cNvPicPr preferRelativeResize="0"/>
          <p:nvPr/>
        </p:nvPicPr>
        <p:blipFill rotWithShape="1">
          <a:blip r:embed="rId4">
            <a:alphaModFix/>
          </a:blip>
          <a:srcRect b="0" l="0" r="0" t="0"/>
          <a:stretch/>
        </p:blipFill>
        <p:spPr>
          <a:xfrm>
            <a:off x="86325" y="4630625"/>
            <a:ext cx="457200" cy="457200"/>
          </a:xfrm>
          <a:prstGeom prst="rect">
            <a:avLst/>
          </a:prstGeom>
          <a:noFill/>
          <a:ln>
            <a:noFill/>
          </a:ln>
        </p:spPr>
      </p:pic>
      <p:sp>
        <p:nvSpPr>
          <p:cNvPr id="252" name="Google Shape;252;p19"/>
          <p:cNvSpPr txBox="1"/>
          <p:nvPr/>
        </p:nvSpPr>
        <p:spPr>
          <a:xfrm>
            <a:off x="3609600" y="4643675"/>
            <a:ext cx="1706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600"/>
              <a:buFont typeface="Arial"/>
              <a:buNone/>
            </a:pPr>
            <a:r>
              <a:rPr b="0" i="0" lang="en" sz="1600" u="sng" cap="none" strike="noStrike">
                <a:solidFill>
                  <a:schemeClr val="accent5"/>
                </a:solidFill>
                <a:latin typeface="Calibri"/>
                <a:ea typeface="Calibri"/>
                <a:cs typeface="Calibri"/>
                <a:sym typeface="Calibri"/>
                <a:hlinkClick r:id="rId9">
                  <a:extLst>
                    <a:ext uri="{A12FA001-AC4F-418D-AE19-62706E023703}">
                      <ahyp:hlinkClr val="tx"/>
                    </a:ext>
                  </a:extLst>
                </a:hlinkClick>
              </a:rPr>
              <a:t>GPT 3.5 Summary</a:t>
            </a:r>
            <a:endParaRPr b="0" i="0" sz="1400" u="none" cap="none" strike="noStrike">
              <a:solidFill>
                <a:srgbClr val="000000"/>
              </a:solidFill>
              <a:latin typeface="Arial"/>
              <a:ea typeface="Arial"/>
              <a:cs typeface="Arial"/>
              <a:sym typeface="Arial"/>
            </a:endParaRPr>
          </a:p>
        </p:txBody>
      </p:sp>
      <p:sp>
        <p:nvSpPr>
          <p:cNvPr id="253" name="Google Shape;253;p19"/>
          <p:cNvSpPr txBox="1"/>
          <p:nvPr/>
        </p:nvSpPr>
        <p:spPr>
          <a:xfrm>
            <a:off x="6739775" y="4643675"/>
            <a:ext cx="1706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600"/>
              <a:buFont typeface="Arial"/>
              <a:buNone/>
            </a:pPr>
            <a:r>
              <a:rPr b="0" i="0" lang="en" sz="1600" u="sng" cap="none" strike="noStrike">
                <a:solidFill>
                  <a:schemeClr val="accent5"/>
                </a:solidFill>
                <a:latin typeface="Calibri"/>
                <a:ea typeface="Calibri"/>
                <a:cs typeface="Calibri"/>
                <a:sym typeface="Calibri"/>
                <a:hlinkClick r:id="rId10">
                  <a:extLst>
                    <a:ext uri="{A12FA001-AC4F-418D-AE19-62706E023703}">
                      <ahyp:hlinkClr val="tx"/>
                    </a:ext>
                  </a:extLst>
                </a:hlinkClick>
              </a:rPr>
              <a:t>GPT 4 Summary</a:t>
            </a:r>
            <a:endParaRPr b="0" i="0" sz="1400" u="none" cap="none" strike="noStrike">
              <a:solidFill>
                <a:srgbClr val="000000"/>
              </a:solidFill>
              <a:latin typeface="Arial"/>
              <a:ea typeface="Arial"/>
              <a:cs typeface="Arial"/>
              <a:sym typeface="Arial"/>
            </a:endParaRPr>
          </a:p>
        </p:txBody>
      </p:sp>
      <p:sp>
        <p:nvSpPr>
          <p:cNvPr id="254" name="Google Shape;254;p19"/>
          <p:cNvSpPr txBox="1"/>
          <p:nvPr/>
        </p:nvSpPr>
        <p:spPr>
          <a:xfrm>
            <a:off x="588238" y="4606275"/>
            <a:ext cx="1706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600"/>
              <a:buFont typeface="Arial"/>
              <a:buNone/>
            </a:pPr>
            <a:r>
              <a:rPr b="0" i="0" lang="en" sz="1600" u="sng" cap="none" strike="noStrike">
                <a:solidFill>
                  <a:schemeClr val="hlink"/>
                </a:solidFill>
                <a:latin typeface="Calibri"/>
                <a:ea typeface="Calibri"/>
                <a:cs typeface="Calibri"/>
                <a:sym typeface="Calibri"/>
                <a:hlinkClick r:id="rId11"/>
              </a:rPr>
              <a:t>T5 Summary</a:t>
            </a:r>
            <a:endParaRPr b="0" i="0" sz="1400" u="none" cap="none" strike="noStrike">
              <a:solidFill>
                <a:srgbClr val="000000"/>
              </a:solidFill>
              <a:latin typeface="Arial"/>
              <a:ea typeface="Arial"/>
              <a:cs typeface="Arial"/>
              <a:sym typeface="Arial"/>
            </a:endParaRPr>
          </a:p>
        </p:txBody>
      </p:sp>
      <p:pic>
        <p:nvPicPr>
          <p:cNvPr id="255" name="Google Shape;255;p19"/>
          <p:cNvPicPr preferRelativeResize="0"/>
          <p:nvPr/>
        </p:nvPicPr>
        <p:blipFill rotWithShape="1">
          <a:blip r:embed="rId12">
            <a:alphaModFix/>
          </a:blip>
          <a:srcRect b="0" l="0" r="0" t="0"/>
          <a:stretch/>
        </p:blipFill>
        <p:spPr>
          <a:xfrm>
            <a:off x="86325" y="212975"/>
            <a:ext cx="2776601" cy="3532099"/>
          </a:xfrm>
          <a:prstGeom prst="rect">
            <a:avLst/>
          </a:prstGeom>
          <a:noFill/>
          <a:ln>
            <a:noFill/>
          </a:ln>
        </p:spPr>
      </p:pic>
      <p:sp>
        <p:nvSpPr>
          <p:cNvPr id="256" name="Google Shape;25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Motivation</a:t>
            </a:r>
            <a:endParaRPr>
              <a:solidFill>
                <a:srgbClr val="FFD966"/>
              </a:solidFill>
            </a:endParaRPr>
          </a:p>
        </p:txBody>
      </p:sp>
      <p:sp>
        <p:nvSpPr>
          <p:cNvPr id="71" name="Google Shape;71;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project aims to generate detailed summarization of the research paper and convert it to a podcast (audio mp3 file).</a:t>
            </a:r>
            <a:endParaRPr/>
          </a:p>
          <a:p>
            <a:pPr indent="0" lvl="0" marL="0" rtl="0" algn="l">
              <a:lnSpc>
                <a:spcPct val="115000"/>
              </a:lnSpc>
              <a:spcBef>
                <a:spcPts val="1600"/>
              </a:spcBef>
              <a:spcAft>
                <a:spcPts val="0"/>
              </a:spcAft>
              <a:buSzPts val="1800"/>
              <a:buNone/>
            </a:pPr>
            <a:r>
              <a:rPr lang="en"/>
              <a:t>It provides an alternative method of reading and understanding the research paper content.</a:t>
            </a:r>
            <a:endParaRPr/>
          </a:p>
          <a:p>
            <a:pPr indent="0" lvl="0" marL="0" rtl="0" algn="l">
              <a:lnSpc>
                <a:spcPct val="115000"/>
              </a:lnSpc>
              <a:spcBef>
                <a:spcPts val="1600"/>
              </a:spcBef>
              <a:spcAft>
                <a:spcPts val="1600"/>
              </a:spcAft>
              <a:buSzPts val="1800"/>
              <a:buNone/>
            </a:pPr>
            <a:r>
              <a:rPr lang="en"/>
              <a:t>The main goal of the project is not just to extract summary from the abstract of the research paper, rather it should summarize the information present on each page and generate an informative and detailed summary.</a:t>
            </a:r>
            <a:endParaRPr/>
          </a:p>
        </p:txBody>
      </p:sp>
      <p:sp>
        <p:nvSpPr>
          <p:cNvPr id="72" name="Google Shape;7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3" name="Google Shape;73;p2"/>
          <p:cNvPicPr preferRelativeResize="0"/>
          <p:nvPr/>
        </p:nvPicPr>
        <p:blipFill rotWithShape="1">
          <a:blip r:embed="rId3">
            <a:alphaModFix/>
          </a:blip>
          <a:srcRect b="0" l="0" r="0" t="0"/>
          <a:stretch/>
        </p:blipFill>
        <p:spPr>
          <a:xfrm>
            <a:off x="0" y="4834650"/>
            <a:ext cx="296750" cy="279300"/>
          </a:xfrm>
          <a:prstGeom prst="rect">
            <a:avLst/>
          </a:prstGeom>
          <a:noFill/>
          <a:ln>
            <a:noFill/>
          </a:ln>
        </p:spPr>
      </p:pic>
      <p:sp>
        <p:nvSpPr>
          <p:cNvPr id="74" name="Google Shape;74;p2"/>
          <p:cNvSpPr txBox="1"/>
          <p:nvPr/>
        </p:nvSpPr>
        <p:spPr>
          <a:xfrm>
            <a:off x="522000" y="4820400"/>
            <a:ext cx="1634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387900" y="2829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Limitation</a:t>
            </a:r>
            <a:endParaRPr>
              <a:solidFill>
                <a:srgbClr val="FFE599"/>
              </a:solidFill>
            </a:endParaRPr>
          </a:p>
        </p:txBody>
      </p:sp>
      <p:sp>
        <p:nvSpPr>
          <p:cNvPr id="262" name="Google Shape;262;p20"/>
          <p:cNvSpPr txBox="1"/>
          <p:nvPr>
            <p:ph idx="1" type="body"/>
          </p:nvPr>
        </p:nvSpPr>
        <p:spPr>
          <a:xfrm>
            <a:off x="387900" y="1305475"/>
            <a:ext cx="8368200" cy="3579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E599"/>
              </a:buClr>
              <a:buSzPts val="1400"/>
              <a:buChar char="●"/>
            </a:pPr>
            <a:r>
              <a:rPr lang="en" sz="1400">
                <a:solidFill>
                  <a:srgbClr val="FFE599"/>
                </a:solidFill>
              </a:rPr>
              <a:t>T5 Model:</a:t>
            </a:r>
            <a:endParaRPr sz="1400">
              <a:solidFill>
                <a:srgbClr val="FFE599"/>
              </a:solidFill>
            </a:endParaRPr>
          </a:p>
          <a:p>
            <a:pPr indent="457200" lvl="0" marL="0" rtl="0" algn="l">
              <a:lnSpc>
                <a:spcPct val="115000"/>
              </a:lnSpc>
              <a:spcBef>
                <a:spcPts val="0"/>
              </a:spcBef>
              <a:spcAft>
                <a:spcPts val="0"/>
              </a:spcAft>
              <a:buSzPts val="1800"/>
              <a:buNone/>
            </a:pPr>
            <a:r>
              <a:rPr lang="en" sz="1400"/>
              <a:t>Token Limit: Restricted to 512 tokens, limiting the length of summaries.</a:t>
            </a:r>
            <a:endParaRPr sz="1400"/>
          </a:p>
          <a:p>
            <a:pPr indent="0" lvl="0" marL="0" rtl="0" algn="l">
              <a:lnSpc>
                <a:spcPct val="115000"/>
              </a:lnSpc>
              <a:spcBef>
                <a:spcPts val="0"/>
              </a:spcBef>
              <a:spcAft>
                <a:spcPts val="0"/>
              </a:spcAft>
              <a:buSzPts val="1800"/>
              <a:buNone/>
            </a:pPr>
            <a:r>
              <a:t/>
            </a:r>
            <a:endParaRPr sz="1400"/>
          </a:p>
          <a:p>
            <a:pPr indent="-317500" lvl="0" marL="457200" rtl="0" algn="l">
              <a:lnSpc>
                <a:spcPct val="115000"/>
              </a:lnSpc>
              <a:spcBef>
                <a:spcPts val="0"/>
              </a:spcBef>
              <a:spcAft>
                <a:spcPts val="0"/>
              </a:spcAft>
              <a:buClr>
                <a:srgbClr val="FFE599"/>
              </a:buClr>
              <a:buSzPts val="1400"/>
              <a:buChar char="●"/>
            </a:pPr>
            <a:r>
              <a:rPr lang="en" sz="1400">
                <a:solidFill>
                  <a:srgbClr val="FFE599"/>
                </a:solidFill>
              </a:rPr>
              <a:t>GPT 3.5 Turbo and GPT-4:</a:t>
            </a:r>
            <a:endParaRPr sz="1400">
              <a:solidFill>
                <a:srgbClr val="FFE599"/>
              </a:solidFill>
            </a:endParaRPr>
          </a:p>
          <a:p>
            <a:pPr indent="457200" lvl="0" marL="0" rtl="0" algn="l">
              <a:lnSpc>
                <a:spcPct val="115000"/>
              </a:lnSpc>
              <a:spcBef>
                <a:spcPts val="0"/>
              </a:spcBef>
              <a:spcAft>
                <a:spcPts val="0"/>
              </a:spcAft>
              <a:buSzPts val="1800"/>
              <a:buNone/>
            </a:pPr>
            <a:r>
              <a:rPr lang="en" sz="1400"/>
              <a:t>Fine-Tuning Constraints: Not available for fine-tuning; access is paid.</a:t>
            </a:r>
            <a:endParaRPr sz="1400"/>
          </a:p>
          <a:p>
            <a:pPr indent="457200" lvl="0" marL="0" rtl="0" algn="l">
              <a:lnSpc>
                <a:spcPct val="115000"/>
              </a:lnSpc>
              <a:spcBef>
                <a:spcPts val="0"/>
              </a:spcBef>
              <a:spcAft>
                <a:spcPts val="0"/>
              </a:spcAft>
              <a:buSzPts val="1800"/>
              <a:buNone/>
            </a:pPr>
            <a:r>
              <a:rPr lang="en" sz="1400"/>
              <a:t>GPT-3.5 turbo: Limited to 50 requests </a:t>
            </a:r>
            <a:endParaRPr sz="1400"/>
          </a:p>
          <a:p>
            <a:pPr indent="457200" lvl="0" marL="0" rtl="0" algn="l">
              <a:lnSpc>
                <a:spcPct val="115000"/>
              </a:lnSpc>
              <a:spcBef>
                <a:spcPts val="0"/>
              </a:spcBef>
              <a:spcAft>
                <a:spcPts val="0"/>
              </a:spcAft>
              <a:buSzPts val="1800"/>
              <a:buNone/>
            </a:pPr>
            <a:r>
              <a:rPr lang="en" sz="1400"/>
              <a:t>GPT-4: Limited to 25 requests /month with 3 requests/minute.</a:t>
            </a:r>
            <a:endParaRPr sz="1400"/>
          </a:p>
          <a:p>
            <a:pPr indent="0" lvl="0" marL="0" rtl="0" algn="l">
              <a:lnSpc>
                <a:spcPct val="115000"/>
              </a:lnSpc>
              <a:spcBef>
                <a:spcPts val="0"/>
              </a:spcBef>
              <a:spcAft>
                <a:spcPts val="0"/>
              </a:spcAft>
              <a:buSzPts val="1800"/>
              <a:buNone/>
            </a:pPr>
            <a:r>
              <a:t/>
            </a:r>
            <a:endParaRPr sz="1400"/>
          </a:p>
          <a:p>
            <a:pPr indent="-317500" lvl="0" marL="457200" rtl="0" algn="l">
              <a:lnSpc>
                <a:spcPct val="115000"/>
              </a:lnSpc>
              <a:spcBef>
                <a:spcPts val="0"/>
              </a:spcBef>
              <a:spcAft>
                <a:spcPts val="0"/>
              </a:spcAft>
              <a:buClr>
                <a:srgbClr val="FFE599"/>
              </a:buClr>
              <a:buSzPts val="1400"/>
              <a:buChar char="●"/>
            </a:pPr>
            <a:r>
              <a:rPr lang="en" sz="1400">
                <a:solidFill>
                  <a:srgbClr val="FFE599"/>
                </a:solidFill>
              </a:rPr>
              <a:t>Language Support</a:t>
            </a:r>
            <a:endParaRPr sz="1400">
              <a:solidFill>
                <a:srgbClr val="FFE599"/>
              </a:solidFill>
            </a:endParaRPr>
          </a:p>
          <a:p>
            <a:pPr indent="457200" lvl="0" marL="0" rtl="0" algn="l">
              <a:lnSpc>
                <a:spcPct val="115000"/>
              </a:lnSpc>
              <a:spcBef>
                <a:spcPts val="0"/>
              </a:spcBef>
              <a:spcAft>
                <a:spcPts val="0"/>
              </a:spcAft>
              <a:buSzPts val="1800"/>
              <a:buNone/>
            </a:pPr>
            <a:r>
              <a:rPr lang="en" sz="1400"/>
              <a:t>English-Only: All Models tried and tested exclusively for English research paper.</a:t>
            </a:r>
            <a:endParaRPr sz="1400"/>
          </a:p>
          <a:p>
            <a:pPr indent="0" lvl="0" marL="0" rtl="0" algn="l">
              <a:lnSpc>
                <a:spcPct val="115000"/>
              </a:lnSpc>
              <a:spcBef>
                <a:spcPts val="0"/>
              </a:spcBef>
              <a:spcAft>
                <a:spcPts val="0"/>
              </a:spcAft>
              <a:buSzPts val="1800"/>
              <a:buNone/>
            </a:pPr>
            <a:r>
              <a:t/>
            </a:r>
            <a:endParaRPr sz="1400"/>
          </a:p>
          <a:p>
            <a:pPr indent="-317500" lvl="0" marL="457200" rtl="0" algn="l">
              <a:lnSpc>
                <a:spcPct val="115000"/>
              </a:lnSpc>
              <a:spcBef>
                <a:spcPts val="0"/>
              </a:spcBef>
              <a:spcAft>
                <a:spcPts val="0"/>
              </a:spcAft>
              <a:buClr>
                <a:srgbClr val="FFE599"/>
              </a:buClr>
              <a:buSzPts val="1400"/>
              <a:buChar char="●"/>
            </a:pPr>
            <a:r>
              <a:rPr lang="en" sz="1400">
                <a:solidFill>
                  <a:srgbClr val="FFE599"/>
                </a:solidFill>
              </a:rPr>
              <a:t>Content Exclusion:</a:t>
            </a:r>
            <a:endParaRPr sz="1400">
              <a:solidFill>
                <a:srgbClr val="FFE599"/>
              </a:solidFill>
            </a:endParaRPr>
          </a:p>
          <a:p>
            <a:pPr indent="457200" lvl="0" marL="0" rtl="0" algn="l">
              <a:lnSpc>
                <a:spcPct val="115000"/>
              </a:lnSpc>
              <a:spcBef>
                <a:spcPts val="0"/>
              </a:spcBef>
              <a:spcAft>
                <a:spcPts val="0"/>
              </a:spcAft>
              <a:buSzPts val="1800"/>
              <a:buNone/>
            </a:pPr>
            <a:r>
              <a:rPr lang="en" sz="1400"/>
              <a:t>Excludes Visual Elements: Summaries omit tables, images, graphs, and mathematical equations.</a:t>
            </a:r>
            <a:endParaRPr sz="1400"/>
          </a:p>
          <a:p>
            <a:pPr indent="0" lvl="0" marL="0" rtl="0" algn="l">
              <a:lnSpc>
                <a:spcPct val="115000"/>
              </a:lnSpc>
              <a:spcBef>
                <a:spcPts val="0"/>
              </a:spcBef>
              <a:spcAft>
                <a:spcPts val="0"/>
              </a:spcAft>
              <a:buSzPts val="1800"/>
              <a:buNone/>
            </a:pPr>
            <a:r>
              <a:t/>
            </a:r>
            <a:endParaRPr sz="1200">
              <a:latin typeface="Calibri"/>
              <a:ea typeface="Calibri"/>
              <a:cs typeface="Calibri"/>
              <a:sym typeface="Calibri"/>
            </a:endParaRPr>
          </a:p>
          <a:p>
            <a:pPr indent="0" lvl="0" marL="0" rtl="0" algn="l">
              <a:lnSpc>
                <a:spcPct val="115000"/>
              </a:lnSpc>
              <a:spcBef>
                <a:spcPts val="0"/>
              </a:spcBef>
              <a:spcAft>
                <a:spcPts val="0"/>
              </a:spcAft>
              <a:buSzPts val="1800"/>
              <a:buNone/>
            </a:pPr>
            <a:r>
              <a:t/>
            </a:r>
            <a:endParaRPr sz="1200">
              <a:latin typeface="Calibri"/>
              <a:ea typeface="Calibri"/>
              <a:cs typeface="Calibri"/>
              <a:sym typeface="Calibri"/>
            </a:endParaRPr>
          </a:p>
          <a:p>
            <a:pPr indent="0" lvl="0" marL="0" rtl="0" algn="l">
              <a:lnSpc>
                <a:spcPct val="115000"/>
              </a:lnSpc>
              <a:spcBef>
                <a:spcPts val="0"/>
              </a:spcBef>
              <a:spcAft>
                <a:spcPts val="0"/>
              </a:spcAft>
              <a:buSzPts val="1800"/>
              <a:buNone/>
            </a:pPr>
            <a:r>
              <a:t/>
            </a:r>
            <a:endParaRPr sz="900">
              <a:latin typeface="Calibri"/>
              <a:ea typeface="Calibri"/>
              <a:cs typeface="Calibri"/>
              <a:sym typeface="Calibri"/>
            </a:endParaRPr>
          </a:p>
        </p:txBody>
      </p:sp>
      <p:sp>
        <p:nvSpPr>
          <p:cNvPr id="263" name="Google Shape;26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4" name="Google Shape;264;p20"/>
          <p:cNvPicPr preferRelativeResize="0"/>
          <p:nvPr/>
        </p:nvPicPr>
        <p:blipFill rotWithShape="1">
          <a:blip r:embed="rId3">
            <a:alphaModFix/>
          </a:blip>
          <a:srcRect b="0" l="0" r="0" t="0"/>
          <a:stretch/>
        </p:blipFill>
        <p:spPr>
          <a:xfrm>
            <a:off x="0" y="4885375"/>
            <a:ext cx="296750" cy="279300"/>
          </a:xfrm>
          <a:prstGeom prst="rect">
            <a:avLst/>
          </a:prstGeom>
          <a:noFill/>
          <a:ln>
            <a:noFill/>
          </a:ln>
        </p:spPr>
      </p:pic>
      <p:sp>
        <p:nvSpPr>
          <p:cNvPr id="265" name="Google Shape;265;p20"/>
          <p:cNvSpPr txBox="1"/>
          <p:nvPr/>
        </p:nvSpPr>
        <p:spPr>
          <a:xfrm>
            <a:off x="296750" y="4885375"/>
            <a:ext cx="72867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Future Scope</a:t>
            </a:r>
            <a:endParaRPr>
              <a:solidFill>
                <a:srgbClr val="FFE599"/>
              </a:solidFill>
            </a:endParaRPr>
          </a:p>
        </p:txBody>
      </p:sp>
      <p:sp>
        <p:nvSpPr>
          <p:cNvPr id="271" name="Google Shape;271;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solidFill>
                  <a:srgbClr val="FFE599"/>
                </a:solidFill>
              </a:rPr>
              <a:t>Extracting tables/graphs: </a:t>
            </a:r>
            <a:r>
              <a:rPr lang="en" sz="1500"/>
              <a:t>- Ex : Tabula py , Camelot  Python library.As GPT 4 is multimodal in future we can extract PDF with tables and images to generate summary.</a:t>
            </a:r>
            <a:endParaRPr sz="1500"/>
          </a:p>
          <a:p>
            <a:pPr indent="0" lvl="0" marL="457200" rtl="0" algn="l">
              <a:lnSpc>
                <a:spcPct val="115000"/>
              </a:lnSpc>
              <a:spcBef>
                <a:spcPts val="0"/>
              </a:spcBef>
              <a:spcAft>
                <a:spcPts val="0"/>
              </a:spcAft>
              <a:buSzPts val="1800"/>
              <a:buNone/>
            </a:pPr>
            <a:r>
              <a:t/>
            </a:r>
            <a:endParaRPr sz="1500"/>
          </a:p>
          <a:p>
            <a:pPr indent="-323850" lvl="0" marL="457200" rtl="0" algn="l">
              <a:lnSpc>
                <a:spcPct val="115000"/>
              </a:lnSpc>
              <a:spcBef>
                <a:spcPts val="0"/>
              </a:spcBef>
              <a:spcAft>
                <a:spcPts val="0"/>
              </a:spcAft>
              <a:buSzPts val="1500"/>
              <a:buChar char="●"/>
            </a:pPr>
            <a:r>
              <a:rPr lang="en" sz="1500">
                <a:solidFill>
                  <a:srgbClr val="FFE599"/>
                </a:solidFill>
              </a:rPr>
              <a:t>Understanding the content within the image:</a:t>
            </a:r>
            <a:r>
              <a:rPr lang="en" sz="1500"/>
              <a:t> Involves Optical Character Recognition (OCR) for text extraction and for understanding image content, additional computer vision </a:t>
            </a:r>
            <a:endParaRPr sz="1500"/>
          </a:p>
          <a:p>
            <a:pPr indent="457200" lvl="0" marL="0" rtl="0" algn="l">
              <a:lnSpc>
                <a:spcPct val="115000"/>
              </a:lnSpc>
              <a:spcBef>
                <a:spcPts val="0"/>
              </a:spcBef>
              <a:spcAft>
                <a:spcPts val="0"/>
              </a:spcAft>
              <a:buSzPts val="1800"/>
              <a:buNone/>
            </a:pPr>
            <a:r>
              <a:rPr lang="en" sz="1500"/>
              <a:t>techniques. Ex: pytesseract library for OCR and the pillow (PIL) library for image processing.</a:t>
            </a:r>
            <a:endParaRPr sz="1500"/>
          </a:p>
          <a:p>
            <a:pPr indent="0" lvl="0" marL="457200" rtl="0" algn="l">
              <a:lnSpc>
                <a:spcPct val="115000"/>
              </a:lnSpc>
              <a:spcBef>
                <a:spcPts val="0"/>
              </a:spcBef>
              <a:spcAft>
                <a:spcPts val="0"/>
              </a:spcAft>
              <a:buSzPts val="1800"/>
              <a:buNone/>
            </a:pPr>
            <a:r>
              <a:t/>
            </a:r>
            <a:endParaRPr sz="1500">
              <a:solidFill>
                <a:srgbClr val="FFE599"/>
              </a:solidFill>
            </a:endParaRPr>
          </a:p>
          <a:p>
            <a:pPr indent="-323850" lvl="0" marL="457200" rtl="0" algn="l">
              <a:lnSpc>
                <a:spcPct val="115000"/>
              </a:lnSpc>
              <a:spcBef>
                <a:spcPts val="0"/>
              </a:spcBef>
              <a:spcAft>
                <a:spcPts val="0"/>
              </a:spcAft>
              <a:buSzPts val="1500"/>
              <a:buChar char="●"/>
            </a:pPr>
            <a:r>
              <a:rPr lang="en" sz="1500">
                <a:solidFill>
                  <a:srgbClr val="FFE599"/>
                </a:solidFill>
              </a:rPr>
              <a:t>Mathematical equation: </a:t>
            </a:r>
            <a:r>
              <a:rPr lang="en" sz="1500"/>
              <a:t>Ex: MathOCR tool, python libraries Sympy, Mathjax or Latex to text conversion then passing to NLP model</a:t>
            </a:r>
            <a:endParaRPr sz="1500"/>
          </a:p>
          <a:p>
            <a:pPr indent="0" lvl="0" marL="457200" rtl="0" algn="l">
              <a:lnSpc>
                <a:spcPct val="115000"/>
              </a:lnSpc>
              <a:spcBef>
                <a:spcPts val="0"/>
              </a:spcBef>
              <a:spcAft>
                <a:spcPts val="0"/>
              </a:spcAft>
              <a:buSzPts val="1800"/>
              <a:buNone/>
            </a:pPr>
            <a:r>
              <a:t/>
            </a:r>
            <a:endParaRPr sz="1500"/>
          </a:p>
          <a:p>
            <a:pPr indent="-323850" lvl="0" marL="457200" rtl="0" algn="l">
              <a:lnSpc>
                <a:spcPct val="115000"/>
              </a:lnSpc>
              <a:spcBef>
                <a:spcPts val="0"/>
              </a:spcBef>
              <a:spcAft>
                <a:spcPts val="0"/>
              </a:spcAft>
              <a:buSzPts val="1500"/>
              <a:buChar char="●"/>
            </a:pPr>
            <a:r>
              <a:rPr lang="en" sz="1500"/>
              <a:t>Generating summaries for </a:t>
            </a:r>
            <a:r>
              <a:rPr lang="en" sz="1500">
                <a:solidFill>
                  <a:srgbClr val="FFE599"/>
                </a:solidFill>
              </a:rPr>
              <a:t>multilingual </a:t>
            </a:r>
            <a:r>
              <a:rPr lang="en" sz="1500"/>
              <a:t>research paper.</a:t>
            </a:r>
            <a:endParaRPr sz="1500"/>
          </a:p>
        </p:txBody>
      </p:sp>
      <p:sp>
        <p:nvSpPr>
          <p:cNvPr id="272" name="Google Shape;27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73" name="Google Shape;273;p21"/>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274" name="Google Shape;274;p21"/>
          <p:cNvSpPr txBox="1"/>
          <p:nvPr/>
        </p:nvSpPr>
        <p:spPr>
          <a:xfrm>
            <a:off x="387900" y="4864200"/>
            <a:ext cx="72324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Ethical Consideration</a:t>
            </a:r>
            <a:endParaRPr>
              <a:solidFill>
                <a:srgbClr val="FFE599"/>
              </a:solidFill>
            </a:endParaRPr>
          </a:p>
        </p:txBody>
      </p:sp>
      <p:sp>
        <p:nvSpPr>
          <p:cNvPr id="280" name="Google Shape;280;p22"/>
          <p:cNvSpPr txBox="1"/>
          <p:nvPr>
            <p:ph idx="1" type="body"/>
          </p:nvPr>
        </p:nvSpPr>
        <p:spPr>
          <a:xfrm>
            <a:off x="387900" y="1274125"/>
            <a:ext cx="8368200" cy="36495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FFE599"/>
              </a:buClr>
              <a:buSzPts val="1200"/>
              <a:buChar char="●"/>
            </a:pPr>
            <a:r>
              <a:rPr lang="en" sz="1200">
                <a:solidFill>
                  <a:srgbClr val="FFE599"/>
                </a:solidFill>
              </a:rPr>
              <a:t>Publicly Available Information:</a:t>
            </a:r>
            <a:endParaRPr sz="1200">
              <a:solidFill>
                <a:srgbClr val="FFE599"/>
              </a:solidFill>
            </a:endParaRPr>
          </a:p>
          <a:p>
            <a:pPr indent="457200" lvl="0" marL="0" rtl="0" algn="just">
              <a:lnSpc>
                <a:spcPct val="115000"/>
              </a:lnSpc>
              <a:spcBef>
                <a:spcPts val="0"/>
              </a:spcBef>
              <a:spcAft>
                <a:spcPts val="0"/>
              </a:spcAft>
              <a:buSzPts val="1800"/>
              <a:buNone/>
            </a:pPr>
            <a:r>
              <a:rPr lang="en" sz="1200"/>
              <a:t>Source: Dataset prepared by ACL Anthology, consisting of publicly available research papers.</a:t>
            </a:r>
            <a:endParaRPr sz="1200"/>
          </a:p>
          <a:p>
            <a:pPr indent="0" lvl="0" marL="0" rtl="0" algn="just">
              <a:lnSpc>
                <a:spcPct val="115000"/>
              </a:lnSpc>
              <a:spcBef>
                <a:spcPts val="0"/>
              </a:spcBef>
              <a:spcAft>
                <a:spcPts val="0"/>
              </a:spcAft>
              <a:buSzPts val="1800"/>
              <a:buNone/>
            </a:pPr>
            <a:r>
              <a:t/>
            </a:r>
            <a:endParaRPr sz="1200"/>
          </a:p>
          <a:p>
            <a:pPr indent="-304800" lvl="0" marL="457200" rtl="0" algn="just">
              <a:lnSpc>
                <a:spcPct val="115000"/>
              </a:lnSpc>
              <a:spcBef>
                <a:spcPts val="0"/>
              </a:spcBef>
              <a:spcAft>
                <a:spcPts val="0"/>
              </a:spcAft>
              <a:buClr>
                <a:srgbClr val="FFE599"/>
              </a:buClr>
              <a:buSzPts val="1200"/>
              <a:buChar char="●"/>
            </a:pPr>
            <a:r>
              <a:rPr lang="en" sz="1200">
                <a:solidFill>
                  <a:srgbClr val="FFE599"/>
                </a:solidFill>
              </a:rPr>
              <a:t>Transparency:</a:t>
            </a:r>
            <a:endParaRPr sz="1200">
              <a:solidFill>
                <a:srgbClr val="FFE599"/>
              </a:solidFill>
            </a:endParaRPr>
          </a:p>
          <a:p>
            <a:pPr indent="0" lvl="0" marL="457200" rtl="0" algn="just">
              <a:lnSpc>
                <a:spcPct val="115000"/>
              </a:lnSpc>
              <a:spcBef>
                <a:spcPts val="0"/>
              </a:spcBef>
              <a:spcAft>
                <a:spcPts val="0"/>
              </a:spcAft>
              <a:buSzPts val="1800"/>
              <a:buNone/>
            </a:pPr>
            <a:r>
              <a:rPr lang="en" sz="1200"/>
              <a:t>Clear Communication: Transparent about the use of ACL Anthology data, the summarization process, and any limitations.</a:t>
            </a:r>
            <a:endParaRPr sz="1200"/>
          </a:p>
          <a:p>
            <a:pPr indent="0" lvl="0" marL="0" rtl="0" algn="just">
              <a:lnSpc>
                <a:spcPct val="115000"/>
              </a:lnSpc>
              <a:spcBef>
                <a:spcPts val="0"/>
              </a:spcBef>
              <a:spcAft>
                <a:spcPts val="0"/>
              </a:spcAft>
              <a:buSzPts val="1800"/>
              <a:buNone/>
            </a:pPr>
            <a:r>
              <a:t/>
            </a:r>
            <a:endParaRPr sz="1200"/>
          </a:p>
          <a:p>
            <a:pPr indent="-304800" lvl="0" marL="457200" rtl="0" algn="just">
              <a:lnSpc>
                <a:spcPct val="115000"/>
              </a:lnSpc>
              <a:spcBef>
                <a:spcPts val="0"/>
              </a:spcBef>
              <a:spcAft>
                <a:spcPts val="0"/>
              </a:spcAft>
              <a:buClr>
                <a:srgbClr val="FFE599"/>
              </a:buClr>
              <a:buSzPts val="1200"/>
              <a:buChar char="●"/>
            </a:pPr>
            <a:r>
              <a:rPr lang="en" sz="1200">
                <a:solidFill>
                  <a:srgbClr val="FFE599"/>
                </a:solidFill>
              </a:rPr>
              <a:t>Computational Resources:</a:t>
            </a:r>
            <a:endParaRPr sz="1200">
              <a:solidFill>
                <a:srgbClr val="FFE599"/>
              </a:solidFill>
            </a:endParaRPr>
          </a:p>
          <a:p>
            <a:pPr indent="0" lvl="0" marL="457200" rtl="0" algn="just">
              <a:lnSpc>
                <a:spcPct val="115000"/>
              </a:lnSpc>
              <a:spcBef>
                <a:spcPts val="0"/>
              </a:spcBef>
              <a:spcAft>
                <a:spcPts val="0"/>
              </a:spcAft>
              <a:buSzPts val="1800"/>
              <a:buNone/>
            </a:pPr>
            <a:r>
              <a:rPr lang="en" sz="1200"/>
              <a:t>Optimized Usage: Mindful use of computational resources to minimize environmental impact and promote efficiency.</a:t>
            </a:r>
            <a:endParaRPr sz="1200"/>
          </a:p>
          <a:p>
            <a:pPr indent="0" lvl="0" marL="0" rtl="0" algn="just">
              <a:lnSpc>
                <a:spcPct val="115000"/>
              </a:lnSpc>
              <a:spcBef>
                <a:spcPts val="0"/>
              </a:spcBef>
              <a:spcAft>
                <a:spcPts val="0"/>
              </a:spcAft>
              <a:buSzPts val="1800"/>
              <a:buNone/>
            </a:pPr>
            <a:r>
              <a:t/>
            </a:r>
            <a:endParaRPr sz="1200"/>
          </a:p>
          <a:p>
            <a:pPr indent="-304800" lvl="0" marL="457200" rtl="0" algn="just">
              <a:lnSpc>
                <a:spcPct val="115000"/>
              </a:lnSpc>
              <a:spcBef>
                <a:spcPts val="0"/>
              </a:spcBef>
              <a:spcAft>
                <a:spcPts val="0"/>
              </a:spcAft>
              <a:buClr>
                <a:srgbClr val="FFE599"/>
              </a:buClr>
              <a:buSzPts val="1200"/>
              <a:buChar char="●"/>
            </a:pPr>
            <a:r>
              <a:rPr lang="en" sz="1200">
                <a:solidFill>
                  <a:srgbClr val="FFE599"/>
                </a:solidFill>
              </a:rPr>
              <a:t>Academic Integrity:</a:t>
            </a:r>
            <a:endParaRPr sz="1200">
              <a:solidFill>
                <a:srgbClr val="FFE599"/>
              </a:solidFill>
            </a:endParaRPr>
          </a:p>
          <a:p>
            <a:pPr indent="0" lvl="0" marL="457200" rtl="0" algn="just">
              <a:lnSpc>
                <a:spcPct val="115000"/>
              </a:lnSpc>
              <a:spcBef>
                <a:spcPts val="0"/>
              </a:spcBef>
              <a:spcAft>
                <a:spcPts val="0"/>
              </a:spcAft>
              <a:buSzPts val="1800"/>
              <a:buNone/>
            </a:pPr>
            <a:r>
              <a:rPr lang="en" sz="1200">
                <a:solidFill>
                  <a:srgbClr val="FFE599"/>
                </a:solidFill>
              </a:rPr>
              <a:t>Promoting Integrity: </a:t>
            </a:r>
            <a:r>
              <a:rPr lang="en" sz="1200"/>
              <a:t>Discouraging the use of automated summarization as a substitute for genuine engagement with research papers.</a:t>
            </a:r>
            <a:endParaRPr sz="1200"/>
          </a:p>
          <a:p>
            <a:pPr indent="0" lvl="0" marL="457200" rtl="0" algn="just">
              <a:lnSpc>
                <a:spcPct val="115000"/>
              </a:lnSpc>
              <a:spcBef>
                <a:spcPts val="0"/>
              </a:spcBef>
              <a:spcAft>
                <a:spcPts val="0"/>
              </a:spcAft>
              <a:buSzPts val="1800"/>
              <a:buNone/>
            </a:pPr>
            <a:r>
              <a:rPr lang="en" sz="1200">
                <a:solidFill>
                  <a:srgbClr val="FFE599"/>
                </a:solidFill>
              </a:rPr>
              <a:t>Encouragement: </a:t>
            </a:r>
            <a:r>
              <a:rPr lang="en" sz="1200"/>
              <a:t>Emphasizing the importance of referring to the original papers for a comprehensive understanding.</a:t>
            </a:r>
            <a:endParaRPr sz="1200"/>
          </a:p>
          <a:p>
            <a:pPr indent="0" lvl="0" marL="0" rtl="0" algn="just">
              <a:lnSpc>
                <a:spcPct val="115000"/>
              </a:lnSpc>
              <a:spcBef>
                <a:spcPts val="0"/>
              </a:spcBef>
              <a:spcAft>
                <a:spcPts val="0"/>
              </a:spcAft>
              <a:buSzPts val="1800"/>
              <a:buNone/>
            </a:pPr>
            <a:r>
              <a:t/>
            </a:r>
            <a:endParaRPr sz="1100">
              <a:latin typeface="Calibri"/>
              <a:ea typeface="Calibri"/>
              <a:cs typeface="Calibri"/>
              <a:sym typeface="Calibri"/>
            </a:endParaRPr>
          </a:p>
          <a:p>
            <a:pPr indent="0" lvl="0" marL="0" rtl="0" algn="just">
              <a:lnSpc>
                <a:spcPct val="115000"/>
              </a:lnSpc>
              <a:spcBef>
                <a:spcPts val="0"/>
              </a:spcBef>
              <a:spcAft>
                <a:spcPts val="0"/>
              </a:spcAft>
              <a:buSzPts val="1800"/>
              <a:buNone/>
            </a:pPr>
            <a:r>
              <a:t/>
            </a:r>
            <a:endParaRPr sz="1100">
              <a:latin typeface="Calibri"/>
              <a:ea typeface="Calibri"/>
              <a:cs typeface="Calibri"/>
              <a:sym typeface="Calibri"/>
            </a:endParaRPr>
          </a:p>
        </p:txBody>
      </p:sp>
      <p:sp>
        <p:nvSpPr>
          <p:cNvPr id="281" name="Google Shape;28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82" name="Google Shape;282;p22"/>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283" name="Google Shape;283;p22"/>
          <p:cNvSpPr txBox="1"/>
          <p:nvPr/>
        </p:nvSpPr>
        <p:spPr>
          <a:xfrm>
            <a:off x="387900" y="4777525"/>
            <a:ext cx="73431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idx="1" type="body"/>
          </p:nvPr>
        </p:nvSpPr>
        <p:spPr>
          <a:xfrm>
            <a:off x="387900" y="561424"/>
            <a:ext cx="8368200" cy="6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900">
                <a:solidFill>
                  <a:srgbClr val="FFD966"/>
                </a:solidFill>
              </a:rPr>
              <a:t>Thank you!</a:t>
            </a:r>
            <a:endParaRPr sz="3900">
              <a:solidFill>
                <a:srgbClr val="FFD966"/>
              </a:solidFill>
            </a:endParaRPr>
          </a:p>
        </p:txBody>
      </p:sp>
      <p:sp>
        <p:nvSpPr>
          <p:cNvPr id="289" name="Google Shape;2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0" name="Google Shape;290;p23"/>
          <p:cNvSpPr txBox="1"/>
          <p:nvPr/>
        </p:nvSpPr>
        <p:spPr>
          <a:xfrm>
            <a:off x="2970775" y="2257050"/>
            <a:ext cx="3412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3900"/>
              <a:buFont typeface="Arial"/>
              <a:buNone/>
            </a:pPr>
            <a:r>
              <a:rPr b="0" i="0" lang="en" sz="3900" u="none" cap="none" strike="noStrike">
                <a:solidFill>
                  <a:srgbClr val="FFD966"/>
                </a:solidFill>
                <a:latin typeface="Roboto"/>
                <a:ea typeface="Roboto"/>
                <a:cs typeface="Roboto"/>
                <a:sym typeface="Roboto"/>
              </a:rPr>
              <a:t>Questions?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06425" y="4262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Dataset</a:t>
            </a:r>
            <a:endParaRPr>
              <a:solidFill>
                <a:srgbClr val="FFD966"/>
              </a:solidFill>
            </a:endParaRPr>
          </a:p>
        </p:txBody>
      </p:sp>
      <p:sp>
        <p:nvSpPr>
          <p:cNvPr id="80" name="Google Shape;80;p3"/>
          <p:cNvSpPr txBox="1"/>
          <p:nvPr>
            <p:ph idx="1" type="body"/>
          </p:nvPr>
        </p:nvSpPr>
        <p:spPr>
          <a:xfrm>
            <a:off x="387900" y="866075"/>
            <a:ext cx="3048900" cy="37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600"/>
          </a:p>
          <a:p>
            <a:pPr indent="0" lvl="0" marL="0" rtl="0" algn="l">
              <a:lnSpc>
                <a:spcPct val="115000"/>
              </a:lnSpc>
              <a:spcBef>
                <a:spcPts val="1600"/>
              </a:spcBef>
              <a:spcAft>
                <a:spcPts val="0"/>
              </a:spcAft>
              <a:buSzPts val="1800"/>
              <a:buNone/>
            </a:pPr>
            <a:r>
              <a:rPr lang="en" sz="1600"/>
              <a:t>The dataset requirement for our project was to have target summary for each page of all the research papers in the training corpus.</a:t>
            </a:r>
            <a:endParaRPr sz="1600"/>
          </a:p>
          <a:p>
            <a:pPr indent="0" lvl="0" marL="0" rtl="0" algn="l">
              <a:lnSpc>
                <a:spcPct val="115000"/>
              </a:lnSpc>
              <a:spcBef>
                <a:spcPts val="1600"/>
              </a:spcBef>
              <a:spcAft>
                <a:spcPts val="0"/>
              </a:spcAft>
              <a:buSzPts val="1800"/>
              <a:buNone/>
            </a:pPr>
            <a:r>
              <a:rPr lang="en" sz="1500"/>
              <a:t>Dataset Name: LongSumm </a:t>
            </a:r>
            <a:r>
              <a:rPr lang="en" sz="1400" u="sng">
                <a:solidFill>
                  <a:schemeClr val="hlink"/>
                </a:solidFill>
                <a:latin typeface="Roboto Slab"/>
                <a:ea typeface="Roboto Slab"/>
                <a:cs typeface="Roboto Slab"/>
                <a:sym typeface="Roboto Slab"/>
                <a:hlinkClick r:id="rId3"/>
              </a:rPr>
              <a:t>https://github.com/guyfe/LongSumm/blob/master/extractive_summaries/talksumm_papers_titles_url.txt</a:t>
            </a:r>
            <a:r>
              <a:rPr lang="en" sz="1400">
                <a:latin typeface="Roboto Slab"/>
                <a:ea typeface="Roboto Slab"/>
                <a:cs typeface="Roboto Slab"/>
                <a:sym typeface="Roboto Slab"/>
              </a:rPr>
              <a:t> </a:t>
            </a:r>
            <a:endParaRPr/>
          </a:p>
          <a:p>
            <a:pPr indent="0" lvl="0" marL="0" rtl="0" algn="l">
              <a:lnSpc>
                <a:spcPct val="100000"/>
              </a:lnSpc>
              <a:spcBef>
                <a:spcPts val="1600"/>
              </a:spcBef>
              <a:spcAft>
                <a:spcPts val="0"/>
              </a:spcAft>
              <a:buSzPts val="1800"/>
              <a:buNone/>
            </a:pPr>
            <a:r>
              <a:t/>
            </a:r>
            <a:endParaRPr i="1" sz="900"/>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81" name="Google Shape;81;p3"/>
          <p:cNvPicPr preferRelativeResize="0"/>
          <p:nvPr/>
        </p:nvPicPr>
        <p:blipFill rotWithShape="1">
          <a:blip r:embed="rId4">
            <a:alphaModFix/>
          </a:blip>
          <a:srcRect b="0" l="0" r="0" t="0"/>
          <a:stretch/>
        </p:blipFill>
        <p:spPr>
          <a:xfrm>
            <a:off x="3589200" y="872800"/>
            <a:ext cx="5402399" cy="3455636"/>
          </a:xfrm>
          <a:prstGeom prst="rect">
            <a:avLst/>
          </a:prstGeom>
          <a:noFill/>
          <a:ln>
            <a:noFill/>
          </a:ln>
        </p:spPr>
      </p:pic>
      <p:sp>
        <p:nvSpPr>
          <p:cNvPr id="82" name="Google Shape;8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3" name="Google Shape;83;p3"/>
          <p:cNvPicPr preferRelativeResize="0"/>
          <p:nvPr/>
        </p:nvPicPr>
        <p:blipFill rotWithShape="1">
          <a:blip r:embed="rId5">
            <a:alphaModFix/>
          </a:blip>
          <a:srcRect b="0" l="0" r="0" t="0"/>
          <a:stretch/>
        </p:blipFill>
        <p:spPr>
          <a:xfrm>
            <a:off x="0" y="4864200"/>
            <a:ext cx="296750" cy="279300"/>
          </a:xfrm>
          <a:prstGeom prst="rect">
            <a:avLst/>
          </a:prstGeom>
          <a:noFill/>
          <a:ln>
            <a:noFill/>
          </a:ln>
        </p:spPr>
      </p:pic>
      <p:sp>
        <p:nvSpPr>
          <p:cNvPr id="84" name="Google Shape;84;p3"/>
          <p:cNvSpPr txBox="1"/>
          <p:nvPr/>
        </p:nvSpPr>
        <p:spPr>
          <a:xfrm>
            <a:off x="387900" y="4777525"/>
            <a:ext cx="3273000" cy="123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387900" y="4568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More on Dataset</a:t>
            </a:r>
            <a:r>
              <a:rPr lang="en" sz="2500">
                <a:solidFill>
                  <a:srgbClr val="FFD966"/>
                </a:solidFill>
              </a:rPr>
              <a:t> </a:t>
            </a:r>
            <a:endParaRPr sz="2500">
              <a:solidFill>
                <a:srgbClr val="FFD966"/>
              </a:solidFill>
            </a:endParaRPr>
          </a:p>
        </p:txBody>
      </p:sp>
      <p:sp>
        <p:nvSpPr>
          <p:cNvPr id="90" name="Google Shape;90;p4"/>
          <p:cNvSpPr txBox="1"/>
          <p:nvPr>
            <p:ph idx="1" type="body"/>
          </p:nvPr>
        </p:nvSpPr>
        <p:spPr>
          <a:xfrm>
            <a:off x="426525" y="1032299"/>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600"/>
          </a:p>
          <a:p>
            <a:pPr indent="-342900" lvl="0" marL="457200" rtl="0" algn="l">
              <a:lnSpc>
                <a:spcPct val="115000"/>
              </a:lnSpc>
              <a:spcBef>
                <a:spcPts val="1600"/>
              </a:spcBef>
              <a:spcAft>
                <a:spcPts val="0"/>
              </a:spcAft>
              <a:buSzPts val="1800"/>
              <a:buChar char="●"/>
            </a:pPr>
            <a:r>
              <a:rPr lang="en"/>
              <a:t>The selected dataset is NLP domain specific.</a:t>
            </a:r>
            <a:endParaRPr/>
          </a:p>
          <a:p>
            <a:pPr indent="-342900" lvl="0" marL="457200" rtl="0" algn="l">
              <a:lnSpc>
                <a:spcPct val="115000"/>
              </a:lnSpc>
              <a:spcBef>
                <a:spcPts val="0"/>
              </a:spcBef>
              <a:spcAft>
                <a:spcPts val="0"/>
              </a:spcAft>
              <a:buSzPts val="1800"/>
              <a:buChar char="●"/>
            </a:pPr>
            <a:r>
              <a:rPr lang="en"/>
              <a:t>It has extractive and abstractive summaries. We have selected the extractive summaries for creating our dataset.</a:t>
            </a:r>
            <a:endParaRPr/>
          </a:p>
          <a:p>
            <a:pPr indent="-342900" lvl="0" marL="457200" rtl="0" algn="l">
              <a:lnSpc>
                <a:spcPct val="115000"/>
              </a:lnSpc>
              <a:spcBef>
                <a:spcPts val="0"/>
              </a:spcBef>
              <a:spcAft>
                <a:spcPts val="0"/>
              </a:spcAft>
              <a:buSzPts val="1800"/>
              <a:buChar char="●"/>
            </a:pPr>
            <a:r>
              <a:rPr lang="en"/>
              <a:t>The extractive raw summaries consists of 1705 NLP based research papers along with page-wise target summary of each research paper.</a:t>
            </a:r>
            <a:endParaRPr/>
          </a:p>
          <a:p>
            <a:pPr indent="0" lvl="0" marL="0" rtl="0" algn="l">
              <a:lnSpc>
                <a:spcPct val="115000"/>
              </a:lnSpc>
              <a:spcBef>
                <a:spcPts val="1600"/>
              </a:spcBef>
              <a:spcAft>
                <a:spcPts val="0"/>
              </a:spcAft>
              <a:buSzPts val="1800"/>
              <a:buNone/>
            </a:pPr>
            <a:r>
              <a:t/>
            </a:r>
            <a:endParaRPr sz="16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91" name="Google Shape;9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2" name="Google Shape;92;p4"/>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93" name="Google Shape;93;p4"/>
          <p:cNvSpPr txBox="1"/>
          <p:nvPr/>
        </p:nvSpPr>
        <p:spPr>
          <a:xfrm>
            <a:off x="387900" y="4864200"/>
            <a:ext cx="16365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06425" y="46417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Dataset Generation:</a:t>
            </a:r>
            <a:endParaRPr>
              <a:solidFill>
                <a:srgbClr val="FFD966"/>
              </a:solidFill>
            </a:endParaRPr>
          </a:p>
        </p:txBody>
      </p:sp>
      <p:sp>
        <p:nvSpPr>
          <p:cNvPr id="99" name="Google Shape;99;p5"/>
          <p:cNvSpPr txBox="1"/>
          <p:nvPr/>
        </p:nvSpPr>
        <p:spPr>
          <a:xfrm>
            <a:off x="455650" y="880425"/>
            <a:ext cx="7862100" cy="38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1"/>
                </a:solidFill>
                <a:latin typeface="Roboto"/>
                <a:ea typeface="Roboto"/>
                <a:cs typeface="Roboto"/>
                <a:sym typeface="Roboto"/>
              </a:rPr>
              <a:t>Available Dataset:</a:t>
            </a:r>
            <a:endParaRPr b="0" i="0" sz="1700" u="none" cap="none" strike="noStrike">
              <a:solidFill>
                <a:schemeClr val="dk1"/>
              </a:solidFill>
              <a:latin typeface="Roboto"/>
              <a:ea typeface="Roboto"/>
              <a:cs typeface="Roboto"/>
              <a:sym typeface="Roboto"/>
            </a:endParaRPr>
          </a:p>
          <a:p>
            <a:pPr indent="-330200" lvl="0" marL="457200" marR="0" rtl="0" algn="l">
              <a:lnSpc>
                <a:spcPct val="115000"/>
              </a:lnSpc>
              <a:spcBef>
                <a:spcPts val="160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Text file with title of each paper and the corresponding url to load the pdf</a:t>
            </a:r>
            <a:endParaRPr b="0" i="0" sz="1600" u="none" cap="none" strike="noStrike">
              <a:solidFill>
                <a:schemeClr val="dk1"/>
              </a:solidFill>
              <a:latin typeface="Roboto"/>
              <a:ea typeface="Roboto"/>
              <a:cs typeface="Roboto"/>
              <a:sym typeface="Roboto"/>
            </a:endParaRPr>
          </a:p>
          <a:p>
            <a:pPr indent="-330200" lvl="0" marL="457200" marR="0" rtl="0" algn="l">
              <a:lnSpc>
                <a:spcPct val="115000"/>
              </a:lnSpc>
              <a:spcBef>
                <a:spcPts val="0"/>
              </a:spcBef>
              <a:spcAft>
                <a:spcPts val="0"/>
              </a:spcAft>
              <a:buClr>
                <a:schemeClr val="dk1"/>
              </a:buClr>
              <a:buSzPts val="1600"/>
              <a:buFont typeface="Roboto"/>
              <a:buChar char="●"/>
            </a:pPr>
            <a:r>
              <a:rPr b="0" i="0" lang="en" sz="1600" u="none" cap="none" strike="noStrike">
                <a:solidFill>
                  <a:schemeClr val="dk1"/>
                </a:solidFill>
                <a:latin typeface="Roboto"/>
                <a:ea typeface="Roboto"/>
                <a:cs typeface="Roboto"/>
                <a:sym typeface="Roboto"/>
              </a:rPr>
              <a:t>Target Summary format:</a:t>
            </a:r>
            <a:endParaRPr b="0" i="0" sz="1600" u="none" cap="none" strike="noStrike">
              <a:solidFill>
                <a:schemeClr val="dk1"/>
              </a:solidFill>
              <a:latin typeface="Roboto"/>
              <a:ea typeface="Roboto"/>
              <a:cs typeface="Roboto"/>
              <a:sym typeface="Roboto"/>
            </a:endParaRPr>
          </a:p>
          <a:p>
            <a:pPr indent="-317500" lvl="1" marL="914400" marR="0" rtl="0" algn="l">
              <a:lnSpc>
                <a:spcPct val="115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Each line contains: </a:t>
            </a:r>
            <a:endParaRPr b="0" i="0" sz="1400" u="none" cap="none" strike="noStrike">
              <a:solidFill>
                <a:schemeClr val="dk1"/>
              </a:solidFill>
              <a:latin typeface="Roboto"/>
              <a:ea typeface="Roboto"/>
              <a:cs typeface="Roboto"/>
              <a:sym typeface="Roboto"/>
            </a:endParaRPr>
          </a:p>
          <a:p>
            <a:pPr indent="-317500" lvl="2" marL="1371600" marR="0" rtl="0" algn="l">
              <a:lnSpc>
                <a:spcPct val="115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sentence index (in original paper) </a:t>
            </a:r>
            <a:endParaRPr b="0" i="0" sz="1400" u="none" cap="none" strike="noStrike">
              <a:solidFill>
                <a:schemeClr val="dk1"/>
              </a:solidFill>
              <a:latin typeface="Roboto"/>
              <a:ea typeface="Roboto"/>
              <a:cs typeface="Roboto"/>
              <a:sym typeface="Roboto"/>
            </a:endParaRPr>
          </a:p>
          <a:p>
            <a:pPr indent="-317500" lvl="2" marL="1371600" marR="0" rtl="0" algn="l">
              <a:lnSpc>
                <a:spcPct val="115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sentence score (i.e. duration)</a:t>
            </a:r>
            <a:endParaRPr b="0" i="0" sz="1400" u="none" cap="none" strike="noStrike">
              <a:solidFill>
                <a:schemeClr val="dk1"/>
              </a:solidFill>
              <a:latin typeface="Roboto"/>
              <a:ea typeface="Roboto"/>
              <a:cs typeface="Roboto"/>
              <a:sym typeface="Roboto"/>
            </a:endParaRPr>
          </a:p>
          <a:p>
            <a:pPr indent="-317500" lvl="2" marL="1371600" marR="0" rtl="0" algn="l">
              <a:lnSpc>
                <a:spcPct val="115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sentence itself.</a:t>
            </a:r>
            <a:endParaRPr b="0" i="0" sz="1400" u="none" cap="none" strike="noStrike">
              <a:solidFill>
                <a:schemeClr val="dk1"/>
              </a:solidFill>
              <a:latin typeface="Roboto"/>
              <a:ea typeface="Roboto"/>
              <a:cs typeface="Roboto"/>
              <a:sym typeface="Roboto"/>
            </a:endParaRPr>
          </a:p>
          <a:p>
            <a:pPr indent="-317500" lvl="2" marL="1371600" marR="0" rtl="0" algn="l">
              <a:lnSpc>
                <a:spcPct val="115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The fields are tab-separated</a:t>
            </a:r>
            <a:endParaRPr b="0" i="0" sz="1400" u="none" cap="none" strike="noStrike">
              <a:solidFill>
                <a:schemeClr val="dk1"/>
              </a:solidFill>
              <a:latin typeface="Roboto"/>
              <a:ea typeface="Roboto"/>
              <a:cs typeface="Roboto"/>
              <a:sym typeface="Roboto"/>
            </a:endParaRPr>
          </a:p>
          <a:p>
            <a:pPr indent="-317500" lvl="2" marL="1371600" marR="0" rtl="0" algn="l">
              <a:lnSpc>
                <a:spcPct val="115000"/>
              </a:lnSpc>
              <a:spcBef>
                <a:spcPts val="0"/>
              </a:spcBef>
              <a:spcAft>
                <a:spcPts val="0"/>
              </a:spcAft>
              <a:buClr>
                <a:schemeClr val="dk1"/>
              </a:buClr>
              <a:buSzPts val="1400"/>
              <a:buFont typeface="Roboto"/>
              <a:buChar char="■"/>
            </a:pPr>
            <a:r>
              <a:rPr b="0" i="0" lang="en" sz="1400" u="none" cap="none" strike="noStrike">
                <a:solidFill>
                  <a:schemeClr val="dk1"/>
                </a:solidFill>
                <a:latin typeface="Roboto"/>
                <a:ea typeface="Roboto"/>
                <a:cs typeface="Roboto"/>
                <a:sym typeface="Roboto"/>
              </a:rPr>
              <a:t>The order of the sentences is according to their order in the paper.</a:t>
            </a:r>
            <a:endParaRPr b="0" i="0" sz="1800" u="none" cap="none" strike="noStrike">
              <a:solidFill>
                <a:schemeClr val="dk1"/>
              </a:solidFill>
              <a:latin typeface="Roboto"/>
              <a:ea typeface="Roboto"/>
              <a:cs typeface="Roboto"/>
              <a:sym typeface="Roboto"/>
            </a:endParaRPr>
          </a:p>
        </p:txBody>
      </p:sp>
      <p:sp>
        <p:nvSpPr>
          <p:cNvPr id="100" name="Google Shape;10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1" name="Google Shape;101;p5"/>
          <p:cNvPicPr preferRelativeResize="0"/>
          <p:nvPr/>
        </p:nvPicPr>
        <p:blipFill rotWithShape="1">
          <a:blip r:embed="rId3">
            <a:alphaModFix/>
          </a:blip>
          <a:srcRect b="0" l="0" r="0" t="0"/>
          <a:stretch/>
        </p:blipFill>
        <p:spPr>
          <a:xfrm>
            <a:off x="0" y="4864206"/>
            <a:ext cx="296750" cy="279294"/>
          </a:xfrm>
          <a:prstGeom prst="rect">
            <a:avLst/>
          </a:prstGeom>
          <a:noFill/>
          <a:ln>
            <a:noFill/>
          </a:ln>
        </p:spPr>
      </p:pic>
      <p:sp>
        <p:nvSpPr>
          <p:cNvPr id="102" name="Google Shape;102;p5"/>
          <p:cNvSpPr txBox="1"/>
          <p:nvPr/>
        </p:nvSpPr>
        <p:spPr>
          <a:xfrm>
            <a:off x="381825" y="4864200"/>
            <a:ext cx="70878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36975" y="4234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Dataset Generation:</a:t>
            </a:r>
            <a:endParaRPr>
              <a:solidFill>
                <a:srgbClr val="FFD966"/>
              </a:solidFill>
            </a:endParaRPr>
          </a:p>
        </p:txBody>
      </p:sp>
      <p:pic>
        <p:nvPicPr>
          <p:cNvPr id="108" name="Google Shape;108;p6"/>
          <p:cNvPicPr preferRelativeResize="0"/>
          <p:nvPr/>
        </p:nvPicPr>
        <p:blipFill rotWithShape="1">
          <a:blip r:embed="rId3">
            <a:alphaModFix/>
          </a:blip>
          <a:srcRect b="0" l="0" r="0" t="0"/>
          <a:stretch/>
        </p:blipFill>
        <p:spPr>
          <a:xfrm>
            <a:off x="211150" y="1328400"/>
            <a:ext cx="5052875" cy="3405675"/>
          </a:xfrm>
          <a:prstGeom prst="rect">
            <a:avLst/>
          </a:prstGeom>
          <a:noFill/>
          <a:ln>
            <a:noFill/>
          </a:ln>
        </p:spPr>
      </p:pic>
      <p:pic>
        <p:nvPicPr>
          <p:cNvPr id="109" name="Google Shape;109;p6"/>
          <p:cNvPicPr preferRelativeResize="0"/>
          <p:nvPr/>
        </p:nvPicPr>
        <p:blipFill rotWithShape="1">
          <a:blip r:embed="rId4">
            <a:alphaModFix/>
          </a:blip>
          <a:srcRect b="0" l="0" r="0" t="0"/>
          <a:stretch/>
        </p:blipFill>
        <p:spPr>
          <a:xfrm>
            <a:off x="5371775" y="1257550"/>
            <a:ext cx="3649375" cy="3405674"/>
          </a:xfrm>
          <a:prstGeom prst="rect">
            <a:avLst/>
          </a:prstGeom>
          <a:noFill/>
          <a:ln>
            <a:noFill/>
          </a:ln>
        </p:spPr>
      </p:pic>
      <p:sp>
        <p:nvSpPr>
          <p:cNvPr id="110" name="Google Shape;11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1" name="Google Shape;111;p6"/>
          <p:cNvPicPr preferRelativeResize="0"/>
          <p:nvPr/>
        </p:nvPicPr>
        <p:blipFill rotWithShape="1">
          <a:blip r:embed="rId5">
            <a:alphaModFix/>
          </a:blip>
          <a:srcRect b="0" l="0" r="0" t="0"/>
          <a:stretch/>
        </p:blipFill>
        <p:spPr>
          <a:xfrm>
            <a:off x="0" y="4864200"/>
            <a:ext cx="296750" cy="279300"/>
          </a:xfrm>
          <a:prstGeom prst="rect">
            <a:avLst/>
          </a:prstGeom>
          <a:noFill/>
          <a:ln>
            <a:noFill/>
          </a:ln>
        </p:spPr>
      </p:pic>
      <p:sp>
        <p:nvSpPr>
          <p:cNvPr id="112" name="Google Shape;112;p6"/>
          <p:cNvSpPr txBox="1"/>
          <p:nvPr/>
        </p:nvSpPr>
        <p:spPr>
          <a:xfrm>
            <a:off x="399025" y="4811250"/>
            <a:ext cx="70878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219725" y="48795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Generated Dataset Format:</a:t>
            </a:r>
            <a:endParaRPr>
              <a:solidFill>
                <a:srgbClr val="FFD966"/>
              </a:solidFill>
            </a:endParaRPr>
          </a:p>
        </p:txBody>
      </p:sp>
      <p:sp>
        <p:nvSpPr>
          <p:cNvPr id="118" name="Google Shape;118;p7"/>
          <p:cNvSpPr txBox="1"/>
          <p:nvPr/>
        </p:nvSpPr>
        <p:spPr>
          <a:xfrm>
            <a:off x="471100" y="889275"/>
            <a:ext cx="3676200" cy="355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We generated a final dataset having a list of json objects with each object having the input_text and target_summary for each page of all the downloadable research papers.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967 papers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Json object :</a:t>
            </a:r>
            <a:endParaRPr b="0" i="0" sz="1800" u="none" cap="none" strike="noStrike">
              <a:solidFill>
                <a:schemeClr val="dk1"/>
              </a:solidFill>
              <a:latin typeface="Roboto"/>
              <a:ea typeface="Roboto"/>
              <a:cs typeface="Roboto"/>
              <a:sym typeface="Roboto"/>
            </a:endParaRPr>
          </a:p>
          <a:p>
            <a:pPr indent="-323850" lvl="1" marL="914400" marR="0" rtl="0" algn="l">
              <a:lnSpc>
                <a:spcPct val="100000"/>
              </a:lnSpc>
              <a:spcBef>
                <a:spcPts val="0"/>
              </a:spcBef>
              <a:spcAft>
                <a:spcPts val="0"/>
              </a:spcAft>
              <a:buClr>
                <a:schemeClr val="dk1"/>
              </a:buClr>
              <a:buSzPts val="1500"/>
              <a:buFont typeface="Roboto"/>
              <a:buChar char="○"/>
            </a:pPr>
            <a:r>
              <a:rPr b="0" i="0" lang="en" sz="1500" u="none" cap="none" strike="noStrike">
                <a:solidFill>
                  <a:schemeClr val="dk1"/>
                </a:solidFill>
                <a:latin typeface="Roboto"/>
                <a:ea typeface="Roboto"/>
                <a:cs typeface="Roboto"/>
                <a:sym typeface="Roboto"/>
              </a:rPr>
              <a:t>&lt;input_text&gt; page-wise</a:t>
            </a:r>
            <a:endParaRPr b="0" i="0" sz="1500" u="none" cap="none" strike="noStrike">
              <a:solidFill>
                <a:schemeClr val="dk1"/>
              </a:solidFill>
              <a:latin typeface="Roboto"/>
              <a:ea typeface="Roboto"/>
              <a:cs typeface="Roboto"/>
              <a:sym typeface="Roboto"/>
            </a:endParaRPr>
          </a:p>
          <a:p>
            <a:pPr indent="-323850" lvl="1" marL="914400" marR="0" rtl="0" algn="l">
              <a:lnSpc>
                <a:spcPct val="100000"/>
              </a:lnSpc>
              <a:spcBef>
                <a:spcPts val="0"/>
              </a:spcBef>
              <a:spcAft>
                <a:spcPts val="0"/>
              </a:spcAft>
              <a:buClr>
                <a:schemeClr val="dk1"/>
              </a:buClr>
              <a:buSzPts val="1500"/>
              <a:buFont typeface="Roboto"/>
              <a:buChar char="○"/>
            </a:pPr>
            <a:r>
              <a:rPr b="0" i="0" lang="en" sz="1500" u="none" cap="none" strike="noStrike">
                <a:solidFill>
                  <a:schemeClr val="dk1"/>
                </a:solidFill>
                <a:latin typeface="Roboto"/>
                <a:ea typeface="Roboto"/>
                <a:cs typeface="Roboto"/>
                <a:sym typeface="Roboto"/>
              </a:rPr>
              <a:t>&lt;target_summary&gt; for that page</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FFFF00"/>
              </a:solidFill>
              <a:latin typeface="Roboto"/>
              <a:ea typeface="Roboto"/>
              <a:cs typeface="Roboto"/>
              <a:sym typeface="Roboto"/>
            </a:endParaRPr>
          </a:p>
        </p:txBody>
      </p:sp>
      <p:pic>
        <p:nvPicPr>
          <p:cNvPr id="119" name="Google Shape;119;p7"/>
          <p:cNvPicPr preferRelativeResize="0"/>
          <p:nvPr/>
        </p:nvPicPr>
        <p:blipFill rotWithShape="1">
          <a:blip r:embed="rId3">
            <a:alphaModFix/>
          </a:blip>
          <a:srcRect b="0" l="0" r="0" t="0"/>
          <a:stretch/>
        </p:blipFill>
        <p:spPr>
          <a:xfrm>
            <a:off x="4666450" y="1174050"/>
            <a:ext cx="4263051" cy="3748775"/>
          </a:xfrm>
          <a:prstGeom prst="rect">
            <a:avLst/>
          </a:prstGeom>
          <a:noFill/>
          <a:ln>
            <a:noFill/>
          </a:ln>
        </p:spPr>
      </p:pic>
      <p:sp>
        <p:nvSpPr>
          <p:cNvPr id="120" name="Google Shape;12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1" name="Google Shape;121;p7"/>
          <p:cNvPicPr preferRelativeResize="0"/>
          <p:nvPr/>
        </p:nvPicPr>
        <p:blipFill rotWithShape="1">
          <a:blip r:embed="rId4">
            <a:alphaModFix/>
          </a:blip>
          <a:srcRect b="0" l="0" r="0" t="0"/>
          <a:stretch/>
        </p:blipFill>
        <p:spPr>
          <a:xfrm>
            <a:off x="90250" y="4835500"/>
            <a:ext cx="296750" cy="279300"/>
          </a:xfrm>
          <a:prstGeom prst="rect">
            <a:avLst/>
          </a:prstGeom>
          <a:noFill/>
          <a:ln>
            <a:noFill/>
          </a:ln>
        </p:spPr>
      </p:pic>
      <p:sp>
        <p:nvSpPr>
          <p:cNvPr id="122" name="Google Shape;122;p7"/>
          <p:cNvSpPr txBox="1"/>
          <p:nvPr/>
        </p:nvSpPr>
        <p:spPr>
          <a:xfrm>
            <a:off x="387000" y="4835500"/>
            <a:ext cx="70878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387900" y="2495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Models:</a:t>
            </a:r>
            <a:endParaRPr>
              <a:solidFill>
                <a:srgbClr val="FFD966"/>
              </a:solidFill>
            </a:endParaRPr>
          </a:p>
        </p:txBody>
      </p:sp>
      <p:sp>
        <p:nvSpPr>
          <p:cNvPr id="128" name="Google Shape;128;p8"/>
          <p:cNvSpPr txBox="1"/>
          <p:nvPr/>
        </p:nvSpPr>
        <p:spPr>
          <a:xfrm>
            <a:off x="442800" y="302325"/>
            <a:ext cx="7862100" cy="72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In order to perform text summarization task we needed models that can consider the context of the input text and accordingly generate meaningful summaries. So we selected below models:</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T5 Model (Baseline Model): </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GPT 3.5/4</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129" name="Google Shape;12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0" name="Google Shape;130;p8"/>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131" name="Google Shape;131;p8"/>
          <p:cNvSpPr txBox="1"/>
          <p:nvPr/>
        </p:nvSpPr>
        <p:spPr>
          <a:xfrm>
            <a:off x="387900" y="4777525"/>
            <a:ext cx="7087800" cy="123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1" sz="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387900" y="5041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D966"/>
                </a:solidFill>
              </a:rPr>
              <a:t>T5 Model:</a:t>
            </a:r>
            <a:endParaRPr>
              <a:solidFill>
                <a:srgbClr val="FFD966"/>
              </a:solidFill>
            </a:endParaRPr>
          </a:p>
        </p:txBody>
      </p:sp>
      <p:sp>
        <p:nvSpPr>
          <p:cNvPr id="137" name="Google Shape;137;p9"/>
          <p:cNvSpPr txBox="1"/>
          <p:nvPr/>
        </p:nvSpPr>
        <p:spPr>
          <a:xfrm>
            <a:off x="458250" y="1429875"/>
            <a:ext cx="7862100" cy="3281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Bidirectional model - left and right contexts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attention masks - focus on relevant parts of the input text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It can be fine-tuned to perform specific text processing tasks using the domain specific datasets.</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138" name="Google Shape;1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9" name="Google Shape;139;p9"/>
          <p:cNvPicPr preferRelativeResize="0"/>
          <p:nvPr/>
        </p:nvPicPr>
        <p:blipFill rotWithShape="1">
          <a:blip r:embed="rId3">
            <a:alphaModFix/>
          </a:blip>
          <a:srcRect b="0" l="0" r="0" t="0"/>
          <a:stretch/>
        </p:blipFill>
        <p:spPr>
          <a:xfrm>
            <a:off x="0" y="4864200"/>
            <a:ext cx="296750" cy="279300"/>
          </a:xfrm>
          <a:prstGeom prst="rect">
            <a:avLst/>
          </a:prstGeom>
          <a:noFill/>
          <a:ln>
            <a:noFill/>
          </a:ln>
        </p:spPr>
      </p:pic>
      <p:sp>
        <p:nvSpPr>
          <p:cNvPr id="140" name="Google Shape;140;p9"/>
          <p:cNvSpPr txBox="1"/>
          <p:nvPr/>
        </p:nvSpPr>
        <p:spPr>
          <a:xfrm>
            <a:off x="387900" y="4864200"/>
            <a:ext cx="7490700" cy="11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chemeClr val="dk1"/>
                </a:solidFill>
                <a:latin typeface="Roboto"/>
                <a:ea typeface="Roboto"/>
                <a:cs typeface="Roboto"/>
                <a:sym typeface="Roboto"/>
              </a:rPr>
              <a:t>Portland State University</a:t>
            </a:r>
            <a:endParaRPr b="0" i="1" sz="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16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