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64" r:id="rId3"/>
    <p:sldId id="257" r:id="rId4"/>
    <p:sldId id="261" r:id="rId5"/>
    <p:sldId id="265" r:id="rId6"/>
    <p:sldId id="270" r:id="rId7"/>
    <p:sldId id="273" r:id="rId8"/>
    <p:sldId id="272" r:id="rId9"/>
    <p:sldId id="274" r:id="rId10"/>
    <p:sldId id="275" r:id="rId11"/>
    <p:sldId id="276" r:id="rId12"/>
    <p:sldId id="277" r:id="rId13"/>
    <p:sldId id="269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10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43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5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91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5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88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8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84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10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7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Bag of Words Meets Bag of Popcorn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Vinothini pushparaja</a:t>
            </a:r>
          </a:p>
        </p:txBody>
      </p:sp>
    </p:spTree>
    <p:extLst>
      <p:ext uri="{BB962C8B-B14F-4D97-AF65-F5344CB8AC3E}">
        <p14:creationId xmlns:p14="http://schemas.microsoft.com/office/powerpoint/2010/main" val="26059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ROC curve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Without cross validation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With 10 cross validation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82160" y="2582863"/>
            <a:ext cx="4568318" cy="3378200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02641" y="2582863"/>
            <a:ext cx="4568318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82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 Vector Machine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Without cross validation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Accuracy: 0.851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With 10 cross validation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868893635"/>
              </p:ext>
            </p:extLst>
          </p:nvPr>
        </p:nvGraphicFramePr>
        <p:xfrm>
          <a:off x="1097279" y="3318614"/>
          <a:ext cx="3677921" cy="12441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4700">
                  <a:extLst>
                    <a:ext uri="{9D8B030D-6E8A-4147-A177-3AD203B41FA5}">
                      <a16:colId xmlns:a16="http://schemas.microsoft.com/office/drawing/2014/main" val="2689307519"/>
                    </a:ext>
                  </a:extLst>
                </a:gridCol>
                <a:gridCol w="1527443">
                  <a:extLst>
                    <a:ext uri="{9D8B030D-6E8A-4147-A177-3AD203B41FA5}">
                      <a16:colId xmlns:a16="http://schemas.microsoft.com/office/drawing/2014/main" val="4261799315"/>
                    </a:ext>
                  </a:extLst>
                </a:gridCol>
                <a:gridCol w="1185778">
                  <a:extLst>
                    <a:ext uri="{9D8B030D-6E8A-4147-A177-3AD203B41FA5}">
                      <a16:colId xmlns:a16="http://schemas.microsoft.com/office/drawing/2014/main" val="2578205734"/>
                    </a:ext>
                  </a:extLst>
                </a:gridCol>
              </a:tblGrid>
              <a:tr h="41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 = 5000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Predicted: 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Predicted: 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09759004"/>
                  </a:ext>
                </a:extLst>
              </a:tr>
              <a:tr h="41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Actual: 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2052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96489213"/>
                  </a:ext>
                </a:extLst>
              </a:tr>
              <a:tr h="41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Actual: 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2203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40575366"/>
                  </a:ext>
                </a:extLst>
              </a:tr>
            </a:tbl>
          </a:graphicData>
        </a:graphic>
      </p:graphicFrame>
      <p:sp>
        <p:nvSpPr>
          <p:cNvPr id="12" name="Content Placeholder 5"/>
          <p:cNvSpPr txBox="1">
            <a:spLocks/>
          </p:cNvSpPr>
          <p:nvPr/>
        </p:nvSpPr>
        <p:spPr>
          <a:xfrm>
            <a:off x="6217920" y="2582334"/>
            <a:ext cx="4937760" cy="337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Accuracy: 0.8036</a:t>
            </a:r>
          </a:p>
          <a:p>
            <a:endParaRPr lang="en-IN" dirty="0"/>
          </a:p>
          <a:p>
            <a:endParaRPr lang="en-US" dirty="0"/>
          </a:p>
        </p:txBody>
      </p:sp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640116"/>
              </p:ext>
            </p:extLst>
          </p:nvPr>
        </p:nvGraphicFramePr>
        <p:xfrm>
          <a:off x="6035040" y="3318614"/>
          <a:ext cx="3677921" cy="12441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4700">
                  <a:extLst>
                    <a:ext uri="{9D8B030D-6E8A-4147-A177-3AD203B41FA5}">
                      <a16:colId xmlns:a16="http://schemas.microsoft.com/office/drawing/2014/main" val="2689307519"/>
                    </a:ext>
                  </a:extLst>
                </a:gridCol>
                <a:gridCol w="1527443">
                  <a:extLst>
                    <a:ext uri="{9D8B030D-6E8A-4147-A177-3AD203B41FA5}">
                      <a16:colId xmlns:a16="http://schemas.microsoft.com/office/drawing/2014/main" val="4261799315"/>
                    </a:ext>
                  </a:extLst>
                </a:gridCol>
                <a:gridCol w="1185778">
                  <a:extLst>
                    <a:ext uri="{9D8B030D-6E8A-4147-A177-3AD203B41FA5}">
                      <a16:colId xmlns:a16="http://schemas.microsoft.com/office/drawing/2014/main" val="2578205734"/>
                    </a:ext>
                  </a:extLst>
                </a:gridCol>
              </a:tblGrid>
              <a:tr h="41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 = 5000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Predicted: 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Predicted: 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09759004"/>
                  </a:ext>
                </a:extLst>
              </a:tr>
              <a:tr h="41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Actual: 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1943</a:t>
                      </a:r>
                      <a:endParaRPr lang="en-US" sz="1600" u="none" strike="noStrike" dirty="0">
                        <a:effectLst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96489213"/>
                  </a:ext>
                </a:extLst>
              </a:tr>
              <a:tr h="41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Actual: 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480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4057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103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ROC curve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Without cross validation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With 10 cross validation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02641" y="2582863"/>
            <a:ext cx="4568318" cy="33782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82160" y="2582863"/>
            <a:ext cx="4568318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88608"/>
              </p:ext>
            </p:extLst>
          </p:nvPr>
        </p:nvGraphicFramePr>
        <p:xfrm>
          <a:off x="1096961" y="1846263"/>
          <a:ext cx="10143695" cy="381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231">
                  <a:extLst>
                    <a:ext uri="{9D8B030D-6E8A-4147-A177-3AD203B41FA5}">
                      <a16:colId xmlns:a16="http://schemas.microsoft.com/office/drawing/2014/main" val="2007304191"/>
                    </a:ext>
                  </a:extLst>
                </a:gridCol>
                <a:gridCol w="1690616">
                  <a:extLst>
                    <a:ext uri="{9D8B030D-6E8A-4147-A177-3AD203B41FA5}">
                      <a16:colId xmlns:a16="http://schemas.microsoft.com/office/drawing/2014/main" val="2334558812"/>
                    </a:ext>
                  </a:extLst>
                </a:gridCol>
                <a:gridCol w="1690616">
                  <a:extLst>
                    <a:ext uri="{9D8B030D-6E8A-4147-A177-3AD203B41FA5}">
                      <a16:colId xmlns:a16="http://schemas.microsoft.com/office/drawing/2014/main" val="3217732213"/>
                    </a:ext>
                  </a:extLst>
                </a:gridCol>
                <a:gridCol w="1690616">
                  <a:extLst>
                    <a:ext uri="{9D8B030D-6E8A-4147-A177-3AD203B41FA5}">
                      <a16:colId xmlns:a16="http://schemas.microsoft.com/office/drawing/2014/main" val="2499197162"/>
                    </a:ext>
                  </a:extLst>
                </a:gridCol>
                <a:gridCol w="1690616">
                  <a:extLst>
                    <a:ext uri="{9D8B030D-6E8A-4147-A177-3AD203B41FA5}">
                      <a16:colId xmlns:a16="http://schemas.microsoft.com/office/drawing/2014/main" val="3514209201"/>
                    </a:ext>
                  </a:extLst>
                </a:gridCol>
              </a:tblGrid>
              <a:tr h="76312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Model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Without cross validation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With cross validation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656886"/>
                  </a:ext>
                </a:extLst>
              </a:tr>
              <a:tr h="76312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Accuracy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AUC Score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Accuracy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AUC Score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2933"/>
                  </a:ext>
                </a:extLst>
              </a:tr>
              <a:tr h="763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0.8266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0.8166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0.8953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603591"/>
                  </a:ext>
                </a:extLst>
              </a:tr>
              <a:tr h="763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0.8554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0.9285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0.8140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0.8885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633476"/>
                  </a:ext>
                </a:extLst>
              </a:tr>
              <a:tr h="763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0.8510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0.9251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0.8036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0.8833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674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71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238370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Word2vec?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Word2vec: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dirty="0"/>
              <a:t>A deep learning technique that focuses on meaning of words. It tries to understand the meaning and semantic relationship among the words.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Usage: 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dirty="0"/>
              <a:t>To reduce one-hot vector to much reduced  word embedding that preserves the context and meaning of the original words.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764"/>
          <a:stretch/>
        </p:blipFill>
        <p:spPr>
          <a:xfrm>
            <a:off x="6572250" y="2548190"/>
            <a:ext cx="4229100" cy="26667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54978" y="1958108"/>
            <a:ext cx="2521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One-Hot method</a:t>
            </a:r>
          </a:p>
        </p:txBody>
      </p:sp>
    </p:spTree>
    <p:extLst>
      <p:ext uri="{BB962C8B-B14F-4D97-AF65-F5344CB8AC3E}">
        <p14:creationId xmlns:p14="http://schemas.microsoft.com/office/powerpoint/2010/main" val="176330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0124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Dataset: 25,000 IMDB movie reviews.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dirty="0"/>
              <a:t>Train Data: 20,000 rows containing id, sentiment, text for each review.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dirty="0"/>
              <a:t>Test Data: 5,000 rows containing id, sentiment and text for each review. 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Prediction: Sentiment for each review.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dirty="0"/>
              <a:t>If IMDB rating &lt; 5 then the sentiment score is 0, and rating &gt;=7 sentiment score is 1.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Data Fields: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ID – Unique ID for each review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Sentiment(Binary) – Sentiment for each review, 1 for positive and 0 for negative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Review – Text of the reviews for movies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Models used: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dirty="0"/>
              <a:t>Word2vec based models – CBOW(Continuous Bag of Words)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IN" dirty="0"/>
              <a:t>Classification: Random Forest, Logistic Regression, SVM, KNN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7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&amp; Text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411229" cy="428721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dirty="0"/>
              <a:t> </a:t>
            </a:r>
            <a:r>
              <a:rPr lang="en-IN" dirty="0" err="1"/>
              <a:t>BeautifulSoup</a:t>
            </a:r>
            <a:r>
              <a:rPr lang="en-IN" dirty="0"/>
              <a:t> Package – Removing HTML </a:t>
            </a:r>
            <a:r>
              <a:rPr lang="en-IN" dirty="0" err="1"/>
              <a:t>Markup</a:t>
            </a:r>
            <a:endParaRPr lang="en-IN" dirty="0"/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dirty="0"/>
              <a:t> Regular Expression – To remove punctuation and numbers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dirty="0"/>
              <a:t> Converting reviews to lowercase and split them into individual words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dirty="0"/>
              <a:t> </a:t>
            </a:r>
            <a:r>
              <a:rPr lang="en-IN" dirty="0" err="1"/>
              <a:t>Stopwords</a:t>
            </a:r>
            <a:r>
              <a:rPr lang="en-IN" dirty="0"/>
              <a:t> list from NLTK– Removing words like “a”, “the”, “and”, “is”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dirty="0"/>
              <a:t> NLTK porter stemmer – It allows us to treat “message”, “messages”, “messaging” as a single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1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Bag of Words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IN" dirty="0"/>
              <a:t> Bag of words model </a:t>
            </a:r>
          </a:p>
          <a:p>
            <a:pPr marL="201168" lvl="1" indent="0" algn="just">
              <a:buNone/>
            </a:pPr>
            <a:r>
              <a:rPr lang="en-IN" dirty="0"/>
              <a:t>Takes all the words from a sentence and then models them by counting how many times each word appears.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dirty="0"/>
              <a:t> Example:</a:t>
            </a:r>
          </a:p>
          <a:p>
            <a:pPr marL="201168" lvl="1" indent="0" algn="just">
              <a:buNone/>
            </a:pPr>
            <a:r>
              <a:rPr lang="en-IN" dirty="0"/>
              <a:t>Sentence 1: “The cat sat on the hat”</a:t>
            </a:r>
          </a:p>
          <a:p>
            <a:pPr marL="201168" lvl="1" indent="0" algn="just">
              <a:buNone/>
            </a:pPr>
            <a:r>
              <a:rPr lang="en-IN" dirty="0"/>
              <a:t>Sentence 2: “The dog ate the cat and the hat”</a:t>
            </a:r>
          </a:p>
          <a:p>
            <a:pPr marL="201168" lvl="1" indent="0" algn="just">
              <a:buNone/>
            </a:pPr>
            <a:endParaRPr lang="en-IN" dirty="0"/>
          </a:p>
          <a:p>
            <a:pPr marL="201168" lvl="1" indent="0" algn="just">
              <a:buNone/>
            </a:pPr>
            <a:r>
              <a:rPr lang="en-IN" dirty="0"/>
              <a:t>Vocabularies from both the sentences: </a:t>
            </a:r>
          </a:p>
          <a:p>
            <a:pPr marL="201168" lvl="1" indent="0" algn="just">
              <a:buNone/>
            </a:pPr>
            <a:r>
              <a:rPr lang="en-IN" dirty="0"/>
              <a:t>[the, cat, sat, on, hat, dog, ate, and]</a:t>
            </a:r>
          </a:p>
          <a:p>
            <a:pPr marL="201168" lvl="1" indent="0" algn="just">
              <a:buNone/>
            </a:pPr>
            <a:endParaRPr lang="en-IN" dirty="0"/>
          </a:p>
          <a:p>
            <a:pPr marL="201168" lvl="1" indent="0" algn="just">
              <a:buNone/>
            </a:pPr>
            <a:r>
              <a:rPr lang="en-IN" dirty="0"/>
              <a:t>Feature vector for both the sentences:</a:t>
            </a:r>
          </a:p>
          <a:p>
            <a:pPr marL="201168" lvl="1" indent="0" algn="just">
              <a:buNone/>
            </a:pPr>
            <a:r>
              <a:rPr lang="en-IN" dirty="0"/>
              <a:t>Sentence 1: [2,1,1,1,1,0,0,0]</a:t>
            </a:r>
          </a:p>
          <a:p>
            <a:pPr marL="201168" lvl="1" indent="0" algn="just">
              <a:buNone/>
            </a:pPr>
            <a:r>
              <a:rPr lang="en-IN" dirty="0"/>
              <a:t>Sentence 2: [3,1,0,0,1,1,1,1]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99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8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Without cross validation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Accuracy: 0.8266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With 10 cross validation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2068894"/>
              </p:ext>
            </p:extLst>
          </p:nvPr>
        </p:nvGraphicFramePr>
        <p:xfrm>
          <a:off x="1097279" y="3318614"/>
          <a:ext cx="3677921" cy="12441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4700">
                  <a:extLst>
                    <a:ext uri="{9D8B030D-6E8A-4147-A177-3AD203B41FA5}">
                      <a16:colId xmlns:a16="http://schemas.microsoft.com/office/drawing/2014/main" val="2689307519"/>
                    </a:ext>
                  </a:extLst>
                </a:gridCol>
                <a:gridCol w="1527443">
                  <a:extLst>
                    <a:ext uri="{9D8B030D-6E8A-4147-A177-3AD203B41FA5}">
                      <a16:colId xmlns:a16="http://schemas.microsoft.com/office/drawing/2014/main" val="4261799315"/>
                    </a:ext>
                  </a:extLst>
                </a:gridCol>
                <a:gridCol w="1185778">
                  <a:extLst>
                    <a:ext uri="{9D8B030D-6E8A-4147-A177-3AD203B41FA5}">
                      <a16:colId xmlns:a16="http://schemas.microsoft.com/office/drawing/2014/main" val="2578205734"/>
                    </a:ext>
                  </a:extLst>
                </a:gridCol>
              </a:tblGrid>
              <a:tr h="41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 = 5000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Predicted: 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Predicted: 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09759004"/>
                  </a:ext>
                </a:extLst>
              </a:tr>
              <a:tr h="41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Actual: 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2025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96489213"/>
                  </a:ext>
                </a:extLst>
              </a:tr>
              <a:tr h="41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Actual: 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2108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40575366"/>
                  </a:ext>
                </a:extLst>
              </a:tr>
            </a:tbl>
          </a:graphicData>
        </a:graphic>
      </p:graphicFrame>
      <p:sp>
        <p:nvSpPr>
          <p:cNvPr id="12" name="Content Placeholder 5"/>
          <p:cNvSpPr txBox="1">
            <a:spLocks/>
          </p:cNvSpPr>
          <p:nvPr/>
        </p:nvSpPr>
        <p:spPr>
          <a:xfrm>
            <a:off x="6217920" y="2582334"/>
            <a:ext cx="4937760" cy="337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Accuracy: 0.8166</a:t>
            </a:r>
          </a:p>
          <a:p>
            <a:endParaRPr lang="en-IN" dirty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7024"/>
              </p:ext>
            </p:extLst>
          </p:nvPr>
        </p:nvGraphicFramePr>
        <p:xfrm>
          <a:off x="6217920" y="3319249"/>
          <a:ext cx="3812771" cy="12435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0071">
                  <a:extLst>
                    <a:ext uri="{9D8B030D-6E8A-4147-A177-3AD203B41FA5}">
                      <a16:colId xmlns:a16="http://schemas.microsoft.com/office/drawing/2014/main" val="4274143537"/>
                    </a:ext>
                  </a:extLst>
                </a:gridCol>
                <a:gridCol w="1583446">
                  <a:extLst>
                    <a:ext uri="{9D8B030D-6E8A-4147-A177-3AD203B41FA5}">
                      <a16:colId xmlns:a16="http://schemas.microsoft.com/office/drawing/2014/main" val="2357428646"/>
                    </a:ext>
                  </a:extLst>
                </a:gridCol>
                <a:gridCol w="1229254">
                  <a:extLst>
                    <a:ext uri="{9D8B030D-6E8A-4147-A177-3AD203B41FA5}">
                      <a16:colId xmlns:a16="http://schemas.microsoft.com/office/drawing/2014/main" val="3316974696"/>
                    </a:ext>
                  </a:extLst>
                </a:gridCol>
              </a:tblGrid>
              <a:tr h="4145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 = 5000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Predicted: 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Predicted: 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60939367"/>
                  </a:ext>
                </a:extLst>
              </a:tr>
              <a:tr h="4145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Actual: 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1968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03459790"/>
                  </a:ext>
                </a:extLst>
              </a:tr>
              <a:tr h="4145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Actual: 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431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2115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84033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55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ROC curve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Without cross validation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With 10 cross validation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82160" y="2582863"/>
            <a:ext cx="4568318" cy="337820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02641" y="2582863"/>
            <a:ext cx="4568318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23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Without cross validation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Accuracy: 0.8554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With 10 cross validation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28935217"/>
              </p:ext>
            </p:extLst>
          </p:nvPr>
        </p:nvGraphicFramePr>
        <p:xfrm>
          <a:off x="1097279" y="3318614"/>
          <a:ext cx="3677921" cy="12441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4700">
                  <a:extLst>
                    <a:ext uri="{9D8B030D-6E8A-4147-A177-3AD203B41FA5}">
                      <a16:colId xmlns:a16="http://schemas.microsoft.com/office/drawing/2014/main" val="2689307519"/>
                    </a:ext>
                  </a:extLst>
                </a:gridCol>
                <a:gridCol w="1527443">
                  <a:extLst>
                    <a:ext uri="{9D8B030D-6E8A-4147-A177-3AD203B41FA5}">
                      <a16:colId xmlns:a16="http://schemas.microsoft.com/office/drawing/2014/main" val="4261799315"/>
                    </a:ext>
                  </a:extLst>
                </a:gridCol>
                <a:gridCol w="1185778">
                  <a:extLst>
                    <a:ext uri="{9D8B030D-6E8A-4147-A177-3AD203B41FA5}">
                      <a16:colId xmlns:a16="http://schemas.microsoft.com/office/drawing/2014/main" val="2578205734"/>
                    </a:ext>
                  </a:extLst>
                </a:gridCol>
              </a:tblGrid>
              <a:tr h="41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 = 5000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Predicted: 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Predicted: 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09759004"/>
                  </a:ext>
                </a:extLst>
              </a:tr>
              <a:tr h="41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Actual: 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2063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96489213"/>
                  </a:ext>
                </a:extLst>
              </a:tr>
              <a:tr h="41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Actual: 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2214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40575366"/>
                  </a:ext>
                </a:extLst>
              </a:tr>
            </a:tbl>
          </a:graphicData>
        </a:graphic>
      </p:graphicFrame>
      <p:sp>
        <p:nvSpPr>
          <p:cNvPr id="12" name="Content Placeholder 5"/>
          <p:cNvSpPr txBox="1">
            <a:spLocks/>
          </p:cNvSpPr>
          <p:nvPr/>
        </p:nvSpPr>
        <p:spPr>
          <a:xfrm>
            <a:off x="6217920" y="2582334"/>
            <a:ext cx="4937760" cy="337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Accuracy: 0.814</a:t>
            </a:r>
          </a:p>
          <a:p>
            <a:endParaRPr lang="en-IN" dirty="0"/>
          </a:p>
          <a:p>
            <a:endParaRPr lang="en-US" dirty="0"/>
          </a:p>
        </p:txBody>
      </p:sp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6147328"/>
              </p:ext>
            </p:extLst>
          </p:nvPr>
        </p:nvGraphicFramePr>
        <p:xfrm>
          <a:off x="6311206" y="3318613"/>
          <a:ext cx="3677921" cy="12441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4700">
                  <a:extLst>
                    <a:ext uri="{9D8B030D-6E8A-4147-A177-3AD203B41FA5}">
                      <a16:colId xmlns:a16="http://schemas.microsoft.com/office/drawing/2014/main" val="2689307519"/>
                    </a:ext>
                  </a:extLst>
                </a:gridCol>
                <a:gridCol w="1527443">
                  <a:extLst>
                    <a:ext uri="{9D8B030D-6E8A-4147-A177-3AD203B41FA5}">
                      <a16:colId xmlns:a16="http://schemas.microsoft.com/office/drawing/2014/main" val="4261799315"/>
                    </a:ext>
                  </a:extLst>
                </a:gridCol>
                <a:gridCol w="1185778">
                  <a:extLst>
                    <a:ext uri="{9D8B030D-6E8A-4147-A177-3AD203B41FA5}">
                      <a16:colId xmlns:a16="http://schemas.microsoft.com/office/drawing/2014/main" val="2578205734"/>
                    </a:ext>
                  </a:extLst>
                </a:gridCol>
              </a:tblGrid>
              <a:tr h="41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 = 5000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Predicted: 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Predicted: 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09759004"/>
                  </a:ext>
                </a:extLst>
              </a:tr>
              <a:tr h="41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Actual: 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1979</a:t>
                      </a:r>
                      <a:endParaRPr lang="en-US" sz="1600" u="none" strike="noStrike" dirty="0">
                        <a:effectLst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96489213"/>
                  </a:ext>
                </a:extLst>
              </a:tr>
              <a:tr h="41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Actual: 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4057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1381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3824</TotalTime>
  <Words>589</Words>
  <Application>Microsoft Office PowerPoint</Application>
  <PresentationFormat>Widescreen</PresentationFormat>
  <Paragraphs>143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Courier New</vt:lpstr>
      <vt:lpstr>Retrospect</vt:lpstr>
      <vt:lpstr>Bag of Words Meets Bag of Popcorn</vt:lpstr>
      <vt:lpstr>Why do we need Word2vec?</vt:lpstr>
      <vt:lpstr>Introduction</vt:lpstr>
      <vt:lpstr>Data Cleaning &amp; Text Preprocessing</vt:lpstr>
      <vt:lpstr>Bag of Words Model</vt:lpstr>
      <vt:lpstr>Modelling</vt:lpstr>
      <vt:lpstr>Random Forest</vt:lpstr>
      <vt:lpstr>ROC curve</vt:lpstr>
      <vt:lpstr>Logistic Regression</vt:lpstr>
      <vt:lpstr>ROC curve</vt:lpstr>
      <vt:lpstr>Support Vector Machine</vt:lpstr>
      <vt:lpstr>ROC curve</vt:lpstr>
      <vt:lpstr>Conclusion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Word2vec for Movie Reviews</dc:title>
  <dc:creator>Vinothini Pushparaja</dc:creator>
  <cp:lastModifiedBy>Vinothini Pushparaja</cp:lastModifiedBy>
  <cp:revision>52</cp:revision>
  <dcterms:created xsi:type="dcterms:W3CDTF">2017-10-19T06:45:47Z</dcterms:created>
  <dcterms:modified xsi:type="dcterms:W3CDTF">2017-10-26T21:24:36Z</dcterms:modified>
</cp:coreProperties>
</file>