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5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87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0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4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17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6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55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39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7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8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8BAA-75AD-4E4E-A21D-5405941E2820}" type="datetimeFigureOut">
              <a:rPr lang="en-CA" smtClean="0"/>
              <a:t>17/03/2020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18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.The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rgbClr val="00B050"/>
                </a:solidFill>
              </a:rPr>
              <a:t>Comparing New York and Toronto Neighborhoods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748464" cy="1656184"/>
          </a:xfrm>
        </p:spPr>
        <p:txBody>
          <a:bodyPr>
            <a:normAutofit fontScale="47500" lnSpcReduction="20000"/>
          </a:bodyPr>
          <a:lstStyle/>
          <a:p>
            <a:r>
              <a:rPr lang="en-CA" sz="2900" dirty="0"/>
              <a:t> The XYZ Corp is looking forward to relocate part of its business   operations  from NY </a:t>
            </a:r>
            <a:r>
              <a:rPr lang="en-CA" sz="2900" dirty="0" smtClean="0"/>
              <a:t>city  </a:t>
            </a:r>
            <a:r>
              <a:rPr lang="en-CA" sz="2900" dirty="0"/>
              <a:t>to </a:t>
            </a:r>
            <a:r>
              <a:rPr lang="en-CA" sz="2900" dirty="0" smtClean="0"/>
              <a:t>Toronto.</a:t>
            </a:r>
          </a:p>
          <a:p>
            <a:endParaRPr lang="en-CA" sz="2500" dirty="0"/>
          </a:p>
          <a:p>
            <a:r>
              <a:rPr lang="en-CA" sz="2900" dirty="0" smtClean="0"/>
              <a:t>Among </a:t>
            </a:r>
            <a:r>
              <a:rPr lang="en-CA" sz="2900" dirty="0"/>
              <a:t>many business considerations  is one voiced by HR department.</a:t>
            </a:r>
          </a:p>
          <a:p>
            <a:r>
              <a:rPr lang="en-CA" sz="2900" dirty="0"/>
              <a:t>    </a:t>
            </a:r>
            <a:r>
              <a:rPr lang="en-CA" sz="2900" dirty="0" err="1"/>
              <a:t>Bussiness</a:t>
            </a:r>
            <a:r>
              <a:rPr lang="en-CA" sz="2900" dirty="0"/>
              <a:t> nature of XYZ </a:t>
            </a:r>
            <a:r>
              <a:rPr lang="en-CA" sz="2900" dirty="0" err="1"/>
              <a:t>corp</a:t>
            </a:r>
            <a:r>
              <a:rPr lang="en-CA" sz="2900" dirty="0"/>
              <a:t> will  require moving number of employees from NY city to </a:t>
            </a:r>
          </a:p>
          <a:p>
            <a:r>
              <a:rPr lang="en-CA" sz="2900" dirty="0"/>
              <a:t>   Toronto.</a:t>
            </a:r>
          </a:p>
          <a:p>
            <a:r>
              <a:rPr lang="en-CA" sz="2900" dirty="0"/>
              <a:t>   HR is concerned about cultural and quality of life changes for these</a:t>
            </a:r>
          </a:p>
          <a:p>
            <a:r>
              <a:rPr lang="en-CA" sz="2900" dirty="0"/>
              <a:t>   employees that will move to Toronto</a:t>
            </a:r>
            <a:r>
              <a:rPr lang="en-CA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3933056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By </a:t>
            </a:r>
            <a:r>
              <a:rPr lang="en-CA" sz="1200" dirty="0"/>
              <a:t>Anton </a:t>
            </a:r>
            <a:r>
              <a:rPr lang="en-CA" sz="1200" dirty="0" smtClean="0"/>
              <a:t>Anonymous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0405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918"/>
            <a:ext cx="8075240" cy="1327874"/>
          </a:xfrm>
        </p:spPr>
        <p:txBody>
          <a:bodyPr>
            <a:normAutofit/>
          </a:bodyPr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571184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 Information on cultural and lifestyle similarities between </a:t>
            </a:r>
            <a:r>
              <a:rPr lang="en-CA" sz="1200" dirty="0" smtClean="0"/>
              <a:t>Toronto    </a:t>
            </a:r>
            <a:r>
              <a:rPr lang="en-CA" sz="1200" dirty="0"/>
              <a:t>and New York is not readily available and is not easily measurable.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49289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Data 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212976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r>
              <a:rPr lang="en-CA" sz="1400" dirty="0"/>
              <a:t>Foursquare API endpoints provide venue database for both Toronto and       New </a:t>
            </a:r>
            <a:r>
              <a:rPr lang="en-CA" sz="1400" dirty="0" err="1"/>
              <a:t>York.This</a:t>
            </a:r>
            <a:r>
              <a:rPr lang="en-CA" sz="1400" dirty="0"/>
              <a:t> database has over sixty descriptive attributes that          very well describe each </a:t>
            </a:r>
            <a:r>
              <a:rPr lang="en-CA" sz="1400" dirty="0" err="1"/>
              <a:t>venue.Borough</a:t>
            </a:r>
            <a:r>
              <a:rPr lang="en-CA" sz="1400" dirty="0"/>
              <a:t> and neighborhood data for both       cities is readily available from many sources such as    </a:t>
            </a:r>
            <a:r>
              <a:rPr lang="en-CA" sz="1400" u="sng" dirty="0">
                <a:hlinkClick r:id="rId2"/>
              </a:rPr>
              <a:t>https://geo.nyu.edu/catalog/nyu_2451_34572.These sources will            provide venue data and venue selection within city centre radius. </a:t>
            </a:r>
          </a:p>
          <a:p>
            <a:r>
              <a:rPr lang="en-CA" sz="1400" dirty="0"/>
              <a:t> Python </a:t>
            </a:r>
            <a:r>
              <a:rPr lang="en-CA" sz="1400" dirty="0" err="1"/>
              <a:t>geopy.geocoders</a:t>
            </a:r>
            <a:r>
              <a:rPr lang="en-CA" sz="1400" dirty="0"/>
              <a:t>  package provides tools for geolocation of          cities.</a:t>
            </a:r>
          </a:p>
        </p:txBody>
      </p:sp>
    </p:spTree>
    <p:extLst>
      <p:ext uri="{BB962C8B-B14F-4D97-AF65-F5344CB8AC3E}">
        <p14:creationId xmlns:p14="http://schemas.microsoft.com/office/powerpoint/2010/main" val="8352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Feature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6768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For lookup of neighborhoods of Toronto and New York : Borough, Neighborhood,  </a:t>
            </a:r>
            <a:r>
              <a:rPr lang="en-CA" sz="1400" dirty="0" smtClean="0"/>
              <a:t> </a:t>
            </a:r>
            <a:r>
              <a:rPr lang="en-CA" sz="1400" dirty="0"/>
              <a:t>Latitude and  Longitude were used.</a:t>
            </a:r>
          </a:p>
          <a:p>
            <a:r>
              <a:rPr lang="en-CA" sz="1400" dirty="0" smtClean="0"/>
              <a:t>Foursquare </a:t>
            </a:r>
            <a:r>
              <a:rPr lang="en-CA" sz="1400" dirty="0"/>
              <a:t>API venues endpoint  provided  venues: name , </a:t>
            </a:r>
            <a:r>
              <a:rPr lang="en-CA" sz="1400" dirty="0" err="1"/>
              <a:t>category,lattitude</a:t>
            </a:r>
            <a:r>
              <a:rPr lang="en-CA" sz="1400" dirty="0"/>
              <a:t> and </a:t>
            </a:r>
            <a:r>
              <a:rPr lang="en-CA" sz="1400" dirty="0" smtClean="0"/>
              <a:t> </a:t>
            </a:r>
            <a:r>
              <a:rPr lang="en-CA" sz="1400" dirty="0"/>
              <a:t>longitude.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Venue </a:t>
            </a:r>
            <a:r>
              <a:rPr lang="en-CA" sz="1400" dirty="0"/>
              <a:t>category was used to create feature set.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3025172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Methodology</a:t>
            </a:r>
            <a:endParaRPr lang="en-C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89040"/>
            <a:ext cx="53285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r>
              <a:rPr lang="en-CA" sz="1400" dirty="0"/>
              <a:t>I used k-means clustering analysis on cities neighborhoods to determine similarities </a:t>
            </a:r>
            <a:r>
              <a:rPr lang="en-CA" sz="1400" dirty="0" smtClean="0"/>
              <a:t> </a:t>
            </a:r>
            <a:r>
              <a:rPr lang="en-CA" sz="1400" dirty="0"/>
              <a:t>between </a:t>
            </a:r>
            <a:r>
              <a:rPr lang="en-CA" sz="1400" dirty="0" smtClean="0"/>
              <a:t> </a:t>
            </a:r>
            <a:r>
              <a:rPr lang="en-CA" sz="1400" dirty="0"/>
              <a:t>Toronto  and New York  </a:t>
            </a:r>
            <a:r>
              <a:rPr lang="en-CA" sz="1400" dirty="0" err="1"/>
              <a:t>neigborhoods</a:t>
            </a:r>
            <a:r>
              <a:rPr lang="en-CA" sz="1400" dirty="0"/>
              <a:t> in their venues.</a:t>
            </a:r>
          </a:p>
          <a:p>
            <a:r>
              <a:rPr lang="en-CA" sz="1400" dirty="0" smtClean="0"/>
              <a:t> </a:t>
            </a:r>
            <a:r>
              <a:rPr lang="en-CA" sz="1400" dirty="0"/>
              <a:t>For each neighborhood I derived new feature  -  mean of category for that </a:t>
            </a:r>
            <a:r>
              <a:rPr lang="en-CA" sz="1400" dirty="0" smtClean="0"/>
              <a:t> </a:t>
            </a:r>
            <a:r>
              <a:rPr lang="en-CA" sz="1400" dirty="0"/>
              <a:t>neighborhood.</a:t>
            </a:r>
          </a:p>
          <a:p>
            <a:r>
              <a:rPr lang="en-CA" sz="1400" dirty="0" smtClean="0"/>
              <a:t> </a:t>
            </a:r>
            <a:r>
              <a:rPr lang="en-CA" sz="1400" dirty="0"/>
              <a:t>I expected that if  calculated clusters  contain proportional number of neighborhoods </a:t>
            </a:r>
            <a:r>
              <a:rPr lang="en-CA" sz="1400" dirty="0" smtClean="0"/>
              <a:t>  </a:t>
            </a:r>
            <a:r>
              <a:rPr lang="en-CA" sz="1400" dirty="0"/>
              <a:t>from both cities it will be safe to claim that living in both cities is quite similar.</a:t>
            </a:r>
          </a:p>
        </p:txBody>
      </p:sp>
    </p:spTree>
    <p:extLst>
      <p:ext uri="{BB962C8B-B14F-4D97-AF65-F5344CB8AC3E}">
        <p14:creationId xmlns:p14="http://schemas.microsoft.com/office/powerpoint/2010/main" val="398604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Results</a:t>
            </a:r>
            <a:endParaRPr lang="en-CA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65527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r>
              <a:rPr lang="en-CA" sz="1400" dirty="0"/>
              <a:t>Neighborhoods were grouped  to 5 clusters. 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</a:t>
            </a:r>
            <a:r>
              <a:rPr lang="en-CA" sz="1400" dirty="0"/>
              <a:t>2 clusters were unique for Toronto and 1 for New York.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</a:t>
            </a:r>
            <a:r>
              <a:rPr lang="en-CA" sz="1400" dirty="0"/>
              <a:t>These contained together only 3 neighborhoods of 59 in both cities.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0" y="2327814"/>
            <a:ext cx="4831499" cy="220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22920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63209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7848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HR is concerned about relocating its employees from New York to Toronto.</a:t>
            </a:r>
          </a:p>
          <a:p>
            <a:r>
              <a:rPr lang="en-CA" sz="1400" dirty="0" smtClean="0"/>
              <a:t> One of  the aspects of possible relocation to consider is if living and lifestyle of both </a:t>
            </a:r>
          </a:p>
          <a:p>
            <a:r>
              <a:rPr lang="en-CA" sz="1400" dirty="0" smtClean="0"/>
              <a:t> these cities is similar. By analyzing neighborhood venues for both cities  I found out</a:t>
            </a:r>
          </a:p>
          <a:p>
            <a:r>
              <a:rPr lang="en-CA" sz="1400" dirty="0" smtClean="0"/>
              <a:t> that  in this aspect these cities are quite similar and HR should not be overly concerned </a:t>
            </a:r>
          </a:p>
          <a:p>
            <a:r>
              <a:rPr lang="en-CA" sz="1400" dirty="0" smtClean="0"/>
              <a:t> about  differences.</a:t>
            </a:r>
            <a:endParaRPr lang="en-CA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20486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212976"/>
            <a:ext cx="568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Both </a:t>
            </a:r>
            <a:r>
              <a:rPr lang="en-CA" sz="1400" dirty="0"/>
              <a:t>New York and Toronto are quite similar to live in. There are three </a:t>
            </a:r>
            <a:r>
              <a:rPr lang="en-CA" sz="1400" dirty="0" err="1"/>
              <a:t>neigborhoods</a:t>
            </a:r>
            <a:r>
              <a:rPr lang="en-CA" sz="1400" dirty="0"/>
              <a:t> </a:t>
            </a:r>
            <a:r>
              <a:rPr lang="en-CA" sz="1400" dirty="0" smtClean="0"/>
              <a:t> </a:t>
            </a:r>
            <a:r>
              <a:rPr lang="en-CA" sz="1400" dirty="0"/>
              <a:t>that  stand out,  further analysis of these may be performed if necessary.</a:t>
            </a:r>
          </a:p>
        </p:txBody>
      </p:sp>
    </p:spTree>
    <p:extLst>
      <p:ext uri="{BB962C8B-B14F-4D97-AF65-F5344CB8AC3E}">
        <p14:creationId xmlns:p14="http://schemas.microsoft.com/office/powerpoint/2010/main" val="418609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421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Comparing New York and Toronto Neighborhoods 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New York and Toronto Neighborhoods</dc:title>
  <dc:creator>Beatka</dc:creator>
  <cp:lastModifiedBy>Beatka</cp:lastModifiedBy>
  <cp:revision>6</cp:revision>
  <dcterms:created xsi:type="dcterms:W3CDTF">2020-03-17T18:16:17Z</dcterms:created>
  <dcterms:modified xsi:type="dcterms:W3CDTF">2020-03-17T18:45:54Z</dcterms:modified>
</cp:coreProperties>
</file>