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8BAA-75AD-4E4E-A21D-5405941E2820}" type="datetimeFigureOut">
              <a:rPr lang="en-CA" smtClean="0"/>
              <a:t>18/03/2020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7BD-6C68-405C-8F01-A5877311FB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659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8BAA-75AD-4E4E-A21D-5405941E2820}" type="datetimeFigureOut">
              <a:rPr lang="en-CA" smtClean="0"/>
              <a:t>18/03/2020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7BD-6C68-405C-8F01-A5877311FB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387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8BAA-75AD-4E4E-A21D-5405941E2820}" type="datetimeFigureOut">
              <a:rPr lang="en-CA" smtClean="0"/>
              <a:t>18/03/2020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7BD-6C68-405C-8F01-A5877311FB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33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8BAA-75AD-4E4E-A21D-5405941E2820}" type="datetimeFigureOut">
              <a:rPr lang="en-CA" smtClean="0"/>
              <a:t>18/03/2020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7BD-6C68-405C-8F01-A5877311FB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809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8BAA-75AD-4E4E-A21D-5405941E2820}" type="datetimeFigureOut">
              <a:rPr lang="en-CA" smtClean="0"/>
              <a:t>18/03/2020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7BD-6C68-405C-8F01-A5877311FB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548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8BAA-75AD-4E4E-A21D-5405941E2820}" type="datetimeFigureOut">
              <a:rPr lang="en-CA" smtClean="0"/>
              <a:t>18/03/2020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7BD-6C68-405C-8F01-A5877311FB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17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8BAA-75AD-4E4E-A21D-5405941E2820}" type="datetimeFigureOut">
              <a:rPr lang="en-CA" smtClean="0"/>
              <a:t>18/03/2020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7BD-6C68-405C-8F01-A5877311FB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261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8BAA-75AD-4E4E-A21D-5405941E2820}" type="datetimeFigureOut">
              <a:rPr lang="en-CA" smtClean="0"/>
              <a:t>18/03/2020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7BD-6C68-405C-8F01-A5877311FB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255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8BAA-75AD-4E4E-A21D-5405941E2820}" type="datetimeFigureOut">
              <a:rPr lang="en-CA" smtClean="0"/>
              <a:t>18/03/2020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7BD-6C68-405C-8F01-A5877311FB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39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8BAA-75AD-4E4E-A21D-5405941E2820}" type="datetimeFigureOut">
              <a:rPr lang="en-CA" smtClean="0"/>
              <a:t>18/03/2020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7BD-6C68-405C-8F01-A5877311FB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74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8BAA-75AD-4E4E-A21D-5405941E2820}" type="datetimeFigureOut">
              <a:rPr lang="en-CA" smtClean="0"/>
              <a:t>18/03/2020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27BD-6C68-405C-8F01-A5877311FB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082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A8BAA-75AD-4E4E-A21D-5405941E2820}" type="datetimeFigureOut">
              <a:rPr lang="en-CA" smtClean="0"/>
              <a:t>18/03/2020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A27BD-6C68-405C-8F01-A5877311FB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718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solidFill>
                  <a:srgbClr val="00B050"/>
                </a:solidFill>
              </a:rPr>
              <a:t>Comparing New York and Toronto Neighborhoods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797152"/>
            <a:ext cx="8748464" cy="1656184"/>
          </a:xfrm>
        </p:spPr>
        <p:txBody>
          <a:bodyPr>
            <a:normAutofit/>
          </a:bodyPr>
          <a:lstStyle/>
          <a:p>
            <a:pPr algn="l"/>
            <a:r>
              <a:rPr lang="en-CA" sz="1200" dirty="0" smtClean="0">
                <a:latin typeface="Calibri" panose="020F0502020204030204" pitchFamily="34" charset="0"/>
              </a:rPr>
              <a:t>The </a:t>
            </a:r>
            <a:r>
              <a:rPr lang="en-CA" sz="1200" dirty="0">
                <a:latin typeface="Calibri" panose="020F0502020204030204" pitchFamily="34" charset="0"/>
              </a:rPr>
              <a:t>XYZ Corp is looking forward to relocate part of its business   operations  from NY </a:t>
            </a:r>
            <a:r>
              <a:rPr lang="en-CA" sz="1200" dirty="0" smtClean="0">
                <a:latin typeface="Calibri" panose="020F0502020204030204" pitchFamily="34" charset="0"/>
              </a:rPr>
              <a:t>city  </a:t>
            </a:r>
            <a:r>
              <a:rPr lang="en-CA" sz="1200" dirty="0">
                <a:latin typeface="Calibri" panose="020F0502020204030204" pitchFamily="34" charset="0"/>
              </a:rPr>
              <a:t>to </a:t>
            </a:r>
            <a:r>
              <a:rPr lang="en-CA" sz="1200" dirty="0" smtClean="0">
                <a:latin typeface="Calibri" panose="020F0502020204030204" pitchFamily="34" charset="0"/>
              </a:rPr>
              <a:t>Toronto</a:t>
            </a:r>
            <a:r>
              <a:rPr lang="en-CA" sz="1200" dirty="0" smtClean="0">
                <a:latin typeface="Calibri" panose="020F0502020204030204" pitchFamily="34" charset="0"/>
              </a:rPr>
              <a:t>.</a:t>
            </a:r>
            <a:endParaRPr lang="en-CA" sz="1200" dirty="0">
              <a:latin typeface="Calibri" panose="020F0502020204030204" pitchFamily="34" charset="0"/>
            </a:endParaRPr>
          </a:p>
          <a:p>
            <a:pPr algn="l"/>
            <a:r>
              <a:rPr lang="en-CA" sz="1200" dirty="0" smtClean="0">
                <a:latin typeface="Calibri" panose="020F0502020204030204" pitchFamily="34" charset="0"/>
              </a:rPr>
              <a:t>Among </a:t>
            </a:r>
            <a:r>
              <a:rPr lang="en-CA" sz="1200" dirty="0">
                <a:latin typeface="Calibri" panose="020F0502020204030204" pitchFamily="34" charset="0"/>
              </a:rPr>
              <a:t>many business considerations  is one voiced by HR department.</a:t>
            </a:r>
          </a:p>
          <a:p>
            <a:pPr algn="l"/>
            <a:r>
              <a:rPr lang="en-CA" sz="1200" dirty="0" smtClean="0">
                <a:latin typeface="Calibri" panose="020F0502020204030204" pitchFamily="34" charset="0"/>
              </a:rPr>
              <a:t>Business </a:t>
            </a:r>
            <a:r>
              <a:rPr lang="en-CA" sz="1200" dirty="0">
                <a:latin typeface="Calibri" panose="020F0502020204030204" pitchFamily="34" charset="0"/>
              </a:rPr>
              <a:t>nature of XYZ </a:t>
            </a:r>
            <a:r>
              <a:rPr lang="en-CA" sz="1200" dirty="0" smtClean="0">
                <a:latin typeface="Calibri" panose="020F0502020204030204" pitchFamily="34" charset="0"/>
              </a:rPr>
              <a:t>Corp </a:t>
            </a:r>
            <a:r>
              <a:rPr lang="en-CA" sz="1200" dirty="0">
                <a:latin typeface="Calibri" panose="020F0502020204030204" pitchFamily="34" charset="0"/>
              </a:rPr>
              <a:t>will  require moving number of employees from NY city to </a:t>
            </a:r>
            <a:r>
              <a:rPr lang="en-CA" sz="1200" dirty="0" smtClean="0">
                <a:latin typeface="Calibri" panose="020F0502020204030204" pitchFamily="34" charset="0"/>
              </a:rPr>
              <a:t> </a:t>
            </a:r>
            <a:r>
              <a:rPr lang="en-CA" sz="1200" dirty="0">
                <a:latin typeface="Calibri" panose="020F0502020204030204" pitchFamily="34" charset="0"/>
              </a:rPr>
              <a:t>Toronto</a:t>
            </a:r>
            <a:r>
              <a:rPr lang="en-CA" sz="1200" dirty="0" smtClean="0">
                <a:latin typeface="Calibri" panose="020F0502020204030204" pitchFamily="34" charset="0"/>
              </a:rPr>
              <a:t>.</a:t>
            </a:r>
          </a:p>
          <a:p>
            <a:pPr algn="l"/>
            <a:r>
              <a:rPr lang="en-CA" sz="1200" dirty="0" smtClean="0">
                <a:latin typeface="Calibri" panose="020F0502020204030204" pitchFamily="34" charset="0"/>
              </a:rPr>
              <a:t>HR </a:t>
            </a:r>
            <a:r>
              <a:rPr lang="en-CA" sz="1200" dirty="0">
                <a:latin typeface="Calibri" panose="020F0502020204030204" pitchFamily="34" charset="0"/>
              </a:rPr>
              <a:t>is concerned about cultural and quality of life changes for </a:t>
            </a:r>
            <a:r>
              <a:rPr lang="en-CA" sz="1200" dirty="0" smtClean="0">
                <a:latin typeface="Calibri" panose="020F0502020204030204" pitchFamily="34" charset="0"/>
              </a:rPr>
              <a:t>these  </a:t>
            </a:r>
            <a:r>
              <a:rPr lang="en-CA" sz="1200" dirty="0">
                <a:latin typeface="Calibri" panose="020F0502020204030204" pitchFamily="34" charset="0"/>
              </a:rPr>
              <a:t>employees that will move to Toronto</a:t>
            </a:r>
            <a:r>
              <a:rPr lang="en-CA" sz="1200" dirty="0" smtClean="0">
                <a:latin typeface="Calibri" panose="020F0502020204030204" pitchFamily="34" charset="0"/>
              </a:rPr>
              <a:t>.</a:t>
            </a:r>
          </a:p>
          <a:p>
            <a:pPr algn="l"/>
            <a:r>
              <a:rPr lang="en-CA" sz="1200" dirty="0" smtClean="0">
                <a:latin typeface="Calibri" panose="020F0502020204030204" pitchFamily="34" charset="0"/>
              </a:rPr>
              <a:t>Information </a:t>
            </a:r>
            <a:r>
              <a:rPr lang="en-CA" sz="1200" dirty="0">
                <a:latin typeface="Calibri" panose="020F0502020204030204" pitchFamily="34" charset="0"/>
              </a:rPr>
              <a:t>on cultural and lifestyle similarities between Toronto    and New York is not readily available and is not easily measurable.</a:t>
            </a:r>
          </a:p>
          <a:p>
            <a:pPr algn="l"/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3933056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By </a:t>
            </a:r>
            <a:r>
              <a:rPr lang="en-CA" sz="1200" dirty="0"/>
              <a:t>Anton </a:t>
            </a:r>
            <a:r>
              <a:rPr lang="en-CA" sz="1200" dirty="0" smtClean="0"/>
              <a:t>Anonymous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04050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918"/>
            <a:ext cx="8075240" cy="1327874"/>
          </a:xfrm>
        </p:spPr>
        <p:txBody>
          <a:bodyPr>
            <a:normAutofit/>
          </a:bodyPr>
          <a:lstStyle/>
          <a:p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836712"/>
            <a:ext cx="7543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</a:t>
            </a:r>
            <a:r>
              <a:rPr lang="en-CA" dirty="0">
                <a:solidFill>
                  <a:srgbClr val="00B050"/>
                </a:solidFill>
              </a:rPr>
              <a:t>Data Sources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484784"/>
            <a:ext cx="7632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Foursquare </a:t>
            </a:r>
            <a:r>
              <a:rPr lang="en-CA" sz="1200" dirty="0"/>
              <a:t>API endpoints provide venue database for both Toronto and </a:t>
            </a:r>
            <a:r>
              <a:rPr lang="en-CA" sz="1200" dirty="0" smtClean="0"/>
              <a:t>New </a:t>
            </a:r>
            <a:r>
              <a:rPr lang="en-CA" sz="1200" dirty="0"/>
              <a:t>York</a:t>
            </a:r>
            <a:r>
              <a:rPr lang="en-CA" sz="1200" dirty="0" smtClean="0"/>
              <a:t>. This </a:t>
            </a:r>
            <a:r>
              <a:rPr lang="en-CA" sz="1200" dirty="0"/>
              <a:t>database has over sixty descriptive attributes that </a:t>
            </a:r>
            <a:r>
              <a:rPr lang="en-CA" sz="1200" dirty="0" smtClean="0"/>
              <a:t> very </a:t>
            </a:r>
            <a:r>
              <a:rPr lang="en-CA" sz="1200" dirty="0"/>
              <a:t>well describe each venue</a:t>
            </a:r>
            <a:r>
              <a:rPr lang="en-CA" sz="1200" dirty="0" smtClean="0"/>
              <a:t>. Borough </a:t>
            </a:r>
            <a:r>
              <a:rPr lang="en-CA" sz="1200" dirty="0"/>
              <a:t>and neighborhood data for both </a:t>
            </a:r>
            <a:r>
              <a:rPr lang="en-CA" sz="1200" dirty="0" smtClean="0"/>
              <a:t>cities </a:t>
            </a:r>
            <a:r>
              <a:rPr lang="en-CA" sz="1200" dirty="0"/>
              <a:t>is readily available from many sources such as </a:t>
            </a:r>
            <a:r>
              <a:rPr lang="en-CA" sz="1200" dirty="0">
                <a:solidFill>
                  <a:srgbClr val="00B0F0"/>
                </a:solidFill>
              </a:rPr>
              <a:t>https://geo.nyu.edu/catalog/nyu_2451_34572 </a:t>
            </a:r>
            <a:r>
              <a:rPr lang="en-CA" sz="1200" dirty="0" smtClean="0"/>
              <a:t>and </a:t>
            </a:r>
            <a:r>
              <a:rPr lang="en-CA" sz="1200" dirty="0">
                <a:solidFill>
                  <a:srgbClr val="00B0F0"/>
                </a:solidFill>
              </a:rPr>
              <a:t>https://</a:t>
            </a:r>
            <a:r>
              <a:rPr lang="en-CA" sz="1200" dirty="0" smtClean="0">
                <a:solidFill>
                  <a:srgbClr val="00B0F0"/>
                </a:solidFill>
              </a:rPr>
              <a:t>en.wikipedia.org/wiki/List_of_postal_codes_in_Canada .</a:t>
            </a:r>
          </a:p>
          <a:p>
            <a:r>
              <a:rPr lang="en-CA" sz="1200" dirty="0" smtClean="0"/>
              <a:t>These sources will provide venue data and venue selection within city centre radius. </a:t>
            </a:r>
          </a:p>
          <a:p>
            <a:endParaRPr lang="en-CA" sz="1200" dirty="0"/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83520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Feature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3429000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Methodology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436" y="3861048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</a:t>
            </a:r>
            <a:r>
              <a:rPr lang="en-CA" sz="1400" dirty="0"/>
              <a:t>I used k-means clustering analysis on cities neighborhoods to determine similarities </a:t>
            </a:r>
          </a:p>
          <a:p>
            <a:r>
              <a:rPr lang="en-CA" sz="1400" dirty="0"/>
              <a:t>  </a:t>
            </a:r>
            <a:r>
              <a:rPr lang="en-CA" sz="1400" dirty="0" smtClean="0"/>
              <a:t>between   </a:t>
            </a:r>
            <a:r>
              <a:rPr lang="en-CA" sz="1400" dirty="0"/>
              <a:t>Toronto  and New York  </a:t>
            </a:r>
            <a:r>
              <a:rPr lang="en-CA" sz="1400" dirty="0" err="1"/>
              <a:t>neigborhoods</a:t>
            </a:r>
            <a:r>
              <a:rPr lang="en-CA" sz="1400" dirty="0"/>
              <a:t> in their venues.</a:t>
            </a:r>
          </a:p>
          <a:p>
            <a:r>
              <a:rPr lang="en-CA" sz="1400" dirty="0"/>
              <a:t>  </a:t>
            </a:r>
            <a:r>
              <a:rPr lang="en-CA" sz="1400" dirty="0" smtClean="0"/>
              <a:t>For </a:t>
            </a:r>
            <a:r>
              <a:rPr lang="en-CA" sz="1400" dirty="0"/>
              <a:t>each neighborhood I derived new feature  -  mean of venue category for that </a:t>
            </a:r>
          </a:p>
          <a:p>
            <a:r>
              <a:rPr lang="en-CA" sz="1400" dirty="0"/>
              <a:t>  </a:t>
            </a:r>
            <a:r>
              <a:rPr lang="en-CA" sz="1400" dirty="0" smtClean="0"/>
              <a:t>neighborhood</a:t>
            </a:r>
            <a:r>
              <a:rPr lang="en-CA" sz="1400" dirty="0"/>
              <a:t>.  </a:t>
            </a:r>
            <a:r>
              <a:rPr lang="en-CA" sz="1400" dirty="0" err="1"/>
              <a:t>Geolocator</a:t>
            </a:r>
            <a:r>
              <a:rPr lang="en-CA" sz="1400" dirty="0"/>
              <a:t> package will be used to locate Toronto and New York boroughs </a:t>
            </a:r>
          </a:p>
          <a:p>
            <a:r>
              <a:rPr lang="en-CA" sz="1400" dirty="0"/>
              <a:t>  </a:t>
            </a:r>
            <a:r>
              <a:rPr lang="en-CA" sz="1400" dirty="0" smtClean="0"/>
              <a:t>and </a:t>
            </a:r>
            <a:r>
              <a:rPr lang="en-CA" sz="1400" dirty="0"/>
              <a:t>neighborhoods. This information will be used  in turn to select venues for  each neighborhood.</a:t>
            </a:r>
          </a:p>
          <a:p>
            <a:r>
              <a:rPr lang="en-CA" sz="1400" dirty="0"/>
              <a:t>  </a:t>
            </a:r>
            <a:r>
              <a:rPr lang="en-CA" sz="1400" dirty="0" smtClean="0"/>
              <a:t>The </a:t>
            </a:r>
            <a:r>
              <a:rPr lang="en-CA" sz="1400" dirty="0"/>
              <a:t>aggregated information on all venues in the neighborhood (for both cities) will be used in</a:t>
            </a:r>
          </a:p>
          <a:p>
            <a:r>
              <a:rPr lang="en-CA" sz="1400" dirty="0"/>
              <a:t>  </a:t>
            </a:r>
            <a:r>
              <a:rPr lang="en-CA" sz="1400" dirty="0" smtClean="0"/>
              <a:t> </a:t>
            </a:r>
            <a:r>
              <a:rPr lang="en-CA" sz="1400" dirty="0"/>
              <a:t>k-means clustering analysis. </a:t>
            </a:r>
          </a:p>
          <a:p>
            <a:r>
              <a:rPr lang="en-CA" sz="1400" dirty="0"/>
              <a:t>  </a:t>
            </a:r>
            <a:r>
              <a:rPr lang="en-CA" sz="1400" dirty="0" smtClean="0"/>
              <a:t> </a:t>
            </a:r>
            <a:r>
              <a:rPr lang="en-CA" sz="1400" dirty="0"/>
              <a:t>I expect  that if clusters  derived  from this analysis contain proportional number of neighborhoods </a:t>
            </a:r>
          </a:p>
          <a:p>
            <a:r>
              <a:rPr lang="en-CA" sz="1400" dirty="0"/>
              <a:t>  </a:t>
            </a:r>
            <a:r>
              <a:rPr lang="en-CA" sz="1400" dirty="0" smtClean="0"/>
              <a:t> </a:t>
            </a:r>
            <a:r>
              <a:rPr lang="en-CA" sz="1400" dirty="0"/>
              <a:t>from both cities it will be safe to claim that neighborhoods  in both cities are quite similar with</a:t>
            </a:r>
          </a:p>
          <a:p>
            <a:r>
              <a:rPr lang="en-CA" sz="1400" dirty="0"/>
              <a:t>  </a:t>
            </a:r>
            <a:r>
              <a:rPr lang="en-CA" sz="1400" dirty="0" smtClean="0"/>
              <a:t> </a:t>
            </a:r>
            <a:r>
              <a:rPr lang="en-CA" sz="1400" dirty="0"/>
              <a:t>respect to their venues.</a:t>
            </a:r>
            <a:endParaRPr lang="en-CA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268761"/>
            <a:ext cx="842493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For lookup of neighborhoods of Toronto and New York  : Borough, Neighborhood,     </a:t>
            </a:r>
          </a:p>
          <a:p>
            <a:r>
              <a:rPr lang="en-CA" sz="1400" dirty="0" smtClean="0"/>
              <a:t>Latitude </a:t>
            </a:r>
            <a:r>
              <a:rPr lang="en-CA" sz="1400" dirty="0"/>
              <a:t>and  Longitude were used.</a:t>
            </a:r>
          </a:p>
          <a:p>
            <a:r>
              <a:rPr lang="en-CA" sz="1400" dirty="0" smtClean="0"/>
              <a:t>Foursquare </a:t>
            </a:r>
            <a:r>
              <a:rPr lang="en-CA" sz="1400" dirty="0"/>
              <a:t>API venues endpoint  provided  venues: name , </a:t>
            </a:r>
            <a:r>
              <a:rPr lang="en-CA" sz="1400" dirty="0" err="1"/>
              <a:t>category,lattitude</a:t>
            </a:r>
            <a:r>
              <a:rPr lang="en-CA" sz="1400" dirty="0"/>
              <a:t> and   </a:t>
            </a:r>
          </a:p>
          <a:p>
            <a:r>
              <a:rPr lang="en-CA" sz="1400" dirty="0" smtClean="0"/>
              <a:t>longitude</a:t>
            </a:r>
            <a:r>
              <a:rPr lang="en-CA" sz="1400" dirty="0"/>
              <a:t>.</a:t>
            </a:r>
          </a:p>
          <a:p>
            <a:r>
              <a:rPr lang="en-CA" sz="1400" dirty="0" smtClean="0"/>
              <a:t>Venue </a:t>
            </a:r>
            <a:r>
              <a:rPr lang="en-CA" sz="1400" dirty="0"/>
              <a:t>category was used to create feature set. This feature set  is dependent on set of possible    </a:t>
            </a:r>
          </a:p>
          <a:p>
            <a:r>
              <a:rPr lang="en-CA" sz="1400" dirty="0" smtClean="0"/>
              <a:t>values </a:t>
            </a:r>
            <a:r>
              <a:rPr lang="en-CA" sz="1400" dirty="0"/>
              <a:t>for venue category attribute , this can change in time and may be different for different </a:t>
            </a:r>
          </a:p>
          <a:p>
            <a:r>
              <a:rPr lang="en-CA" sz="1400" dirty="0" smtClean="0"/>
              <a:t>neighborhoods</a:t>
            </a:r>
            <a:r>
              <a:rPr lang="en-CA" sz="1400" dirty="0"/>
              <a:t>. Venue category attribute  has  hundreds of possible values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604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548680"/>
            <a:ext cx="4896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Results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268760"/>
            <a:ext cx="65527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</a:t>
            </a:r>
            <a:r>
              <a:rPr lang="en-CA" sz="1400" dirty="0"/>
              <a:t>Neighborhoods were grouped  to 5 clusters. 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</a:t>
            </a:r>
            <a:r>
              <a:rPr lang="en-CA" sz="1400" dirty="0"/>
              <a:t>2 clusters were unique for Toronto and 1 for New York.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</a:t>
            </a:r>
            <a:r>
              <a:rPr lang="en-CA" sz="1400" dirty="0"/>
              <a:t>These contained together only 3 neighborhoods of 59 in both cities.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492896"/>
            <a:ext cx="4831499" cy="22023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2" y="5229200"/>
            <a:ext cx="8136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HR is concerned about relocating its employees from New York to Toronto.</a:t>
            </a:r>
          </a:p>
          <a:p>
            <a:r>
              <a:rPr lang="en-CA" sz="1400" dirty="0"/>
              <a:t> One of  the aspects of possible relocation to consider is if living and lifestyle of both </a:t>
            </a:r>
          </a:p>
          <a:p>
            <a:r>
              <a:rPr lang="en-CA" sz="1400" dirty="0"/>
              <a:t> these cities is similar. By analyzing neighborhood venues for both cities  I found out</a:t>
            </a:r>
          </a:p>
          <a:p>
            <a:r>
              <a:rPr lang="en-CA" sz="1400" dirty="0"/>
              <a:t> that  in this aspect these cities are quite similar and HR should not be overly concerned </a:t>
            </a:r>
          </a:p>
          <a:p>
            <a:r>
              <a:rPr lang="en-CA" sz="1400" dirty="0"/>
              <a:t> about  differences.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63209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764704"/>
            <a:ext cx="625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</a:t>
            </a:r>
            <a:r>
              <a:rPr lang="en-CA" dirty="0">
                <a:solidFill>
                  <a:srgbClr val="00B050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6120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Both </a:t>
            </a:r>
            <a:r>
              <a:rPr lang="en-CA" sz="1400" dirty="0"/>
              <a:t>New York and Toronto seem to be quite similar to live in. There are three </a:t>
            </a:r>
            <a:r>
              <a:rPr lang="en-CA" sz="1400" dirty="0" err="1"/>
              <a:t>neigborhoods</a:t>
            </a:r>
            <a:r>
              <a:rPr lang="en-CA" sz="1400" dirty="0"/>
              <a:t> </a:t>
            </a:r>
            <a:r>
              <a:rPr lang="en-CA" sz="1400" dirty="0" smtClean="0"/>
              <a:t> </a:t>
            </a:r>
            <a:r>
              <a:rPr lang="en-CA" sz="1400" dirty="0"/>
              <a:t>that  stand out,  further analysis of these may be performed if necessary</a:t>
            </a:r>
            <a:r>
              <a:rPr lang="en-CA" sz="1400" dirty="0" smtClean="0"/>
              <a:t>.  </a:t>
            </a:r>
            <a:r>
              <a:rPr lang="en-CA" sz="1400" dirty="0"/>
              <a:t>To perform deeper analysis  other sources of data on cost of living, education , healthcare </a:t>
            </a:r>
            <a:r>
              <a:rPr lang="en-CA" sz="1400" dirty="0" smtClean="0"/>
              <a:t> will </a:t>
            </a:r>
            <a:r>
              <a:rPr lang="en-CA" sz="1400" dirty="0"/>
              <a:t>have to be used. 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418609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3055</TotalTime>
  <Words>539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Comparing New York and Toronto Neighborhoods </vt:lpstr>
      <vt:lpstr>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New York and Toronto Neighborhoods</dc:title>
  <dc:creator>Beatka</dc:creator>
  <cp:lastModifiedBy>Beatka</cp:lastModifiedBy>
  <cp:revision>17</cp:revision>
  <dcterms:created xsi:type="dcterms:W3CDTF">2020-03-17T18:16:17Z</dcterms:created>
  <dcterms:modified xsi:type="dcterms:W3CDTF">2020-03-21T00:18:55Z</dcterms:modified>
</cp:coreProperties>
</file>