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57"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163F1A6-8942-C74A-AD56-3A92F5A26325}">
          <p14:sldIdLst>
            <p14:sldId id="256"/>
            <p14:sldId id="258"/>
            <p14:sldId id="259"/>
            <p14:sldId id="257"/>
            <p14:sldId id="260"/>
            <p14:sldId id="261"/>
            <p14:sldId id="262"/>
            <p14:sldId id="263"/>
            <p14:sldId id="264"/>
            <p14:sldId id="265"/>
            <p14:sldId id="266"/>
            <p14:sldId id="26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yacheslav Pysmennyi" initials="VP" lastIdx="1" clrIdx="0">
    <p:extLst>
      <p:ext uri="{19B8F6BF-5375-455C-9EA6-DF929625EA0E}">
        <p15:presenceInfo xmlns:p15="http://schemas.microsoft.com/office/powerpoint/2012/main" userId="S::pysmennv@amdocs.com::a5701f92-6ea4-4144-ad12-84107cdd018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66"/>
    <p:restoredTop sz="94668"/>
  </p:normalViewPr>
  <p:slideViewPr>
    <p:cSldViewPr snapToGrid="0" snapToObjects="1">
      <p:cViewPr varScale="1">
        <p:scale>
          <a:sx n="132" d="100"/>
          <a:sy n="132" d="100"/>
        </p:scale>
        <p:origin x="6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4-10T14:21:59.428" idx="1">
    <p:pos x="10" y="10"/>
    <p:text/>
    <p:extLst>
      <p:ext uri="{C676402C-5697-4E1C-873F-D02D1690AC5C}">
        <p15:threadingInfo xmlns:p15="http://schemas.microsoft.com/office/powerpoint/2012/main" timeZoneBias="-1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4-10T14:21:59.428" idx="1">
    <p:pos x="10" y="10"/>
    <p:text/>
    <p:extLst>
      <p:ext uri="{C676402C-5697-4E1C-873F-D02D1690AC5C}">
        <p15:threadingInfo xmlns:p15="http://schemas.microsoft.com/office/powerpoint/2012/main" timeZoneBias="-1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7CA0D-2F34-864B-BF17-59401DA56A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A"/>
          </a:p>
        </p:txBody>
      </p:sp>
      <p:sp>
        <p:nvSpPr>
          <p:cNvPr id="3" name="Subtitle 2">
            <a:extLst>
              <a:ext uri="{FF2B5EF4-FFF2-40B4-BE49-F238E27FC236}">
                <a16:creationId xmlns:a16="http://schemas.microsoft.com/office/drawing/2014/main" id="{6F62A442-C832-9B4A-810F-8CAAE4F15E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A"/>
          </a:p>
        </p:txBody>
      </p:sp>
      <p:sp>
        <p:nvSpPr>
          <p:cNvPr id="4" name="Date Placeholder 3">
            <a:extLst>
              <a:ext uri="{FF2B5EF4-FFF2-40B4-BE49-F238E27FC236}">
                <a16:creationId xmlns:a16="http://schemas.microsoft.com/office/drawing/2014/main" id="{F84928C5-6029-C94E-8C95-FFF46ABAFAD4}"/>
              </a:ext>
            </a:extLst>
          </p:cNvPr>
          <p:cNvSpPr>
            <a:spLocks noGrp="1"/>
          </p:cNvSpPr>
          <p:nvPr>
            <p:ph type="dt" sz="half" idx="10"/>
          </p:nvPr>
        </p:nvSpPr>
        <p:spPr/>
        <p:txBody>
          <a:bodyPr/>
          <a:lstStyle/>
          <a:p>
            <a:fld id="{C1003190-2430-324A-8C7C-FF8DE3FA8621}" type="datetimeFigureOut">
              <a:rPr lang="en-UA" smtClean="0"/>
              <a:t>06.04.2021</a:t>
            </a:fld>
            <a:endParaRPr lang="en-UA"/>
          </a:p>
        </p:txBody>
      </p:sp>
      <p:sp>
        <p:nvSpPr>
          <p:cNvPr id="5" name="Footer Placeholder 4">
            <a:extLst>
              <a:ext uri="{FF2B5EF4-FFF2-40B4-BE49-F238E27FC236}">
                <a16:creationId xmlns:a16="http://schemas.microsoft.com/office/drawing/2014/main" id="{A2DFFAE0-8E57-7746-AE73-DB38DD6CEC6B}"/>
              </a:ext>
            </a:extLst>
          </p:cNvPr>
          <p:cNvSpPr>
            <a:spLocks noGrp="1"/>
          </p:cNvSpPr>
          <p:nvPr>
            <p:ph type="ftr" sz="quarter" idx="11"/>
          </p:nvPr>
        </p:nvSpPr>
        <p:spPr/>
        <p:txBody>
          <a:bodyPr/>
          <a:lstStyle/>
          <a:p>
            <a:endParaRPr lang="en-UA"/>
          </a:p>
        </p:txBody>
      </p:sp>
      <p:sp>
        <p:nvSpPr>
          <p:cNvPr id="6" name="Slide Number Placeholder 5">
            <a:extLst>
              <a:ext uri="{FF2B5EF4-FFF2-40B4-BE49-F238E27FC236}">
                <a16:creationId xmlns:a16="http://schemas.microsoft.com/office/drawing/2014/main" id="{D00F752B-012B-144F-B13E-38421D27617C}"/>
              </a:ext>
            </a:extLst>
          </p:cNvPr>
          <p:cNvSpPr>
            <a:spLocks noGrp="1"/>
          </p:cNvSpPr>
          <p:nvPr>
            <p:ph type="sldNum" sz="quarter" idx="12"/>
          </p:nvPr>
        </p:nvSpPr>
        <p:spPr/>
        <p:txBody>
          <a:bodyPr/>
          <a:lstStyle/>
          <a:p>
            <a:fld id="{791019C4-80D2-B648-A348-A7FE3C57B6A4}" type="slidenum">
              <a:rPr lang="en-UA" smtClean="0"/>
              <a:t>‹#›</a:t>
            </a:fld>
            <a:endParaRPr lang="en-UA"/>
          </a:p>
        </p:txBody>
      </p:sp>
    </p:spTree>
    <p:extLst>
      <p:ext uri="{BB962C8B-B14F-4D97-AF65-F5344CB8AC3E}">
        <p14:creationId xmlns:p14="http://schemas.microsoft.com/office/powerpoint/2010/main" val="3349767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49C1D-C478-3040-9926-DC2495BC6D81}"/>
              </a:ext>
            </a:extLst>
          </p:cNvPr>
          <p:cNvSpPr>
            <a:spLocks noGrp="1"/>
          </p:cNvSpPr>
          <p:nvPr>
            <p:ph type="title"/>
          </p:nvPr>
        </p:nvSpPr>
        <p:spPr/>
        <p:txBody>
          <a:bodyPr/>
          <a:lstStyle/>
          <a:p>
            <a:r>
              <a:rPr lang="en-US"/>
              <a:t>Click to edit Master title style</a:t>
            </a:r>
            <a:endParaRPr lang="en-UA"/>
          </a:p>
        </p:txBody>
      </p:sp>
      <p:sp>
        <p:nvSpPr>
          <p:cNvPr id="3" name="Vertical Text Placeholder 2">
            <a:extLst>
              <a:ext uri="{FF2B5EF4-FFF2-40B4-BE49-F238E27FC236}">
                <a16:creationId xmlns:a16="http://schemas.microsoft.com/office/drawing/2014/main" id="{EC9B2CC7-9BD7-6744-80E9-6F28C8D4AA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A"/>
          </a:p>
        </p:txBody>
      </p:sp>
      <p:sp>
        <p:nvSpPr>
          <p:cNvPr id="4" name="Date Placeholder 3">
            <a:extLst>
              <a:ext uri="{FF2B5EF4-FFF2-40B4-BE49-F238E27FC236}">
                <a16:creationId xmlns:a16="http://schemas.microsoft.com/office/drawing/2014/main" id="{FB70830F-3730-DF40-B5E9-7F9EC29B7693}"/>
              </a:ext>
            </a:extLst>
          </p:cNvPr>
          <p:cNvSpPr>
            <a:spLocks noGrp="1"/>
          </p:cNvSpPr>
          <p:nvPr>
            <p:ph type="dt" sz="half" idx="10"/>
          </p:nvPr>
        </p:nvSpPr>
        <p:spPr/>
        <p:txBody>
          <a:bodyPr/>
          <a:lstStyle/>
          <a:p>
            <a:fld id="{C1003190-2430-324A-8C7C-FF8DE3FA8621}" type="datetimeFigureOut">
              <a:rPr lang="en-UA" smtClean="0"/>
              <a:t>06.04.2021</a:t>
            </a:fld>
            <a:endParaRPr lang="en-UA"/>
          </a:p>
        </p:txBody>
      </p:sp>
      <p:sp>
        <p:nvSpPr>
          <p:cNvPr id="5" name="Footer Placeholder 4">
            <a:extLst>
              <a:ext uri="{FF2B5EF4-FFF2-40B4-BE49-F238E27FC236}">
                <a16:creationId xmlns:a16="http://schemas.microsoft.com/office/drawing/2014/main" id="{57465811-A5F3-574F-8BFF-D30AE1A55C7F}"/>
              </a:ext>
            </a:extLst>
          </p:cNvPr>
          <p:cNvSpPr>
            <a:spLocks noGrp="1"/>
          </p:cNvSpPr>
          <p:nvPr>
            <p:ph type="ftr" sz="quarter" idx="11"/>
          </p:nvPr>
        </p:nvSpPr>
        <p:spPr/>
        <p:txBody>
          <a:bodyPr/>
          <a:lstStyle/>
          <a:p>
            <a:endParaRPr lang="en-UA"/>
          </a:p>
        </p:txBody>
      </p:sp>
      <p:sp>
        <p:nvSpPr>
          <p:cNvPr id="6" name="Slide Number Placeholder 5">
            <a:extLst>
              <a:ext uri="{FF2B5EF4-FFF2-40B4-BE49-F238E27FC236}">
                <a16:creationId xmlns:a16="http://schemas.microsoft.com/office/drawing/2014/main" id="{EE747790-A030-4640-948D-F90C42834C95}"/>
              </a:ext>
            </a:extLst>
          </p:cNvPr>
          <p:cNvSpPr>
            <a:spLocks noGrp="1"/>
          </p:cNvSpPr>
          <p:nvPr>
            <p:ph type="sldNum" sz="quarter" idx="12"/>
          </p:nvPr>
        </p:nvSpPr>
        <p:spPr/>
        <p:txBody>
          <a:bodyPr/>
          <a:lstStyle/>
          <a:p>
            <a:fld id="{791019C4-80D2-B648-A348-A7FE3C57B6A4}" type="slidenum">
              <a:rPr lang="en-UA" smtClean="0"/>
              <a:t>‹#›</a:t>
            </a:fld>
            <a:endParaRPr lang="en-UA"/>
          </a:p>
        </p:txBody>
      </p:sp>
    </p:spTree>
    <p:extLst>
      <p:ext uri="{BB962C8B-B14F-4D97-AF65-F5344CB8AC3E}">
        <p14:creationId xmlns:p14="http://schemas.microsoft.com/office/powerpoint/2010/main" val="2222059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6752EF-BA67-8D4E-AE20-27F78E87B86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A"/>
          </a:p>
        </p:txBody>
      </p:sp>
      <p:sp>
        <p:nvSpPr>
          <p:cNvPr id="3" name="Vertical Text Placeholder 2">
            <a:extLst>
              <a:ext uri="{FF2B5EF4-FFF2-40B4-BE49-F238E27FC236}">
                <a16:creationId xmlns:a16="http://schemas.microsoft.com/office/drawing/2014/main" id="{15D4F934-FF5D-9844-8A4C-6D13771CEE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A"/>
          </a:p>
        </p:txBody>
      </p:sp>
      <p:sp>
        <p:nvSpPr>
          <p:cNvPr id="4" name="Date Placeholder 3">
            <a:extLst>
              <a:ext uri="{FF2B5EF4-FFF2-40B4-BE49-F238E27FC236}">
                <a16:creationId xmlns:a16="http://schemas.microsoft.com/office/drawing/2014/main" id="{E6EEE174-025D-6C4B-A3FA-1988A9318E4C}"/>
              </a:ext>
            </a:extLst>
          </p:cNvPr>
          <p:cNvSpPr>
            <a:spLocks noGrp="1"/>
          </p:cNvSpPr>
          <p:nvPr>
            <p:ph type="dt" sz="half" idx="10"/>
          </p:nvPr>
        </p:nvSpPr>
        <p:spPr/>
        <p:txBody>
          <a:bodyPr/>
          <a:lstStyle/>
          <a:p>
            <a:fld id="{C1003190-2430-324A-8C7C-FF8DE3FA8621}" type="datetimeFigureOut">
              <a:rPr lang="en-UA" smtClean="0"/>
              <a:t>06.04.2021</a:t>
            </a:fld>
            <a:endParaRPr lang="en-UA"/>
          </a:p>
        </p:txBody>
      </p:sp>
      <p:sp>
        <p:nvSpPr>
          <p:cNvPr id="5" name="Footer Placeholder 4">
            <a:extLst>
              <a:ext uri="{FF2B5EF4-FFF2-40B4-BE49-F238E27FC236}">
                <a16:creationId xmlns:a16="http://schemas.microsoft.com/office/drawing/2014/main" id="{F1DB920D-CA6A-BC46-B37B-AC404A6AC950}"/>
              </a:ext>
            </a:extLst>
          </p:cNvPr>
          <p:cNvSpPr>
            <a:spLocks noGrp="1"/>
          </p:cNvSpPr>
          <p:nvPr>
            <p:ph type="ftr" sz="quarter" idx="11"/>
          </p:nvPr>
        </p:nvSpPr>
        <p:spPr/>
        <p:txBody>
          <a:bodyPr/>
          <a:lstStyle/>
          <a:p>
            <a:endParaRPr lang="en-UA"/>
          </a:p>
        </p:txBody>
      </p:sp>
      <p:sp>
        <p:nvSpPr>
          <p:cNvPr id="6" name="Slide Number Placeholder 5">
            <a:extLst>
              <a:ext uri="{FF2B5EF4-FFF2-40B4-BE49-F238E27FC236}">
                <a16:creationId xmlns:a16="http://schemas.microsoft.com/office/drawing/2014/main" id="{B29B1581-A1E4-DD48-A43D-97753D49176F}"/>
              </a:ext>
            </a:extLst>
          </p:cNvPr>
          <p:cNvSpPr>
            <a:spLocks noGrp="1"/>
          </p:cNvSpPr>
          <p:nvPr>
            <p:ph type="sldNum" sz="quarter" idx="12"/>
          </p:nvPr>
        </p:nvSpPr>
        <p:spPr/>
        <p:txBody>
          <a:bodyPr/>
          <a:lstStyle/>
          <a:p>
            <a:fld id="{791019C4-80D2-B648-A348-A7FE3C57B6A4}" type="slidenum">
              <a:rPr lang="en-UA" smtClean="0"/>
              <a:t>‹#›</a:t>
            </a:fld>
            <a:endParaRPr lang="en-UA"/>
          </a:p>
        </p:txBody>
      </p:sp>
    </p:spTree>
    <p:extLst>
      <p:ext uri="{BB962C8B-B14F-4D97-AF65-F5344CB8AC3E}">
        <p14:creationId xmlns:p14="http://schemas.microsoft.com/office/powerpoint/2010/main" val="569425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72B9B-9203-CA45-B8A7-CC4134504D9E}"/>
              </a:ext>
            </a:extLst>
          </p:cNvPr>
          <p:cNvSpPr>
            <a:spLocks noGrp="1"/>
          </p:cNvSpPr>
          <p:nvPr>
            <p:ph type="title"/>
          </p:nvPr>
        </p:nvSpPr>
        <p:spPr/>
        <p:txBody>
          <a:bodyPr/>
          <a:lstStyle/>
          <a:p>
            <a:r>
              <a:rPr lang="en-US"/>
              <a:t>Click to edit Master title style</a:t>
            </a:r>
            <a:endParaRPr lang="en-UA"/>
          </a:p>
        </p:txBody>
      </p:sp>
      <p:sp>
        <p:nvSpPr>
          <p:cNvPr id="3" name="Content Placeholder 2">
            <a:extLst>
              <a:ext uri="{FF2B5EF4-FFF2-40B4-BE49-F238E27FC236}">
                <a16:creationId xmlns:a16="http://schemas.microsoft.com/office/drawing/2014/main" id="{93828F97-20D7-5449-BE9D-B475D826B3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A"/>
          </a:p>
        </p:txBody>
      </p:sp>
      <p:sp>
        <p:nvSpPr>
          <p:cNvPr id="4" name="Date Placeholder 3">
            <a:extLst>
              <a:ext uri="{FF2B5EF4-FFF2-40B4-BE49-F238E27FC236}">
                <a16:creationId xmlns:a16="http://schemas.microsoft.com/office/drawing/2014/main" id="{6B3A04D8-6D6C-364D-B744-C3CB1B9A2604}"/>
              </a:ext>
            </a:extLst>
          </p:cNvPr>
          <p:cNvSpPr>
            <a:spLocks noGrp="1"/>
          </p:cNvSpPr>
          <p:nvPr>
            <p:ph type="dt" sz="half" idx="10"/>
          </p:nvPr>
        </p:nvSpPr>
        <p:spPr/>
        <p:txBody>
          <a:bodyPr/>
          <a:lstStyle/>
          <a:p>
            <a:fld id="{C1003190-2430-324A-8C7C-FF8DE3FA8621}" type="datetimeFigureOut">
              <a:rPr lang="en-UA" smtClean="0"/>
              <a:t>06.04.2021</a:t>
            </a:fld>
            <a:endParaRPr lang="en-UA"/>
          </a:p>
        </p:txBody>
      </p:sp>
      <p:sp>
        <p:nvSpPr>
          <p:cNvPr id="5" name="Footer Placeholder 4">
            <a:extLst>
              <a:ext uri="{FF2B5EF4-FFF2-40B4-BE49-F238E27FC236}">
                <a16:creationId xmlns:a16="http://schemas.microsoft.com/office/drawing/2014/main" id="{38302E1B-C4A3-1045-A585-E46B71A5C187}"/>
              </a:ext>
            </a:extLst>
          </p:cNvPr>
          <p:cNvSpPr>
            <a:spLocks noGrp="1"/>
          </p:cNvSpPr>
          <p:nvPr>
            <p:ph type="ftr" sz="quarter" idx="11"/>
          </p:nvPr>
        </p:nvSpPr>
        <p:spPr/>
        <p:txBody>
          <a:bodyPr/>
          <a:lstStyle/>
          <a:p>
            <a:endParaRPr lang="en-UA"/>
          </a:p>
        </p:txBody>
      </p:sp>
      <p:sp>
        <p:nvSpPr>
          <p:cNvPr id="6" name="Slide Number Placeholder 5">
            <a:extLst>
              <a:ext uri="{FF2B5EF4-FFF2-40B4-BE49-F238E27FC236}">
                <a16:creationId xmlns:a16="http://schemas.microsoft.com/office/drawing/2014/main" id="{119B5D95-2D3D-E54A-A9FE-73328CF290A2}"/>
              </a:ext>
            </a:extLst>
          </p:cNvPr>
          <p:cNvSpPr>
            <a:spLocks noGrp="1"/>
          </p:cNvSpPr>
          <p:nvPr>
            <p:ph type="sldNum" sz="quarter" idx="12"/>
          </p:nvPr>
        </p:nvSpPr>
        <p:spPr/>
        <p:txBody>
          <a:bodyPr/>
          <a:lstStyle/>
          <a:p>
            <a:fld id="{791019C4-80D2-B648-A348-A7FE3C57B6A4}" type="slidenum">
              <a:rPr lang="en-UA" smtClean="0"/>
              <a:t>‹#›</a:t>
            </a:fld>
            <a:endParaRPr lang="en-UA"/>
          </a:p>
        </p:txBody>
      </p:sp>
    </p:spTree>
    <p:extLst>
      <p:ext uri="{BB962C8B-B14F-4D97-AF65-F5344CB8AC3E}">
        <p14:creationId xmlns:p14="http://schemas.microsoft.com/office/powerpoint/2010/main" val="3660881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447FF-35F7-3C41-AD18-F492166A31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A"/>
          </a:p>
        </p:txBody>
      </p:sp>
      <p:sp>
        <p:nvSpPr>
          <p:cNvPr id="3" name="Text Placeholder 2">
            <a:extLst>
              <a:ext uri="{FF2B5EF4-FFF2-40B4-BE49-F238E27FC236}">
                <a16:creationId xmlns:a16="http://schemas.microsoft.com/office/drawing/2014/main" id="{8B41DC9E-5D62-D045-9051-B62FCF2172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858B6A-81F0-FB4E-8D92-BF4F0F910F7B}"/>
              </a:ext>
            </a:extLst>
          </p:cNvPr>
          <p:cNvSpPr>
            <a:spLocks noGrp="1"/>
          </p:cNvSpPr>
          <p:nvPr>
            <p:ph type="dt" sz="half" idx="10"/>
          </p:nvPr>
        </p:nvSpPr>
        <p:spPr/>
        <p:txBody>
          <a:bodyPr/>
          <a:lstStyle/>
          <a:p>
            <a:fld id="{C1003190-2430-324A-8C7C-FF8DE3FA8621}" type="datetimeFigureOut">
              <a:rPr lang="en-UA" smtClean="0"/>
              <a:t>06.04.2021</a:t>
            </a:fld>
            <a:endParaRPr lang="en-UA"/>
          </a:p>
        </p:txBody>
      </p:sp>
      <p:sp>
        <p:nvSpPr>
          <p:cNvPr id="5" name="Footer Placeholder 4">
            <a:extLst>
              <a:ext uri="{FF2B5EF4-FFF2-40B4-BE49-F238E27FC236}">
                <a16:creationId xmlns:a16="http://schemas.microsoft.com/office/drawing/2014/main" id="{AFFC17B1-D730-DF43-84DB-1317E71CC695}"/>
              </a:ext>
            </a:extLst>
          </p:cNvPr>
          <p:cNvSpPr>
            <a:spLocks noGrp="1"/>
          </p:cNvSpPr>
          <p:nvPr>
            <p:ph type="ftr" sz="quarter" idx="11"/>
          </p:nvPr>
        </p:nvSpPr>
        <p:spPr/>
        <p:txBody>
          <a:bodyPr/>
          <a:lstStyle/>
          <a:p>
            <a:endParaRPr lang="en-UA"/>
          </a:p>
        </p:txBody>
      </p:sp>
      <p:sp>
        <p:nvSpPr>
          <p:cNvPr id="6" name="Slide Number Placeholder 5">
            <a:extLst>
              <a:ext uri="{FF2B5EF4-FFF2-40B4-BE49-F238E27FC236}">
                <a16:creationId xmlns:a16="http://schemas.microsoft.com/office/drawing/2014/main" id="{F97925D2-5DD6-4D4B-8EC4-ECDC331BC020}"/>
              </a:ext>
            </a:extLst>
          </p:cNvPr>
          <p:cNvSpPr>
            <a:spLocks noGrp="1"/>
          </p:cNvSpPr>
          <p:nvPr>
            <p:ph type="sldNum" sz="quarter" idx="12"/>
          </p:nvPr>
        </p:nvSpPr>
        <p:spPr/>
        <p:txBody>
          <a:bodyPr/>
          <a:lstStyle/>
          <a:p>
            <a:fld id="{791019C4-80D2-B648-A348-A7FE3C57B6A4}" type="slidenum">
              <a:rPr lang="en-UA" smtClean="0"/>
              <a:t>‹#›</a:t>
            </a:fld>
            <a:endParaRPr lang="en-UA"/>
          </a:p>
        </p:txBody>
      </p:sp>
    </p:spTree>
    <p:extLst>
      <p:ext uri="{BB962C8B-B14F-4D97-AF65-F5344CB8AC3E}">
        <p14:creationId xmlns:p14="http://schemas.microsoft.com/office/powerpoint/2010/main" val="2930043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3AF6-BD9C-2141-A0DA-8DC540351546}"/>
              </a:ext>
            </a:extLst>
          </p:cNvPr>
          <p:cNvSpPr>
            <a:spLocks noGrp="1"/>
          </p:cNvSpPr>
          <p:nvPr>
            <p:ph type="title"/>
          </p:nvPr>
        </p:nvSpPr>
        <p:spPr/>
        <p:txBody>
          <a:bodyPr/>
          <a:lstStyle/>
          <a:p>
            <a:r>
              <a:rPr lang="en-US"/>
              <a:t>Click to edit Master title style</a:t>
            </a:r>
            <a:endParaRPr lang="en-UA"/>
          </a:p>
        </p:txBody>
      </p:sp>
      <p:sp>
        <p:nvSpPr>
          <p:cNvPr id="3" name="Content Placeholder 2">
            <a:extLst>
              <a:ext uri="{FF2B5EF4-FFF2-40B4-BE49-F238E27FC236}">
                <a16:creationId xmlns:a16="http://schemas.microsoft.com/office/drawing/2014/main" id="{D58D6005-6001-E54E-91CA-A46C96CA0D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A"/>
          </a:p>
        </p:txBody>
      </p:sp>
      <p:sp>
        <p:nvSpPr>
          <p:cNvPr id="4" name="Content Placeholder 3">
            <a:extLst>
              <a:ext uri="{FF2B5EF4-FFF2-40B4-BE49-F238E27FC236}">
                <a16:creationId xmlns:a16="http://schemas.microsoft.com/office/drawing/2014/main" id="{0471285D-7A99-754F-AEB9-5616807EFF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A"/>
          </a:p>
        </p:txBody>
      </p:sp>
      <p:sp>
        <p:nvSpPr>
          <p:cNvPr id="5" name="Date Placeholder 4">
            <a:extLst>
              <a:ext uri="{FF2B5EF4-FFF2-40B4-BE49-F238E27FC236}">
                <a16:creationId xmlns:a16="http://schemas.microsoft.com/office/drawing/2014/main" id="{63A42759-7E93-D542-B986-0BEDCFD91F84}"/>
              </a:ext>
            </a:extLst>
          </p:cNvPr>
          <p:cNvSpPr>
            <a:spLocks noGrp="1"/>
          </p:cNvSpPr>
          <p:nvPr>
            <p:ph type="dt" sz="half" idx="10"/>
          </p:nvPr>
        </p:nvSpPr>
        <p:spPr/>
        <p:txBody>
          <a:bodyPr/>
          <a:lstStyle/>
          <a:p>
            <a:fld id="{C1003190-2430-324A-8C7C-FF8DE3FA8621}" type="datetimeFigureOut">
              <a:rPr lang="en-UA" smtClean="0"/>
              <a:t>06.04.2021</a:t>
            </a:fld>
            <a:endParaRPr lang="en-UA"/>
          </a:p>
        </p:txBody>
      </p:sp>
      <p:sp>
        <p:nvSpPr>
          <p:cNvPr id="6" name="Footer Placeholder 5">
            <a:extLst>
              <a:ext uri="{FF2B5EF4-FFF2-40B4-BE49-F238E27FC236}">
                <a16:creationId xmlns:a16="http://schemas.microsoft.com/office/drawing/2014/main" id="{2CB3B848-BE31-BC43-A4E4-AEBB8566A9E7}"/>
              </a:ext>
            </a:extLst>
          </p:cNvPr>
          <p:cNvSpPr>
            <a:spLocks noGrp="1"/>
          </p:cNvSpPr>
          <p:nvPr>
            <p:ph type="ftr" sz="quarter" idx="11"/>
          </p:nvPr>
        </p:nvSpPr>
        <p:spPr/>
        <p:txBody>
          <a:bodyPr/>
          <a:lstStyle/>
          <a:p>
            <a:endParaRPr lang="en-UA"/>
          </a:p>
        </p:txBody>
      </p:sp>
      <p:sp>
        <p:nvSpPr>
          <p:cNvPr id="7" name="Slide Number Placeholder 6">
            <a:extLst>
              <a:ext uri="{FF2B5EF4-FFF2-40B4-BE49-F238E27FC236}">
                <a16:creationId xmlns:a16="http://schemas.microsoft.com/office/drawing/2014/main" id="{2E2F2C5C-9E57-3748-B1E3-DE5D457ED772}"/>
              </a:ext>
            </a:extLst>
          </p:cNvPr>
          <p:cNvSpPr>
            <a:spLocks noGrp="1"/>
          </p:cNvSpPr>
          <p:nvPr>
            <p:ph type="sldNum" sz="quarter" idx="12"/>
          </p:nvPr>
        </p:nvSpPr>
        <p:spPr/>
        <p:txBody>
          <a:bodyPr/>
          <a:lstStyle/>
          <a:p>
            <a:fld id="{791019C4-80D2-B648-A348-A7FE3C57B6A4}" type="slidenum">
              <a:rPr lang="en-UA" smtClean="0"/>
              <a:t>‹#›</a:t>
            </a:fld>
            <a:endParaRPr lang="en-UA"/>
          </a:p>
        </p:txBody>
      </p:sp>
    </p:spTree>
    <p:extLst>
      <p:ext uri="{BB962C8B-B14F-4D97-AF65-F5344CB8AC3E}">
        <p14:creationId xmlns:p14="http://schemas.microsoft.com/office/powerpoint/2010/main" val="395916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3416D-56D3-F84B-900D-6C6725D3FB7B}"/>
              </a:ext>
            </a:extLst>
          </p:cNvPr>
          <p:cNvSpPr>
            <a:spLocks noGrp="1"/>
          </p:cNvSpPr>
          <p:nvPr>
            <p:ph type="title"/>
          </p:nvPr>
        </p:nvSpPr>
        <p:spPr>
          <a:xfrm>
            <a:off x="839788" y="365125"/>
            <a:ext cx="10515600" cy="1325563"/>
          </a:xfrm>
        </p:spPr>
        <p:txBody>
          <a:bodyPr/>
          <a:lstStyle/>
          <a:p>
            <a:r>
              <a:rPr lang="en-US"/>
              <a:t>Click to edit Master title style</a:t>
            </a:r>
            <a:endParaRPr lang="en-UA"/>
          </a:p>
        </p:txBody>
      </p:sp>
      <p:sp>
        <p:nvSpPr>
          <p:cNvPr id="3" name="Text Placeholder 2">
            <a:extLst>
              <a:ext uri="{FF2B5EF4-FFF2-40B4-BE49-F238E27FC236}">
                <a16:creationId xmlns:a16="http://schemas.microsoft.com/office/drawing/2014/main" id="{B27CF532-FFED-774E-91E8-DA4C0C3AC1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6FE979-2CE3-444C-A7EB-437468AAA9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A"/>
          </a:p>
        </p:txBody>
      </p:sp>
      <p:sp>
        <p:nvSpPr>
          <p:cNvPr id="5" name="Text Placeholder 4">
            <a:extLst>
              <a:ext uri="{FF2B5EF4-FFF2-40B4-BE49-F238E27FC236}">
                <a16:creationId xmlns:a16="http://schemas.microsoft.com/office/drawing/2014/main" id="{05A56E2C-1959-4D40-982A-4DB033EB0F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6D6CA8-3544-8748-9925-835084C001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A"/>
          </a:p>
        </p:txBody>
      </p:sp>
      <p:sp>
        <p:nvSpPr>
          <p:cNvPr id="7" name="Date Placeholder 6">
            <a:extLst>
              <a:ext uri="{FF2B5EF4-FFF2-40B4-BE49-F238E27FC236}">
                <a16:creationId xmlns:a16="http://schemas.microsoft.com/office/drawing/2014/main" id="{C2D08D2C-66B1-384D-844D-F586E60FC51B}"/>
              </a:ext>
            </a:extLst>
          </p:cNvPr>
          <p:cNvSpPr>
            <a:spLocks noGrp="1"/>
          </p:cNvSpPr>
          <p:nvPr>
            <p:ph type="dt" sz="half" idx="10"/>
          </p:nvPr>
        </p:nvSpPr>
        <p:spPr/>
        <p:txBody>
          <a:bodyPr/>
          <a:lstStyle/>
          <a:p>
            <a:fld id="{C1003190-2430-324A-8C7C-FF8DE3FA8621}" type="datetimeFigureOut">
              <a:rPr lang="en-UA" smtClean="0"/>
              <a:t>06.04.2021</a:t>
            </a:fld>
            <a:endParaRPr lang="en-UA"/>
          </a:p>
        </p:txBody>
      </p:sp>
      <p:sp>
        <p:nvSpPr>
          <p:cNvPr id="8" name="Footer Placeholder 7">
            <a:extLst>
              <a:ext uri="{FF2B5EF4-FFF2-40B4-BE49-F238E27FC236}">
                <a16:creationId xmlns:a16="http://schemas.microsoft.com/office/drawing/2014/main" id="{29FACE4F-1358-F54B-BB73-CE30145566D6}"/>
              </a:ext>
            </a:extLst>
          </p:cNvPr>
          <p:cNvSpPr>
            <a:spLocks noGrp="1"/>
          </p:cNvSpPr>
          <p:nvPr>
            <p:ph type="ftr" sz="quarter" idx="11"/>
          </p:nvPr>
        </p:nvSpPr>
        <p:spPr/>
        <p:txBody>
          <a:bodyPr/>
          <a:lstStyle/>
          <a:p>
            <a:endParaRPr lang="en-UA"/>
          </a:p>
        </p:txBody>
      </p:sp>
      <p:sp>
        <p:nvSpPr>
          <p:cNvPr id="9" name="Slide Number Placeholder 8">
            <a:extLst>
              <a:ext uri="{FF2B5EF4-FFF2-40B4-BE49-F238E27FC236}">
                <a16:creationId xmlns:a16="http://schemas.microsoft.com/office/drawing/2014/main" id="{3724D6A1-97F1-F54A-8B41-AA0852C9794A}"/>
              </a:ext>
            </a:extLst>
          </p:cNvPr>
          <p:cNvSpPr>
            <a:spLocks noGrp="1"/>
          </p:cNvSpPr>
          <p:nvPr>
            <p:ph type="sldNum" sz="quarter" idx="12"/>
          </p:nvPr>
        </p:nvSpPr>
        <p:spPr/>
        <p:txBody>
          <a:bodyPr/>
          <a:lstStyle/>
          <a:p>
            <a:fld id="{791019C4-80D2-B648-A348-A7FE3C57B6A4}" type="slidenum">
              <a:rPr lang="en-UA" smtClean="0"/>
              <a:t>‹#›</a:t>
            </a:fld>
            <a:endParaRPr lang="en-UA"/>
          </a:p>
        </p:txBody>
      </p:sp>
    </p:spTree>
    <p:extLst>
      <p:ext uri="{BB962C8B-B14F-4D97-AF65-F5344CB8AC3E}">
        <p14:creationId xmlns:p14="http://schemas.microsoft.com/office/powerpoint/2010/main" val="1909174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61B38-8166-1141-B181-04E1B1BDE4F4}"/>
              </a:ext>
            </a:extLst>
          </p:cNvPr>
          <p:cNvSpPr>
            <a:spLocks noGrp="1"/>
          </p:cNvSpPr>
          <p:nvPr>
            <p:ph type="title"/>
          </p:nvPr>
        </p:nvSpPr>
        <p:spPr/>
        <p:txBody>
          <a:bodyPr/>
          <a:lstStyle/>
          <a:p>
            <a:r>
              <a:rPr lang="en-US"/>
              <a:t>Click to edit Master title style</a:t>
            </a:r>
            <a:endParaRPr lang="en-UA"/>
          </a:p>
        </p:txBody>
      </p:sp>
      <p:sp>
        <p:nvSpPr>
          <p:cNvPr id="3" name="Date Placeholder 2">
            <a:extLst>
              <a:ext uri="{FF2B5EF4-FFF2-40B4-BE49-F238E27FC236}">
                <a16:creationId xmlns:a16="http://schemas.microsoft.com/office/drawing/2014/main" id="{7AF61C93-21AE-914B-816F-22C45DB630B3}"/>
              </a:ext>
            </a:extLst>
          </p:cNvPr>
          <p:cNvSpPr>
            <a:spLocks noGrp="1"/>
          </p:cNvSpPr>
          <p:nvPr>
            <p:ph type="dt" sz="half" idx="10"/>
          </p:nvPr>
        </p:nvSpPr>
        <p:spPr/>
        <p:txBody>
          <a:bodyPr/>
          <a:lstStyle/>
          <a:p>
            <a:fld id="{C1003190-2430-324A-8C7C-FF8DE3FA8621}" type="datetimeFigureOut">
              <a:rPr lang="en-UA" smtClean="0"/>
              <a:t>06.04.2021</a:t>
            </a:fld>
            <a:endParaRPr lang="en-UA"/>
          </a:p>
        </p:txBody>
      </p:sp>
      <p:sp>
        <p:nvSpPr>
          <p:cNvPr id="4" name="Footer Placeholder 3">
            <a:extLst>
              <a:ext uri="{FF2B5EF4-FFF2-40B4-BE49-F238E27FC236}">
                <a16:creationId xmlns:a16="http://schemas.microsoft.com/office/drawing/2014/main" id="{B0945E7A-31F3-FA43-894F-33286E07553A}"/>
              </a:ext>
            </a:extLst>
          </p:cNvPr>
          <p:cNvSpPr>
            <a:spLocks noGrp="1"/>
          </p:cNvSpPr>
          <p:nvPr>
            <p:ph type="ftr" sz="quarter" idx="11"/>
          </p:nvPr>
        </p:nvSpPr>
        <p:spPr/>
        <p:txBody>
          <a:bodyPr/>
          <a:lstStyle/>
          <a:p>
            <a:endParaRPr lang="en-UA"/>
          </a:p>
        </p:txBody>
      </p:sp>
      <p:sp>
        <p:nvSpPr>
          <p:cNvPr id="5" name="Slide Number Placeholder 4">
            <a:extLst>
              <a:ext uri="{FF2B5EF4-FFF2-40B4-BE49-F238E27FC236}">
                <a16:creationId xmlns:a16="http://schemas.microsoft.com/office/drawing/2014/main" id="{4FFC27C7-B6B1-CC47-8D38-03EFAE89D5D9}"/>
              </a:ext>
            </a:extLst>
          </p:cNvPr>
          <p:cNvSpPr>
            <a:spLocks noGrp="1"/>
          </p:cNvSpPr>
          <p:nvPr>
            <p:ph type="sldNum" sz="quarter" idx="12"/>
          </p:nvPr>
        </p:nvSpPr>
        <p:spPr/>
        <p:txBody>
          <a:bodyPr/>
          <a:lstStyle/>
          <a:p>
            <a:fld id="{791019C4-80D2-B648-A348-A7FE3C57B6A4}" type="slidenum">
              <a:rPr lang="en-UA" smtClean="0"/>
              <a:t>‹#›</a:t>
            </a:fld>
            <a:endParaRPr lang="en-UA"/>
          </a:p>
        </p:txBody>
      </p:sp>
    </p:spTree>
    <p:extLst>
      <p:ext uri="{BB962C8B-B14F-4D97-AF65-F5344CB8AC3E}">
        <p14:creationId xmlns:p14="http://schemas.microsoft.com/office/powerpoint/2010/main" val="3181406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6F294D-0FDB-274E-9196-DB99C9E0E0A9}"/>
              </a:ext>
            </a:extLst>
          </p:cNvPr>
          <p:cNvSpPr>
            <a:spLocks noGrp="1"/>
          </p:cNvSpPr>
          <p:nvPr>
            <p:ph type="dt" sz="half" idx="10"/>
          </p:nvPr>
        </p:nvSpPr>
        <p:spPr/>
        <p:txBody>
          <a:bodyPr/>
          <a:lstStyle/>
          <a:p>
            <a:fld id="{C1003190-2430-324A-8C7C-FF8DE3FA8621}" type="datetimeFigureOut">
              <a:rPr lang="en-UA" smtClean="0"/>
              <a:t>06.04.2021</a:t>
            </a:fld>
            <a:endParaRPr lang="en-UA"/>
          </a:p>
        </p:txBody>
      </p:sp>
      <p:sp>
        <p:nvSpPr>
          <p:cNvPr id="3" name="Footer Placeholder 2">
            <a:extLst>
              <a:ext uri="{FF2B5EF4-FFF2-40B4-BE49-F238E27FC236}">
                <a16:creationId xmlns:a16="http://schemas.microsoft.com/office/drawing/2014/main" id="{2DC8B517-0B39-7146-A885-B247650D2BC2}"/>
              </a:ext>
            </a:extLst>
          </p:cNvPr>
          <p:cNvSpPr>
            <a:spLocks noGrp="1"/>
          </p:cNvSpPr>
          <p:nvPr>
            <p:ph type="ftr" sz="quarter" idx="11"/>
          </p:nvPr>
        </p:nvSpPr>
        <p:spPr/>
        <p:txBody>
          <a:bodyPr/>
          <a:lstStyle/>
          <a:p>
            <a:endParaRPr lang="en-UA"/>
          </a:p>
        </p:txBody>
      </p:sp>
      <p:sp>
        <p:nvSpPr>
          <p:cNvPr id="4" name="Slide Number Placeholder 3">
            <a:extLst>
              <a:ext uri="{FF2B5EF4-FFF2-40B4-BE49-F238E27FC236}">
                <a16:creationId xmlns:a16="http://schemas.microsoft.com/office/drawing/2014/main" id="{223B79A6-571E-4145-A14A-AF945D96B6E2}"/>
              </a:ext>
            </a:extLst>
          </p:cNvPr>
          <p:cNvSpPr>
            <a:spLocks noGrp="1"/>
          </p:cNvSpPr>
          <p:nvPr>
            <p:ph type="sldNum" sz="quarter" idx="12"/>
          </p:nvPr>
        </p:nvSpPr>
        <p:spPr/>
        <p:txBody>
          <a:bodyPr/>
          <a:lstStyle/>
          <a:p>
            <a:fld id="{791019C4-80D2-B648-A348-A7FE3C57B6A4}" type="slidenum">
              <a:rPr lang="en-UA" smtClean="0"/>
              <a:t>‹#›</a:t>
            </a:fld>
            <a:endParaRPr lang="en-UA"/>
          </a:p>
        </p:txBody>
      </p:sp>
    </p:spTree>
    <p:extLst>
      <p:ext uri="{BB962C8B-B14F-4D97-AF65-F5344CB8AC3E}">
        <p14:creationId xmlns:p14="http://schemas.microsoft.com/office/powerpoint/2010/main" val="2919357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3632B-C9B3-A54C-A209-D95832C027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A"/>
          </a:p>
        </p:txBody>
      </p:sp>
      <p:sp>
        <p:nvSpPr>
          <p:cNvPr id="3" name="Content Placeholder 2">
            <a:extLst>
              <a:ext uri="{FF2B5EF4-FFF2-40B4-BE49-F238E27FC236}">
                <a16:creationId xmlns:a16="http://schemas.microsoft.com/office/drawing/2014/main" id="{E740A5CB-DA09-6844-9F1A-B56CB116F5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A"/>
          </a:p>
        </p:txBody>
      </p:sp>
      <p:sp>
        <p:nvSpPr>
          <p:cNvPr id="4" name="Text Placeholder 3">
            <a:extLst>
              <a:ext uri="{FF2B5EF4-FFF2-40B4-BE49-F238E27FC236}">
                <a16:creationId xmlns:a16="http://schemas.microsoft.com/office/drawing/2014/main" id="{DBEB2297-2619-7F46-8FA3-AFBC55D767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42334D-8FC7-0B43-8E60-CB1817AC05B5}"/>
              </a:ext>
            </a:extLst>
          </p:cNvPr>
          <p:cNvSpPr>
            <a:spLocks noGrp="1"/>
          </p:cNvSpPr>
          <p:nvPr>
            <p:ph type="dt" sz="half" idx="10"/>
          </p:nvPr>
        </p:nvSpPr>
        <p:spPr/>
        <p:txBody>
          <a:bodyPr/>
          <a:lstStyle/>
          <a:p>
            <a:fld id="{C1003190-2430-324A-8C7C-FF8DE3FA8621}" type="datetimeFigureOut">
              <a:rPr lang="en-UA" smtClean="0"/>
              <a:t>06.04.2021</a:t>
            </a:fld>
            <a:endParaRPr lang="en-UA"/>
          </a:p>
        </p:txBody>
      </p:sp>
      <p:sp>
        <p:nvSpPr>
          <p:cNvPr id="6" name="Footer Placeholder 5">
            <a:extLst>
              <a:ext uri="{FF2B5EF4-FFF2-40B4-BE49-F238E27FC236}">
                <a16:creationId xmlns:a16="http://schemas.microsoft.com/office/drawing/2014/main" id="{92E015B5-76F7-6A44-B095-280EC121FE7D}"/>
              </a:ext>
            </a:extLst>
          </p:cNvPr>
          <p:cNvSpPr>
            <a:spLocks noGrp="1"/>
          </p:cNvSpPr>
          <p:nvPr>
            <p:ph type="ftr" sz="quarter" idx="11"/>
          </p:nvPr>
        </p:nvSpPr>
        <p:spPr/>
        <p:txBody>
          <a:bodyPr/>
          <a:lstStyle/>
          <a:p>
            <a:endParaRPr lang="en-UA"/>
          </a:p>
        </p:txBody>
      </p:sp>
      <p:sp>
        <p:nvSpPr>
          <p:cNvPr id="7" name="Slide Number Placeholder 6">
            <a:extLst>
              <a:ext uri="{FF2B5EF4-FFF2-40B4-BE49-F238E27FC236}">
                <a16:creationId xmlns:a16="http://schemas.microsoft.com/office/drawing/2014/main" id="{182660B1-7BFF-2948-BF35-A86FA3A5DCDB}"/>
              </a:ext>
            </a:extLst>
          </p:cNvPr>
          <p:cNvSpPr>
            <a:spLocks noGrp="1"/>
          </p:cNvSpPr>
          <p:nvPr>
            <p:ph type="sldNum" sz="quarter" idx="12"/>
          </p:nvPr>
        </p:nvSpPr>
        <p:spPr/>
        <p:txBody>
          <a:bodyPr/>
          <a:lstStyle/>
          <a:p>
            <a:fld id="{791019C4-80D2-B648-A348-A7FE3C57B6A4}" type="slidenum">
              <a:rPr lang="en-UA" smtClean="0"/>
              <a:t>‹#›</a:t>
            </a:fld>
            <a:endParaRPr lang="en-UA"/>
          </a:p>
        </p:txBody>
      </p:sp>
    </p:spTree>
    <p:extLst>
      <p:ext uri="{BB962C8B-B14F-4D97-AF65-F5344CB8AC3E}">
        <p14:creationId xmlns:p14="http://schemas.microsoft.com/office/powerpoint/2010/main" val="286068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330F8-24AB-1741-9473-A265528434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A"/>
          </a:p>
        </p:txBody>
      </p:sp>
      <p:sp>
        <p:nvSpPr>
          <p:cNvPr id="3" name="Picture Placeholder 2">
            <a:extLst>
              <a:ext uri="{FF2B5EF4-FFF2-40B4-BE49-F238E27FC236}">
                <a16:creationId xmlns:a16="http://schemas.microsoft.com/office/drawing/2014/main" id="{3EC71864-04BC-3C41-A574-5162EBD86D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A"/>
          </a:p>
        </p:txBody>
      </p:sp>
      <p:sp>
        <p:nvSpPr>
          <p:cNvPr id="4" name="Text Placeholder 3">
            <a:extLst>
              <a:ext uri="{FF2B5EF4-FFF2-40B4-BE49-F238E27FC236}">
                <a16:creationId xmlns:a16="http://schemas.microsoft.com/office/drawing/2014/main" id="{0C3A6F53-28B5-4A49-A846-40B2E4A0BC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2A3520-DEF3-774B-9B16-AAFBED0DE92C}"/>
              </a:ext>
            </a:extLst>
          </p:cNvPr>
          <p:cNvSpPr>
            <a:spLocks noGrp="1"/>
          </p:cNvSpPr>
          <p:nvPr>
            <p:ph type="dt" sz="half" idx="10"/>
          </p:nvPr>
        </p:nvSpPr>
        <p:spPr/>
        <p:txBody>
          <a:bodyPr/>
          <a:lstStyle/>
          <a:p>
            <a:fld id="{C1003190-2430-324A-8C7C-FF8DE3FA8621}" type="datetimeFigureOut">
              <a:rPr lang="en-UA" smtClean="0"/>
              <a:t>06.04.2021</a:t>
            </a:fld>
            <a:endParaRPr lang="en-UA"/>
          </a:p>
        </p:txBody>
      </p:sp>
      <p:sp>
        <p:nvSpPr>
          <p:cNvPr id="6" name="Footer Placeholder 5">
            <a:extLst>
              <a:ext uri="{FF2B5EF4-FFF2-40B4-BE49-F238E27FC236}">
                <a16:creationId xmlns:a16="http://schemas.microsoft.com/office/drawing/2014/main" id="{B4C510A6-50CE-EB45-BE21-0CB8E41886C3}"/>
              </a:ext>
            </a:extLst>
          </p:cNvPr>
          <p:cNvSpPr>
            <a:spLocks noGrp="1"/>
          </p:cNvSpPr>
          <p:nvPr>
            <p:ph type="ftr" sz="quarter" idx="11"/>
          </p:nvPr>
        </p:nvSpPr>
        <p:spPr/>
        <p:txBody>
          <a:bodyPr/>
          <a:lstStyle/>
          <a:p>
            <a:endParaRPr lang="en-UA"/>
          </a:p>
        </p:txBody>
      </p:sp>
      <p:sp>
        <p:nvSpPr>
          <p:cNvPr id="7" name="Slide Number Placeholder 6">
            <a:extLst>
              <a:ext uri="{FF2B5EF4-FFF2-40B4-BE49-F238E27FC236}">
                <a16:creationId xmlns:a16="http://schemas.microsoft.com/office/drawing/2014/main" id="{36C0217E-7640-7E4A-A232-1D217B8422D6}"/>
              </a:ext>
            </a:extLst>
          </p:cNvPr>
          <p:cNvSpPr>
            <a:spLocks noGrp="1"/>
          </p:cNvSpPr>
          <p:nvPr>
            <p:ph type="sldNum" sz="quarter" idx="12"/>
          </p:nvPr>
        </p:nvSpPr>
        <p:spPr/>
        <p:txBody>
          <a:bodyPr/>
          <a:lstStyle/>
          <a:p>
            <a:fld id="{791019C4-80D2-B648-A348-A7FE3C57B6A4}" type="slidenum">
              <a:rPr lang="en-UA" smtClean="0"/>
              <a:t>‹#›</a:t>
            </a:fld>
            <a:endParaRPr lang="en-UA"/>
          </a:p>
        </p:txBody>
      </p:sp>
    </p:spTree>
    <p:extLst>
      <p:ext uri="{BB962C8B-B14F-4D97-AF65-F5344CB8AC3E}">
        <p14:creationId xmlns:p14="http://schemas.microsoft.com/office/powerpoint/2010/main" val="710224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AC05E8-5F1D-AD46-A426-0A7BC2EA1D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A"/>
          </a:p>
        </p:txBody>
      </p:sp>
      <p:sp>
        <p:nvSpPr>
          <p:cNvPr id="3" name="Text Placeholder 2">
            <a:extLst>
              <a:ext uri="{FF2B5EF4-FFF2-40B4-BE49-F238E27FC236}">
                <a16:creationId xmlns:a16="http://schemas.microsoft.com/office/drawing/2014/main" id="{EA8658C1-F6E8-E045-8449-F09640EC77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A"/>
          </a:p>
        </p:txBody>
      </p:sp>
      <p:sp>
        <p:nvSpPr>
          <p:cNvPr id="4" name="Date Placeholder 3">
            <a:extLst>
              <a:ext uri="{FF2B5EF4-FFF2-40B4-BE49-F238E27FC236}">
                <a16:creationId xmlns:a16="http://schemas.microsoft.com/office/drawing/2014/main" id="{086B492D-E493-9F48-AFDC-417F4A330C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003190-2430-324A-8C7C-FF8DE3FA8621}" type="datetimeFigureOut">
              <a:rPr lang="en-UA" smtClean="0"/>
              <a:t>06.04.2021</a:t>
            </a:fld>
            <a:endParaRPr lang="en-UA"/>
          </a:p>
        </p:txBody>
      </p:sp>
      <p:sp>
        <p:nvSpPr>
          <p:cNvPr id="5" name="Footer Placeholder 4">
            <a:extLst>
              <a:ext uri="{FF2B5EF4-FFF2-40B4-BE49-F238E27FC236}">
                <a16:creationId xmlns:a16="http://schemas.microsoft.com/office/drawing/2014/main" id="{0DBCF998-8482-E14F-A176-E79C8303A5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A"/>
          </a:p>
        </p:txBody>
      </p:sp>
      <p:sp>
        <p:nvSpPr>
          <p:cNvPr id="6" name="Slide Number Placeholder 5">
            <a:extLst>
              <a:ext uri="{FF2B5EF4-FFF2-40B4-BE49-F238E27FC236}">
                <a16:creationId xmlns:a16="http://schemas.microsoft.com/office/drawing/2014/main" id="{E4120A7F-E341-BA4C-BAD8-DCDF9E08BC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1019C4-80D2-B648-A348-A7FE3C57B6A4}" type="slidenum">
              <a:rPr lang="en-UA" smtClean="0"/>
              <a:t>‹#›</a:t>
            </a:fld>
            <a:endParaRPr lang="en-UA"/>
          </a:p>
        </p:txBody>
      </p:sp>
    </p:spTree>
    <p:extLst>
      <p:ext uri="{BB962C8B-B14F-4D97-AF65-F5344CB8AC3E}">
        <p14:creationId xmlns:p14="http://schemas.microsoft.com/office/powerpoint/2010/main" val="38927449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1BAFF416-3C0B-A040-8C73-1B3004E065DA}"/>
              </a:ext>
            </a:extLst>
          </p:cNvPr>
          <p:cNvSpPr>
            <a:spLocks noGrp="1"/>
          </p:cNvSpPr>
          <p:nvPr>
            <p:ph type="ctrTitle"/>
          </p:nvPr>
        </p:nvSpPr>
        <p:spPr>
          <a:xfrm>
            <a:off x="753925" y="1321056"/>
            <a:ext cx="10684151" cy="1991979"/>
          </a:xfrm>
        </p:spPr>
        <p:txBody>
          <a:bodyPr anchor="b">
            <a:normAutofit/>
          </a:bodyPr>
          <a:lstStyle/>
          <a:p>
            <a:r>
              <a:rPr lang="en-UA" sz="5200">
                <a:solidFill>
                  <a:schemeClr val="tx2"/>
                </a:solidFill>
              </a:rPr>
              <a:t>Tuning of GPT2 model to generate abstracts for </a:t>
            </a:r>
            <a:r>
              <a:rPr lang="en-US" sz="5200">
                <a:solidFill>
                  <a:schemeClr val="tx2"/>
                </a:solidFill>
              </a:rPr>
              <a:t>research articles</a:t>
            </a:r>
            <a:endParaRPr lang="en-UA" sz="5200">
              <a:solidFill>
                <a:schemeClr val="tx2"/>
              </a:solidFill>
            </a:endParaRPr>
          </a:p>
        </p:txBody>
      </p:sp>
      <p:sp>
        <p:nvSpPr>
          <p:cNvPr id="3" name="Subtitle 2">
            <a:extLst>
              <a:ext uri="{FF2B5EF4-FFF2-40B4-BE49-F238E27FC236}">
                <a16:creationId xmlns:a16="http://schemas.microsoft.com/office/drawing/2014/main" id="{8DF46FB3-DF19-3943-81D1-EDA90903AC49}"/>
              </a:ext>
            </a:extLst>
          </p:cNvPr>
          <p:cNvSpPr>
            <a:spLocks noGrp="1"/>
          </p:cNvSpPr>
          <p:nvPr>
            <p:ph type="subTitle" idx="1"/>
          </p:nvPr>
        </p:nvSpPr>
        <p:spPr>
          <a:xfrm>
            <a:off x="1361395" y="3525490"/>
            <a:ext cx="9469211" cy="865639"/>
          </a:xfrm>
        </p:spPr>
        <p:txBody>
          <a:bodyPr anchor="t">
            <a:normAutofit fontScale="62500" lnSpcReduction="20000"/>
          </a:bodyPr>
          <a:lstStyle/>
          <a:p>
            <a:r>
              <a:rPr lang="en-UA" dirty="0">
                <a:solidFill>
                  <a:schemeClr val="tx2"/>
                </a:solidFill>
              </a:rPr>
              <a:t>Viacheslav Pysmennyi</a:t>
            </a:r>
          </a:p>
          <a:p>
            <a:r>
              <a:rPr lang="en-UA" dirty="0">
                <a:solidFill>
                  <a:schemeClr val="tx2"/>
                </a:solidFill>
              </a:rPr>
              <a:t>Hillel IT-school</a:t>
            </a:r>
          </a:p>
          <a:p>
            <a:r>
              <a:rPr lang="en-UA" dirty="0">
                <a:solidFill>
                  <a:schemeClr val="tx2"/>
                </a:solidFill>
              </a:rPr>
              <a:t>2021</a:t>
            </a:r>
          </a:p>
        </p:txBody>
      </p:sp>
      <p:grpSp>
        <p:nvGrpSpPr>
          <p:cNvPr id="45" name="Group 44">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46" name="Freeform: Shape 45">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 name="Group 50">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5" y="3658536"/>
            <a:ext cx="3655725" cy="2743201"/>
            <a:chOff x="-305" y="-1"/>
            <a:chExt cx="3832880" cy="2876136"/>
          </a:xfrm>
        </p:grpSpPr>
        <p:sp>
          <p:nvSpPr>
            <p:cNvPr id="52" name="Freeform: Shape 51">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4259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BA48A-51B3-6744-BD95-9548EBEA05BB}"/>
              </a:ext>
            </a:extLst>
          </p:cNvPr>
          <p:cNvSpPr>
            <a:spLocks noGrp="1"/>
          </p:cNvSpPr>
          <p:nvPr>
            <p:ph type="title"/>
          </p:nvPr>
        </p:nvSpPr>
        <p:spPr/>
        <p:txBody>
          <a:bodyPr/>
          <a:lstStyle/>
          <a:p>
            <a:r>
              <a:rPr lang="en-UA" dirty="0"/>
              <a:t>Training results</a:t>
            </a:r>
          </a:p>
        </p:txBody>
      </p:sp>
      <p:sp>
        <p:nvSpPr>
          <p:cNvPr id="3" name="Content Placeholder 2">
            <a:extLst>
              <a:ext uri="{FF2B5EF4-FFF2-40B4-BE49-F238E27FC236}">
                <a16:creationId xmlns:a16="http://schemas.microsoft.com/office/drawing/2014/main" id="{8BFADBD8-E6C6-104B-9277-166943D27CBF}"/>
              </a:ext>
            </a:extLst>
          </p:cNvPr>
          <p:cNvSpPr>
            <a:spLocks noGrp="1"/>
          </p:cNvSpPr>
          <p:nvPr>
            <p:ph sz="half" idx="1"/>
          </p:nvPr>
        </p:nvSpPr>
        <p:spPr>
          <a:xfrm>
            <a:off x="543560" y="1949132"/>
            <a:ext cx="5181600" cy="1226819"/>
          </a:xfrm>
        </p:spPr>
        <p:txBody>
          <a:bodyPr>
            <a:normAutofit/>
          </a:bodyPr>
          <a:lstStyle/>
          <a:p>
            <a:pPr marL="0" indent="0">
              <a:buNone/>
            </a:pPr>
            <a:r>
              <a:rPr lang="en-UA" sz="1600" dirty="0"/>
              <a:t>Training log:</a:t>
            </a:r>
          </a:p>
          <a:p>
            <a:pPr marL="0" indent="0">
              <a:buNone/>
            </a:pPr>
            <a:r>
              <a:rPr lang="en-US" sz="1600" dirty="0"/>
              <a:t>TPU cores=8</a:t>
            </a:r>
          </a:p>
          <a:p>
            <a:r>
              <a:rPr lang="en-US" sz="1600" dirty="0"/>
              <a:t>Total elapsed: 3:12:02</a:t>
            </a:r>
          </a:p>
          <a:p>
            <a:pPr marL="0" indent="0">
              <a:buNone/>
            </a:pPr>
            <a:endParaRPr lang="en-UA" dirty="0"/>
          </a:p>
        </p:txBody>
      </p:sp>
      <p:graphicFrame>
        <p:nvGraphicFramePr>
          <p:cNvPr id="6" name="Table 6">
            <a:extLst>
              <a:ext uri="{FF2B5EF4-FFF2-40B4-BE49-F238E27FC236}">
                <a16:creationId xmlns:a16="http://schemas.microsoft.com/office/drawing/2014/main" id="{9648474F-5BAA-0A4F-A669-D8DDCEB65F66}"/>
              </a:ext>
            </a:extLst>
          </p:cNvPr>
          <p:cNvGraphicFramePr>
            <a:graphicFrameLocks noGrp="1"/>
          </p:cNvGraphicFramePr>
          <p:nvPr>
            <p:ph sz="half" idx="2"/>
            <p:extLst>
              <p:ext uri="{D42A27DB-BD31-4B8C-83A1-F6EECF244321}">
                <p14:modId xmlns:p14="http://schemas.microsoft.com/office/powerpoint/2010/main" val="4023908538"/>
              </p:ext>
            </p:extLst>
          </p:nvPr>
        </p:nvGraphicFramePr>
        <p:xfrm>
          <a:off x="645160" y="3429000"/>
          <a:ext cx="4160519" cy="2139008"/>
        </p:xfrm>
        <a:graphic>
          <a:graphicData uri="http://schemas.openxmlformats.org/drawingml/2006/table">
            <a:tbl>
              <a:tblPr firstRow="1" bandRow="1">
                <a:tableStyleId>{F5AB1C69-6EDB-4FF4-983F-18BD219EF322}</a:tableStyleId>
              </a:tblPr>
              <a:tblGrid>
                <a:gridCol w="675640">
                  <a:extLst>
                    <a:ext uri="{9D8B030D-6E8A-4147-A177-3AD203B41FA5}">
                      <a16:colId xmlns:a16="http://schemas.microsoft.com/office/drawing/2014/main" val="2017204320"/>
                    </a:ext>
                  </a:extLst>
                </a:gridCol>
                <a:gridCol w="782320">
                  <a:extLst>
                    <a:ext uri="{9D8B030D-6E8A-4147-A177-3AD203B41FA5}">
                      <a16:colId xmlns:a16="http://schemas.microsoft.com/office/drawing/2014/main" val="1482108760"/>
                    </a:ext>
                  </a:extLst>
                </a:gridCol>
                <a:gridCol w="670560">
                  <a:extLst>
                    <a:ext uri="{9D8B030D-6E8A-4147-A177-3AD203B41FA5}">
                      <a16:colId xmlns:a16="http://schemas.microsoft.com/office/drawing/2014/main" val="2357299426"/>
                    </a:ext>
                  </a:extLst>
                </a:gridCol>
                <a:gridCol w="975556">
                  <a:extLst>
                    <a:ext uri="{9D8B030D-6E8A-4147-A177-3AD203B41FA5}">
                      <a16:colId xmlns:a16="http://schemas.microsoft.com/office/drawing/2014/main" val="2153121588"/>
                    </a:ext>
                  </a:extLst>
                </a:gridCol>
                <a:gridCol w="1056443">
                  <a:extLst>
                    <a:ext uri="{9D8B030D-6E8A-4147-A177-3AD203B41FA5}">
                      <a16:colId xmlns:a16="http://schemas.microsoft.com/office/drawing/2014/main" val="57081261"/>
                    </a:ext>
                  </a:extLst>
                </a:gridCol>
              </a:tblGrid>
              <a:tr h="520788">
                <a:tc>
                  <a:txBody>
                    <a:bodyPr/>
                    <a:lstStyle/>
                    <a:p>
                      <a:r>
                        <a:rPr lang="en-UA" sz="1500" b="0" kern="1200" dirty="0">
                          <a:solidFill>
                            <a:schemeClr val="tx1"/>
                          </a:solidFill>
                          <a:effectLst/>
                        </a:rPr>
                        <a:t>Epoch</a:t>
                      </a:r>
                      <a:endParaRPr lang="en-UA" sz="1500" b="0" kern="1200" dirty="0">
                        <a:solidFill>
                          <a:schemeClr val="tx1"/>
                        </a:solidFill>
                        <a:effectLst/>
                        <a:latin typeface="+mn-lt"/>
                        <a:ea typeface="+mn-ea"/>
                        <a:cs typeface="+mn-cs"/>
                      </a:endParaRPr>
                    </a:p>
                  </a:txBody>
                  <a:tcPr marL="73421" marR="73421" marT="36710" marB="36710"/>
                </a:tc>
                <a:tc>
                  <a:txBody>
                    <a:bodyPr/>
                    <a:lstStyle/>
                    <a:p>
                      <a:r>
                        <a:rPr lang="en-US" sz="1500" b="0" kern="1200" dirty="0">
                          <a:solidFill>
                            <a:schemeClr val="tx1"/>
                          </a:solidFill>
                          <a:effectLst/>
                        </a:rPr>
                        <a:t>Training Loss</a:t>
                      </a:r>
                      <a:endParaRPr lang="en-UA" sz="1500" dirty="0">
                        <a:solidFill>
                          <a:schemeClr val="tx1"/>
                        </a:solidFill>
                      </a:endParaRPr>
                    </a:p>
                  </a:txBody>
                  <a:tcPr marL="73421" marR="73421" marT="36710" marB="36710"/>
                </a:tc>
                <a:tc>
                  <a:txBody>
                    <a:bodyPr/>
                    <a:lstStyle/>
                    <a:p>
                      <a:r>
                        <a:rPr lang="en-US" sz="1500" b="0" kern="1200" dirty="0">
                          <a:solidFill>
                            <a:schemeClr val="tx1"/>
                          </a:solidFill>
                          <a:effectLst/>
                        </a:rPr>
                        <a:t>Valid. Loss</a:t>
                      </a:r>
                      <a:endParaRPr lang="en-UA" sz="1500" dirty="0">
                        <a:solidFill>
                          <a:schemeClr val="tx1"/>
                        </a:solidFill>
                      </a:endParaRPr>
                    </a:p>
                  </a:txBody>
                  <a:tcPr marL="73421" marR="73421" marT="36710" marB="36710"/>
                </a:tc>
                <a:tc>
                  <a:txBody>
                    <a:bodyPr/>
                    <a:lstStyle/>
                    <a:p>
                      <a:r>
                        <a:rPr lang="en-US" sz="1500" b="0" kern="1200" dirty="0">
                          <a:solidFill>
                            <a:schemeClr val="tx1"/>
                          </a:solidFill>
                          <a:effectLst/>
                        </a:rPr>
                        <a:t>Training Time </a:t>
                      </a:r>
                      <a:endParaRPr lang="en-UA" sz="1500" dirty="0">
                        <a:solidFill>
                          <a:schemeClr val="tx1"/>
                        </a:solidFill>
                      </a:endParaRPr>
                    </a:p>
                  </a:txBody>
                  <a:tcPr marL="73421" marR="73421" marT="36710" marB="3671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kern="1200" dirty="0">
                          <a:solidFill>
                            <a:schemeClr val="tx1"/>
                          </a:solidFill>
                          <a:effectLst/>
                        </a:rPr>
                        <a:t>Validation Time</a:t>
                      </a:r>
                      <a:endParaRPr lang="en-US" sz="1500" b="0" kern="1200" dirty="0">
                        <a:solidFill>
                          <a:schemeClr val="tx1"/>
                        </a:solidFill>
                        <a:effectLst/>
                        <a:latin typeface="+mn-lt"/>
                        <a:ea typeface="+mn-ea"/>
                        <a:cs typeface="+mn-cs"/>
                      </a:endParaRPr>
                    </a:p>
                  </a:txBody>
                  <a:tcPr marL="73421" marR="73421" marT="36710" marB="36710"/>
                </a:tc>
                <a:extLst>
                  <a:ext uri="{0D108BD9-81ED-4DB2-BD59-A6C34878D82A}">
                    <a16:rowId xmlns:a16="http://schemas.microsoft.com/office/drawing/2014/main" val="3754717986"/>
                  </a:ext>
                </a:extLst>
              </a:tr>
              <a:tr h="297763">
                <a:tc>
                  <a:txBody>
                    <a:bodyPr/>
                    <a:lstStyle/>
                    <a:p>
                      <a:r>
                        <a:rPr lang="en-US" sz="1500" b="0" kern="1200" dirty="0">
                          <a:solidFill>
                            <a:schemeClr val="tx1"/>
                          </a:solidFill>
                          <a:effectLst/>
                        </a:rPr>
                        <a:t>1</a:t>
                      </a:r>
                      <a:endParaRPr lang="en-UA" sz="1500" dirty="0">
                        <a:solidFill>
                          <a:schemeClr val="tx1"/>
                        </a:solidFill>
                      </a:endParaRPr>
                    </a:p>
                  </a:txBody>
                  <a:tcPr marL="73421" marR="73421" marT="36710" marB="36710"/>
                </a:tc>
                <a:tc>
                  <a:txBody>
                    <a:bodyPr/>
                    <a:lstStyle/>
                    <a:p>
                      <a:r>
                        <a:rPr lang="en-US" sz="1500" b="0" kern="1200" dirty="0">
                          <a:solidFill>
                            <a:schemeClr val="tx1"/>
                          </a:solidFill>
                          <a:effectLst/>
                        </a:rPr>
                        <a:t>2.70</a:t>
                      </a:r>
                      <a:endParaRPr lang="en-UA" sz="1500" dirty="0">
                        <a:solidFill>
                          <a:schemeClr val="tx1"/>
                        </a:solidFill>
                      </a:endParaRPr>
                    </a:p>
                  </a:txBody>
                  <a:tcPr marL="73421" marR="73421" marT="36710" marB="36710"/>
                </a:tc>
                <a:tc>
                  <a:txBody>
                    <a:bodyPr/>
                    <a:lstStyle/>
                    <a:p>
                      <a:r>
                        <a:rPr lang="en-US" sz="1500" b="0" kern="1200" dirty="0">
                          <a:solidFill>
                            <a:schemeClr val="tx1"/>
                          </a:solidFill>
                          <a:effectLst/>
                        </a:rPr>
                        <a:t>2.87</a:t>
                      </a:r>
                      <a:endParaRPr lang="en-UA" sz="1500" dirty="0">
                        <a:solidFill>
                          <a:schemeClr val="tx1"/>
                        </a:solidFill>
                      </a:endParaRPr>
                    </a:p>
                  </a:txBody>
                  <a:tcPr marL="73421" marR="73421" marT="36710" marB="36710"/>
                </a:tc>
                <a:tc>
                  <a:txBody>
                    <a:bodyPr/>
                    <a:lstStyle/>
                    <a:p>
                      <a:r>
                        <a:rPr lang="en-US" sz="1500" b="0" kern="1200" dirty="0">
                          <a:solidFill>
                            <a:schemeClr val="tx1"/>
                          </a:solidFill>
                          <a:effectLst/>
                        </a:rPr>
                        <a:t>0:37:59</a:t>
                      </a:r>
                      <a:endParaRPr lang="en-UA" sz="1500" dirty="0">
                        <a:solidFill>
                          <a:schemeClr val="tx1"/>
                        </a:solidFill>
                      </a:endParaRPr>
                    </a:p>
                  </a:txBody>
                  <a:tcPr marL="73421" marR="73421" marT="36710" marB="3671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kern="1200" dirty="0">
                          <a:solidFill>
                            <a:schemeClr val="tx1"/>
                          </a:solidFill>
                          <a:effectLst/>
                        </a:rPr>
                        <a:t>0:00:47</a:t>
                      </a:r>
                      <a:endParaRPr lang="en-US" sz="1500" b="0" kern="1200" dirty="0">
                        <a:solidFill>
                          <a:schemeClr val="tx1"/>
                        </a:solidFill>
                        <a:effectLst/>
                        <a:latin typeface="+mn-lt"/>
                        <a:ea typeface="+mn-ea"/>
                        <a:cs typeface="+mn-cs"/>
                      </a:endParaRPr>
                    </a:p>
                  </a:txBody>
                  <a:tcPr marL="73421" marR="73421" marT="36710" marB="36710"/>
                </a:tc>
                <a:extLst>
                  <a:ext uri="{0D108BD9-81ED-4DB2-BD59-A6C34878D82A}">
                    <a16:rowId xmlns:a16="http://schemas.microsoft.com/office/drawing/2014/main" val="2825746006"/>
                  </a:ext>
                </a:extLst>
              </a:tr>
              <a:tr h="297763">
                <a:tc>
                  <a:txBody>
                    <a:bodyPr/>
                    <a:lstStyle/>
                    <a:p>
                      <a:r>
                        <a:rPr lang="en-US" sz="1500" b="0" kern="1200" dirty="0">
                          <a:solidFill>
                            <a:schemeClr val="tx1"/>
                          </a:solidFill>
                          <a:effectLst/>
                        </a:rPr>
                        <a:t>2</a:t>
                      </a:r>
                      <a:endParaRPr lang="en-UA" sz="1500" dirty="0">
                        <a:solidFill>
                          <a:schemeClr val="tx1"/>
                        </a:solidFill>
                      </a:endParaRPr>
                    </a:p>
                  </a:txBody>
                  <a:tcPr marL="73421" marR="73421" marT="36710" marB="36710"/>
                </a:tc>
                <a:tc>
                  <a:txBody>
                    <a:bodyPr/>
                    <a:lstStyle/>
                    <a:p>
                      <a:r>
                        <a:rPr lang="en-US" sz="1500" b="0" kern="1200" dirty="0">
                          <a:solidFill>
                            <a:schemeClr val="tx1"/>
                          </a:solidFill>
                          <a:effectLst/>
                        </a:rPr>
                        <a:t>2.47</a:t>
                      </a:r>
                      <a:endParaRPr lang="en-UA" sz="1500" dirty="0">
                        <a:solidFill>
                          <a:schemeClr val="tx1"/>
                        </a:solidFill>
                      </a:endParaRPr>
                    </a:p>
                  </a:txBody>
                  <a:tcPr marL="73421" marR="73421" marT="36710" marB="36710"/>
                </a:tc>
                <a:tc>
                  <a:txBody>
                    <a:bodyPr/>
                    <a:lstStyle/>
                    <a:p>
                      <a:r>
                        <a:rPr lang="en-US" sz="1500" b="0" kern="1200" dirty="0">
                          <a:solidFill>
                            <a:schemeClr val="tx1"/>
                          </a:solidFill>
                          <a:effectLst/>
                        </a:rPr>
                        <a:t>2.50</a:t>
                      </a:r>
                      <a:endParaRPr lang="en-UA" sz="1500" dirty="0">
                        <a:solidFill>
                          <a:schemeClr val="tx1"/>
                        </a:solidFill>
                      </a:endParaRPr>
                    </a:p>
                  </a:txBody>
                  <a:tcPr marL="73421" marR="73421" marT="36710" marB="36710"/>
                </a:tc>
                <a:tc>
                  <a:txBody>
                    <a:bodyPr/>
                    <a:lstStyle/>
                    <a:p>
                      <a:r>
                        <a:rPr lang="en-US" sz="1500" b="0" kern="1200" dirty="0">
                          <a:solidFill>
                            <a:schemeClr val="tx1"/>
                          </a:solidFill>
                          <a:effectLst/>
                        </a:rPr>
                        <a:t>0:37:45</a:t>
                      </a:r>
                      <a:endParaRPr lang="en-UA" sz="1500" dirty="0">
                        <a:solidFill>
                          <a:schemeClr val="tx1"/>
                        </a:solidFill>
                      </a:endParaRPr>
                    </a:p>
                  </a:txBody>
                  <a:tcPr marL="73421" marR="73421" marT="36710" marB="3671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kern="1200" dirty="0">
                          <a:solidFill>
                            <a:schemeClr val="tx1"/>
                          </a:solidFill>
                          <a:effectLst/>
                        </a:rPr>
                        <a:t>0:00:28</a:t>
                      </a:r>
                      <a:endParaRPr lang="en-US" sz="1500" b="0" kern="1200" dirty="0">
                        <a:solidFill>
                          <a:schemeClr val="tx1"/>
                        </a:solidFill>
                        <a:effectLst/>
                        <a:latin typeface="+mn-lt"/>
                        <a:ea typeface="+mn-ea"/>
                        <a:cs typeface="+mn-cs"/>
                      </a:endParaRPr>
                    </a:p>
                  </a:txBody>
                  <a:tcPr marL="73421" marR="73421" marT="36710" marB="36710"/>
                </a:tc>
                <a:extLst>
                  <a:ext uri="{0D108BD9-81ED-4DB2-BD59-A6C34878D82A}">
                    <a16:rowId xmlns:a16="http://schemas.microsoft.com/office/drawing/2014/main" val="446544059"/>
                  </a:ext>
                </a:extLst>
              </a:tr>
              <a:tr h="297763">
                <a:tc>
                  <a:txBody>
                    <a:bodyPr/>
                    <a:lstStyle/>
                    <a:p>
                      <a:r>
                        <a:rPr lang="en-US" sz="1500" b="0" kern="1200" dirty="0">
                          <a:solidFill>
                            <a:schemeClr val="tx1"/>
                          </a:solidFill>
                          <a:effectLst/>
                        </a:rPr>
                        <a:t>3</a:t>
                      </a:r>
                      <a:endParaRPr lang="en-UA" sz="1500" dirty="0">
                        <a:solidFill>
                          <a:schemeClr val="tx1"/>
                        </a:solidFill>
                      </a:endParaRPr>
                    </a:p>
                  </a:txBody>
                  <a:tcPr marL="73421" marR="73421" marT="36710" marB="36710"/>
                </a:tc>
                <a:tc>
                  <a:txBody>
                    <a:bodyPr/>
                    <a:lstStyle/>
                    <a:p>
                      <a:r>
                        <a:rPr lang="en-US" sz="1500" b="0" kern="1200" dirty="0">
                          <a:solidFill>
                            <a:schemeClr val="tx1"/>
                          </a:solidFill>
                          <a:effectLst/>
                        </a:rPr>
                        <a:t>2.38</a:t>
                      </a:r>
                      <a:endParaRPr lang="en-UA" sz="1500" dirty="0">
                        <a:solidFill>
                          <a:schemeClr val="tx1"/>
                        </a:solidFill>
                      </a:endParaRPr>
                    </a:p>
                  </a:txBody>
                  <a:tcPr marL="73421" marR="73421" marT="36710" marB="36710"/>
                </a:tc>
                <a:tc>
                  <a:txBody>
                    <a:bodyPr/>
                    <a:lstStyle/>
                    <a:p>
                      <a:r>
                        <a:rPr lang="en-US" sz="1500" b="0" kern="1200" dirty="0">
                          <a:solidFill>
                            <a:schemeClr val="tx1"/>
                          </a:solidFill>
                          <a:effectLst/>
                        </a:rPr>
                        <a:t>2.37 </a:t>
                      </a:r>
                      <a:endParaRPr lang="en-UA" sz="1500" dirty="0">
                        <a:solidFill>
                          <a:schemeClr val="tx1"/>
                        </a:solidFill>
                      </a:endParaRPr>
                    </a:p>
                  </a:txBody>
                  <a:tcPr marL="73421" marR="73421" marT="36710" marB="36710"/>
                </a:tc>
                <a:tc>
                  <a:txBody>
                    <a:bodyPr/>
                    <a:lstStyle/>
                    <a:p>
                      <a:r>
                        <a:rPr lang="en-US" sz="1500" b="0" kern="1200" dirty="0">
                          <a:solidFill>
                            <a:schemeClr val="tx1"/>
                          </a:solidFill>
                          <a:effectLst/>
                        </a:rPr>
                        <a:t>0:38:10</a:t>
                      </a:r>
                      <a:endParaRPr lang="en-UA" sz="1500" dirty="0">
                        <a:solidFill>
                          <a:schemeClr val="tx1"/>
                        </a:solidFill>
                      </a:endParaRPr>
                    </a:p>
                  </a:txBody>
                  <a:tcPr marL="73421" marR="73421" marT="36710" marB="3671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kern="1200" dirty="0">
                          <a:solidFill>
                            <a:schemeClr val="tx1"/>
                          </a:solidFill>
                          <a:effectLst/>
                        </a:rPr>
                        <a:t>0:00:29</a:t>
                      </a:r>
                      <a:endParaRPr lang="en-US" sz="1500" b="0" kern="1200" dirty="0">
                        <a:solidFill>
                          <a:schemeClr val="tx1"/>
                        </a:solidFill>
                        <a:effectLst/>
                        <a:latin typeface="+mn-lt"/>
                        <a:ea typeface="+mn-ea"/>
                        <a:cs typeface="+mn-cs"/>
                      </a:endParaRPr>
                    </a:p>
                  </a:txBody>
                  <a:tcPr marL="73421" marR="73421" marT="36710" marB="36710"/>
                </a:tc>
                <a:extLst>
                  <a:ext uri="{0D108BD9-81ED-4DB2-BD59-A6C34878D82A}">
                    <a16:rowId xmlns:a16="http://schemas.microsoft.com/office/drawing/2014/main" val="113532580"/>
                  </a:ext>
                </a:extLst>
              </a:tr>
              <a:tr h="297763">
                <a:tc>
                  <a:txBody>
                    <a:bodyPr/>
                    <a:lstStyle/>
                    <a:p>
                      <a:r>
                        <a:rPr lang="en-US" sz="1500" b="0" kern="1200" dirty="0">
                          <a:solidFill>
                            <a:schemeClr val="tx1"/>
                          </a:solidFill>
                          <a:effectLst/>
                        </a:rPr>
                        <a:t>4</a:t>
                      </a:r>
                      <a:endParaRPr lang="en-UA" sz="1500" dirty="0">
                        <a:solidFill>
                          <a:schemeClr val="tx1"/>
                        </a:solidFill>
                      </a:endParaRPr>
                    </a:p>
                  </a:txBody>
                  <a:tcPr marL="73421" marR="73421" marT="36710" marB="36710"/>
                </a:tc>
                <a:tc>
                  <a:txBody>
                    <a:bodyPr/>
                    <a:lstStyle/>
                    <a:p>
                      <a:r>
                        <a:rPr lang="en-US" sz="1500" b="0" kern="1200" dirty="0">
                          <a:solidFill>
                            <a:schemeClr val="tx1"/>
                          </a:solidFill>
                          <a:effectLst/>
                        </a:rPr>
                        <a:t>2.32</a:t>
                      </a:r>
                      <a:endParaRPr lang="en-UA" sz="1500" dirty="0">
                        <a:solidFill>
                          <a:schemeClr val="tx1"/>
                        </a:solidFill>
                      </a:endParaRPr>
                    </a:p>
                  </a:txBody>
                  <a:tcPr marL="73421" marR="73421" marT="36710" marB="36710"/>
                </a:tc>
                <a:tc>
                  <a:txBody>
                    <a:bodyPr/>
                    <a:lstStyle/>
                    <a:p>
                      <a:r>
                        <a:rPr lang="en-US" sz="1500" b="0" kern="1200" dirty="0">
                          <a:solidFill>
                            <a:schemeClr val="tx1"/>
                          </a:solidFill>
                          <a:effectLst/>
                        </a:rPr>
                        <a:t>2.30</a:t>
                      </a:r>
                      <a:endParaRPr lang="en-UA" sz="1500" dirty="0">
                        <a:solidFill>
                          <a:schemeClr val="tx1"/>
                        </a:solidFill>
                      </a:endParaRPr>
                    </a:p>
                  </a:txBody>
                  <a:tcPr marL="73421" marR="73421" marT="36710" marB="36710"/>
                </a:tc>
                <a:tc>
                  <a:txBody>
                    <a:bodyPr/>
                    <a:lstStyle/>
                    <a:p>
                      <a:r>
                        <a:rPr lang="en-US" sz="1500" b="0" kern="1200" dirty="0">
                          <a:solidFill>
                            <a:schemeClr val="tx1"/>
                          </a:solidFill>
                          <a:effectLst/>
                        </a:rPr>
                        <a:t>0:37:38</a:t>
                      </a:r>
                      <a:endParaRPr lang="en-UA" sz="1500" dirty="0">
                        <a:solidFill>
                          <a:schemeClr val="tx1"/>
                        </a:solidFill>
                      </a:endParaRPr>
                    </a:p>
                  </a:txBody>
                  <a:tcPr marL="73421" marR="73421" marT="36710" marB="3671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kern="1200" dirty="0">
                          <a:solidFill>
                            <a:schemeClr val="tx1"/>
                          </a:solidFill>
                          <a:effectLst/>
                        </a:rPr>
                        <a:t>0:00:28</a:t>
                      </a:r>
                      <a:endParaRPr lang="en-US" sz="1500" b="0" kern="1200" dirty="0">
                        <a:solidFill>
                          <a:schemeClr val="tx1"/>
                        </a:solidFill>
                        <a:effectLst/>
                        <a:latin typeface="+mn-lt"/>
                        <a:ea typeface="+mn-ea"/>
                        <a:cs typeface="+mn-cs"/>
                      </a:endParaRPr>
                    </a:p>
                  </a:txBody>
                  <a:tcPr marL="73421" marR="73421" marT="36710" marB="36710"/>
                </a:tc>
                <a:extLst>
                  <a:ext uri="{0D108BD9-81ED-4DB2-BD59-A6C34878D82A}">
                    <a16:rowId xmlns:a16="http://schemas.microsoft.com/office/drawing/2014/main" val="234670431"/>
                  </a:ext>
                </a:extLst>
              </a:tr>
              <a:tr h="400308">
                <a:tc>
                  <a:txBody>
                    <a:bodyPr/>
                    <a:lstStyle/>
                    <a:p>
                      <a:r>
                        <a:rPr lang="en-US" sz="1500" b="0" kern="1200" dirty="0">
                          <a:solidFill>
                            <a:schemeClr val="tx1"/>
                          </a:solidFill>
                          <a:effectLst/>
                        </a:rPr>
                        <a:t>5</a:t>
                      </a:r>
                      <a:endParaRPr lang="en-UA" sz="1500" dirty="0">
                        <a:solidFill>
                          <a:schemeClr val="tx1"/>
                        </a:solidFill>
                      </a:endParaRPr>
                    </a:p>
                  </a:txBody>
                  <a:tcPr marL="73421" marR="73421" marT="36710" marB="36710"/>
                </a:tc>
                <a:tc>
                  <a:txBody>
                    <a:bodyPr/>
                    <a:lstStyle/>
                    <a:p>
                      <a:r>
                        <a:rPr lang="en-US" sz="1500" b="0" kern="1200" dirty="0">
                          <a:solidFill>
                            <a:schemeClr val="tx1"/>
                          </a:solidFill>
                          <a:effectLst/>
                        </a:rPr>
                        <a:t>2.29</a:t>
                      </a:r>
                      <a:endParaRPr lang="en-UA" sz="1500" dirty="0">
                        <a:solidFill>
                          <a:schemeClr val="tx1"/>
                        </a:solidFill>
                      </a:endParaRPr>
                    </a:p>
                  </a:txBody>
                  <a:tcPr marL="73421" marR="73421" marT="36710" marB="36710"/>
                </a:tc>
                <a:tc>
                  <a:txBody>
                    <a:bodyPr/>
                    <a:lstStyle/>
                    <a:p>
                      <a:r>
                        <a:rPr lang="en-US" sz="1500" b="0" kern="1200" dirty="0">
                          <a:solidFill>
                            <a:schemeClr val="tx1"/>
                          </a:solidFill>
                          <a:effectLst/>
                        </a:rPr>
                        <a:t>2.25</a:t>
                      </a:r>
                      <a:endParaRPr lang="en-UA" sz="1500" dirty="0">
                        <a:solidFill>
                          <a:schemeClr val="tx1"/>
                        </a:solidFill>
                      </a:endParaRPr>
                    </a:p>
                  </a:txBody>
                  <a:tcPr marL="73421" marR="73421" marT="36710" marB="36710"/>
                </a:tc>
                <a:tc>
                  <a:txBody>
                    <a:bodyPr/>
                    <a:lstStyle/>
                    <a:p>
                      <a:r>
                        <a:rPr lang="en-US" sz="1500" b="0" kern="1200" dirty="0">
                          <a:solidFill>
                            <a:schemeClr val="tx1"/>
                          </a:solidFill>
                          <a:effectLst/>
                        </a:rPr>
                        <a:t>0:37:49</a:t>
                      </a:r>
                      <a:endParaRPr lang="en-UA" sz="1500" dirty="0">
                        <a:solidFill>
                          <a:schemeClr val="tx1"/>
                        </a:solidFill>
                      </a:endParaRPr>
                    </a:p>
                  </a:txBody>
                  <a:tcPr marL="73421" marR="73421" marT="36710" marB="3671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kern="1200" dirty="0">
                          <a:solidFill>
                            <a:schemeClr val="tx1"/>
                          </a:solidFill>
                          <a:effectLst/>
                        </a:rPr>
                        <a:t>0:00:29</a:t>
                      </a:r>
                      <a:endParaRPr lang="en-UA" sz="1500" dirty="0">
                        <a:solidFill>
                          <a:schemeClr val="tx1"/>
                        </a:solidFill>
                      </a:endParaRPr>
                    </a:p>
                  </a:txBody>
                  <a:tcPr marL="73421" marR="73421" marT="36710" marB="36710"/>
                </a:tc>
                <a:extLst>
                  <a:ext uri="{0D108BD9-81ED-4DB2-BD59-A6C34878D82A}">
                    <a16:rowId xmlns:a16="http://schemas.microsoft.com/office/drawing/2014/main" val="3103676069"/>
                  </a:ext>
                </a:extLst>
              </a:tr>
            </a:tbl>
          </a:graphicData>
        </a:graphic>
      </p:graphicFrame>
      <p:sp>
        <p:nvSpPr>
          <p:cNvPr id="5" name="Content Placeholder 2">
            <a:extLst>
              <a:ext uri="{FF2B5EF4-FFF2-40B4-BE49-F238E27FC236}">
                <a16:creationId xmlns:a16="http://schemas.microsoft.com/office/drawing/2014/main" id="{5F11F74F-1AF7-CE45-9C33-AECD51CAFD2D}"/>
              </a:ext>
            </a:extLst>
          </p:cNvPr>
          <p:cNvSpPr txBox="1">
            <a:spLocks/>
          </p:cNvSpPr>
          <p:nvPr/>
        </p:nvSpPr>
        <p:spPr>
          <a:xfrm>
            <a:off x="645160" y="3175951"/>
            <a:ext cx="5181600" cy="23104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A" dirty="0"/>
          </a:p>
        </p:txBody>
      </p:sp>
      <p:sp>
        <p:nvSpPr>
          <p:cNvPr id="8" name="Content Placeholder 2">
            <a:extLst>
              <a:ext uri="{FF2B5EF4-FFF2-40B4-BE49-F238E27FC236}">
                <a16:creationId xmlns:a16="http://schemas.microsoft.com/office/drawing/2014/main" id="{9E0DBA55-FDE0-4C42-BCB6-651729A84020}"/>
              </a:ext>
            </a:extLst>
          </p:cNvPr>
          <p:cNvSpPr txBox="1">
            <a:spLocks/>
          </p:cNvSpPr>
          <p:nvPr/>
        </p:nvSpPr>
        <p:spPr>
          <a:xfrm>
            <a:off x="5826760" y="1371600"/>
            <a:ext cx="5720080" cy="5121275"/>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500" dirty="0"/>
              <a:t>Generated samples:</a:t>
            </a:r>
          </a:p>
          <a:p>
            <a:pPr algn="just"/>
            <a:r>
              <a:rPr lang="en-US" sz="3000" dirty="0"/>
              <a:t>0 :  bipartisan   We study the interaction between the charge-transfer electron (CTE) and the charge-transfer electron (CTE-ET) in an electron gas. In the case of a spin-orbit coupling the electron gas undergoes an irreversible transition between a spin-orbit-transition regime and a spin-orbit-reservoir regime, which is described by a generalized Green's function model. We show that the spin-orbit-transition time, the time at which the electron-electron interactions are suppressed and the electric field strength depend on the spin-orbit coupling. We calculate the exchange interaction and the charge-transfer electron (CTE) in the spin-orbit-transition regime and discuss the consequences of these results.      </a:t>
            </a:r>
            <a:r>
              <a:rPr lang="en-US" sz="3000" dirty="0" err="1"/>
              <a:t>uing</a:t>
            </a:r>
            <a:r>
              <a:rPr lang="en-US" sz="3000" dirty="0"/>
              <a:t>      </a:t>
            </a:r>
          </a:p>
          <a:p>
            <a:pPr algn="just"/>
            <a:r>
              <a:rPr lang="en-US" sz="3000" dirty="0"/>
              <a:t>1 :  bipartisan   We have studied the effects of the orbital period of a stellar mass-dependent star-forming region on the evolution of its stellar mass function and the mass function of its host star. Using the method of a general nonparametric model we have considered the evolution of a sample of ~6,000 young stellar-forming regions, selected from the Local Group and the Galactic Plane, spanning the stellar-mass range 0.5 &lt; M &lt; 30 </a:t>
            </a:r>
            <a:r>
              <a:rPr lang="en-US" sz="3000" dirty="0" err="1"/>
              <a:t>M_sun</a:t>
            </a:r>
            <a:r>
              <a:rPr lang="en-US" sz="3000" dirty="0"/>
              <a:t>. We have found that the orbital period of the host star decreases with the mass of the star-forming region. We have found that the eccentricity of the host star decreases with M &lt; </a:t>
            </a:r>
            <a:r>
              <a:rPr lang="en-US" sz="3000" dirty="0" err="1"/>
              <a:t>M_sun</a:t>
            </a:r>
            <a:r>
              <a:rPr lang="en-US" sz="3000" dirty="0"/>
              <a:t>, and the eccentricity of the stellar-mass-dependent star-forming region decreases with M &lt; </a:t>
            </a:r>
            <a:r>
              <a:rPr lang="en-US" sz="3000" dirty="0" err="1"/>
              <a:t>M_sun</a:t>
            </a:r>
            <a:r>
              <a:rPr lang="en-US" sz="3000" dirty="0"/>
              <a:t>. The orbital period of the host star decreases with M &lt; </a:t>
            </a:r>
            <a:r>
              <a:rPr lang="en-US" sz="3000" dirty="0" err="1"/>
              <a:t>M_sun</a:t>
            </a:r>
            <a:r>
              <a:rPr lang="en-US" sz="3000" dirty="0"/>
              <a:t>, while the orbital period of the stellar-mass-dependent star-forming region decreases with M &lt; </a:t>
            </a:r>
            <a:r>
              <a:rPr lang="en-US" sz="3000" dirty="0" err="1"/>
              <a:t>M_sun</a:t>
            </a:r>
            <a:r>
              <a:rPr lang="en-US" sz="3000" dirty="0"/>
              <a:t>. The orbital period</a:t>
            </a:r>
          </a:p>
          <a:p>
            <a:pPr algn="just"/>
            <a:r>
              <a:rPr lang="en-US" sz="3000" dirty="0"/>
              <a:t>2 :  bipartisan   The paper considers the following problem: To find the optimal number of particles for an optimal solution of the problem of minimizing the average number of particles required to be transferred to the destination of a wireless sensor system. To this end, a novel algorithm is proposed that combines the best known classical algorithm with an efficient algorithm that is more suitable for wireless sensor applications. The proposed algorithm is based on the use of a non-smooth bounded domain of the Shannon entropy. The proposed algorithm is able to approximate the Shannon entropy with an efficient approximation method. The theoretical results show that the proposed algorithm can successfully approximate the Shannon entropy of the wireless sensor system.</a:t>
            </a:r>
            <a:endParaRPr lang="en-UA" dirty="0"/>
          </a:p>
        </p:txBody>
      </p:sp>
    </p:spTree>
    <p:extLst>
      <p:ext uri="{BB962C8B-B14F-4D97-AF65-F5344CB8AC3E}">
        <p14:creationId xmlns:p14="http://schemas.microsoft.com/office/powerpoint/2010/main" val="284286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8FA51-6F3E-1449-AC7C-829F88C6D553}"/>
              </a:ext>
            </a:extLst>
          </p:cNvPr>
          <p:cNvSpPr>
            <a:spLocks noGrp="1"/>
          </p:cNvSpPr>
          <p:nvPr>
            <p:ph type="title"/>
          </p:nvPr>
        </p:nvSpPr>
        <p:spPr/>
        <p:txBody>
          <a:bodyPr/>
          <a:lstStyle/>
          <a:p>
            <a:r>
              <a:rPr lang="en-UA" dirty="0"/>
              <a:t>Sampling parameters</a:t>
            </a:r>
          </a:p>
        </p:txBody>
      </p:sp>
      <p:graphicFrame>
        <p:nvGraphicFramePr>
          <p:cNvPr id="5" name="Table 5">
            <a:extLst>
              <a:ext uri="{FF2B5EF4-FFF2-40B4-BE49-F238E27FC236}">
                <a16:creationId xmlns:a16="http://schemas.microsoft.com/office/drawing/2014/main" id="{8B21B475-E38D-C84C-9A53-A8C273BD85EB}"/>
              </a:ext>
            </a:extLst>
          </p:cNvPr>
          <p:cNvGraphicFramePr>
            <a:graphicFrameLocks noGrp="1"/>
          </p:cNvGraphicFramePr>
          <p:nvPr>
            <p:ph sz="half" idx="2"/>
            <p:extLst>
              <p:ext uri="{D42A27DB-BD31-4B8C-83A1-F6EECF244321}">
                <p14:modId xmlns:p14="http://schemas.microsoft.com/office/powerpoint/2010/main" val="2308976492"/>
              </p:ext>
            </p:extLst>
          </p:nvPr>
        </p:nvGraphicFramePr>
        <p:xfrm>
          <a:off x="1711960" y="2196783"/>
          <a:ext cx="7506222" cy="2148840"/>
        </p:xfrm>
        <a:graphic>
          <a:graphicData uri="http://schemas.openxmlformats.org/drawingml/2006/table">
            <a:tbl>
              <a:tblPr firstRow="1" bandRow="1">
                <a:tableStyleId>{0505E3EF-67EA-436B-97B2-0124C06EBD24}</a:tableStyleId>
              </a:tblPr>
              <a:tblGrid>
                <a:gridCol w="5217560">
                  <a:extLst>
                    <a:ext uri="{9D8B030D-6E8A-4147-A177-3AD203B41FA5}">
                      <a16:colId xmlns:a16="http://schemas.microsoft.com/office/drawing/2014/main" val="4253603321"/>
                    </a:ext>
                  </a:extLst>
                </a:gridCol>
                <a:gridCol w="2288662">
                  <a:extLst>
                    <a:ext uri="{9D8B030D-6E8A-4147-A177-3AD203B41FA5}">
                      <a16:colId xmlns:a16="http://schemas.microsoft.com/office/drawing/2014/main" val="3506870883"/>
                    </a:ext>
                  </a:extLst>
                </a:gridCol>
              </a:tblGrid>
              <a:tr h="537210">
                <a:tc>
                  <a:txBody>
                    <a:bodyPr/>
                    <a:lstStyle/>
                    <a:p>
                      <a:r>
                        <a:rPr lang="en-US" sz="2600" b="0" kern="1200" dirty="0" err="1">
                          <a:solidFill>
                            <a:schemeClr val="dk1"/>
                          </a:solidFill>
                          <a:latin typeface="+mn-lt"/>
                          <a:ea typeface="+mn-ea"/>
                          <a:cs typeface="+mn-cs"/>
                        </a:rPr>
                        <a:t>decode_top_k</a:t>
                      </a:r>
                      <a:r>
                        <a:rPr lang="en-US" sz="2600" b="0" kern="1200" dirty="0">
                          <a:solidFill>
                            <a:schemeClr val="dk1"/>
                          </a:solidFill>
                          <a:latin typeface="+mn-lt"/>
                          <a:ea typeface="+mn-ea"/>
                          <a:cs typeface="+mn-cs"/>
                        </a:rPr>
                        <a:t> </a:t>
                      </a:r>
                      <a:endParaRPr lang="en-UA" sz="2600" b="0" kern="1200" dirty="0">
                        <a:solidFill>
                          <a:schemeClr val="dk1"/>
                        </a:solidFill>
                        <a:latin typeface="+mn-lt"/>
                        <a:ea typeface="+mn-ea"/>
                        <a:cs typeface="+mn-cs"/>
                      </a:endParaRPr>
                    </a:p>
                  </a:txBody>
                  <a:tcPr marL="132463" marR="132463" marT="66231" marB="66231"/>
                </a:tc>
                <a:tc>
                  <a:txBody>
                    <a:bodyPr/>
                    <a:lstStyle/>
                    <a:p>
                      <a:r>
                        <a:rPr lang="en-UA" sz="2600" b="0" kern="1200" dirty="0">
                          <a:solidFill>
                            <a:schemeClr val="dk1"/>
                          </a:solidFill>
                          <a:latin typeface="+mn-lt"/>
                          <a:ea typeface="+mn-ea"/>
                          <a:cs typeface="+mn-cs"/>
                        </a:rPr>
                        <a:t>50</a:t>
                      </a:r>
                    </a:p>
                  </a:txBody>
                  <a:tcPr marL="132463" marR="132463" marT="66231" marB="66231"/>
                </a:tc>
                <a:extLst>
                  <a:ext uri="{0D108BD9-81ED-4DB2-BD59-A6C34878D82A}">
                    <a16:rowId xmlns:a16="http://schemas.microsoft.com/office/drawing/2014/main" val="3719537895"/>
                  </a:ext>
                </a:extLst>
              </a:tr>
              <a:tr h="537210">
                <a:tc>
                  <a:txBody>
                    <a:bodyPr/>
                    <a:lstStyle/>
                    <a:p>
                      <a:r>
                        <a:rPr lang="en-US" sz="2600" dirty="0" err="1"/>
                        <a:t>decode_max_length</a:t>
                      </a:r>
                      <a:r>
                        <a:rPr lang="en-US" sz="2600" dirty="0"/>
                        <a:t> </a:t>
                      </a:r>
                      <a:endParaRPr lang="en-UA" sz="2600" dirty="0"/>
                    </a:p>
                  </a:txBody>
                  <a:tcPr marL="132463" marR="132463" marT="66231" marB="66231"/>
                </a:tc>
                <a:tc>
                  <a:txBody>
                    <a:bodyPr/>
                    <a:lstStyle/>
                    <a:p>
                      <a:r>
                        <a:rPr lang="en-UA" sz="2600" dirty="0"/>
                        <a:t>200</a:t>
                      </a:r>
                    </a:p>
                  </a:txBody>
                  <a:tcPr marL="132463" marR="132463" marT="66231" marB="66231"/>
                </a:tc>
                <a:extLst>
                  <a:ext uri="{0D108BD9-81ED-4DB2-BD59-A6C34878D82A}">
                    <a16:rowId xmlns:a16="http://schemas.microsoft.com/office/drawing/2014/main" val="1609726135"/>
                  </a:ext>
                </a:extLst>
              </a:tr>
              <a:tr h="537210">
                <a:tc>
                  <a:txBody>
                    <a:bodyPr/>
                    <a:lstStyle/>
                    <a:p>
                      <a:r>
                        <a:rPr lang="en-US" sz="2600" dirty="0" err="1"/>
                        <a:t>decode_top_p</a:t>
                      </a:r>
                      <a:r>
                        <a:rPr lang="en-US" sz="2600" dirty="0"/>
                        <a:t> </a:t>
                      </a:r>
                      <a:endParaRPr lang="en-UA" sz="2600" dirty="0"/>
                    </a:p>
                  </a:txBody>
                  <a:tcPr marL="132463" marR="132463" marT="66231" marB="66231"/>
                </a:tc>
                <a:tc>
                  <a:txBody>
                    <a:bodyPr/>
                    <a:lstStyle/>
                    <a:p>
                      <a:r>
                        <a:rPr lang="en-UA" sz="2600" dirty="0"/>
                        <a:t>0.92</a:t>
                      </a:r>
                    </a:p>
                  </a:txBody>
                  <a:tcPr marL="132463" marR="132463" marT="66231" marB="66231"/>
                </a:tc>
                <a:extLst>
                  <a:ext uri="{0D108BD9-81ED-4DB2-BD59-A6C34878D82A}">
                    <a16:rowId xmlns:a16="http://schemas.microsoft.com/office/drawing/2014/main" val="815082426"/>
                  </a:ext>
                </a:extLst>
              </a:tr>
              <a:tr h="537210">
                <a:tc>
                  <a:txBody>
                    <a:bodyPr/>
                    <a:lstStyle/>
                    <a:p>
                      <a:r>
                        <a:rPr lang="en-US" sz="2600" dirty="0" err="1"/>
                        <a:t>decode_num_test_samples</a:t>
                      </a:r>
                      <a:r>
                        <a:rPr lang="en-US" sz="2600" dirty="0"/>
                        <a:t> </a:t>
                      </a:r>
                      <a:endParaRPr lang="en-UA" sz="2600" dirty="0"/>
                    </a:p>
                  </a:txBody>
                  <a:tcPr marL="132463" marR="132463" marT="66231" marB="66231"/>
                </a:tc>
                <a:tc>
                  <a:txBody>
                    <a:bodyPr/>
                    <a:lstStyle/>
                    <a:p>
                      <a:r>
                        <a:rPr lang="en-UA" sz="2600" dirty="0"/>
                        <a:t>3</a:t>
                      </a:r>
                    </a:p>
                  </a:txBody>
                  <a:tcPr marL="132463" marR="132463" marT="66231" marB="66231"/>
                </a:tc>
                <a:extLst>
                  <a:ext uri="{0D108BD9-81ED-4DB2-BD59-A6C34878D82A}">
                    <a16:rowId xmlns:a16="http://schemas.microsoft.com/office/drawing/2014/main" val="211867455"/>
                  </a:ext>
                </a:extLst>
              </a:tr>
            </a:tbl>
          </a:graphicData>
        </a:graphic>
      </p:graphicFrame>
    </p:spTree>
    <p:extLst>
      <p:ext uri="{BB962C8B-B14F-4D97-AF65-F5344CB8AC3E}">
        <p14:creationId xmlns:p14="http://schemas.microsoft.com/office/powerpoint/2010/main" val="3072012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14" name="Group 13">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15" name="Freeform: Shape 14">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5" name="Title 4">
            <a:extLst>
              <a:ext uri="{FF2B5EF4-FFF2-40B4-BE49-F238E27FC236}">
                <a16:creationId xmlns:a16="http://schemas.microsoft.com/office/drawing/2014/main" id="{70A43208-CBB0-3F48-9B60-76D87B5868B2}"/>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5200" kern="1200">
                <a:solidFill>
                  <a:schemeClr val="tx2"/>
                </a:solidFill>
                <a:latin typeface="+mj-lt"/>
                <a:ea typeface="+mj-ea"/>
                <a:cs typeface="+mj-cs"/>
              </a:rPr>
              <a:t>Thank you</a:t>
            </a:r>
          </a:p>
        </p:txBody>
      </p:sp>
    </p:spTree>
    <p:extLst>
      <p:ext uri="{BB962C8B-B14F-4D97-AF65-F5344CB8AC3E}">
        <p14:creationId xmlns:p14="http://schemas.microsoft.com/office/powerpoint/2010/main" val="4347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3A25E-5B95-5B47-95A4-FAF05BADB035}"/>
              </a:ext>
            </a:extLst>
          </p:cNvPr>
          <p:cNvSpPr>
            <a:spLocks noGrp="1"/>
          </p:cNvSpPr>
          <p:nvPr>
            <p:ph type="title"/>
          </p:nvPr>
        </p:nvSpPr>
        <p:spPr/>
        <p:txBody>
          <a:bodyPr/>
          <a:lstStyle/>
          <a:p>
            <a:r>
              <a:rPr lang="en-UA" dirty="0"/>
              <a:t>Dataset	</a:t>
            </a:r>
          </a:p>
        </p:txBody>
      </p:sp>
      <p:sp>
        <p:nvSpPr>
          <p:cNvPr id="3" name="Content Placeholder 2">
            <a:extLst>
              <a:ext uri="{FF2B5EF4-FFF2-40B4-BE49-F238E27FC236}">
                <a16:creationId xmlns:a16="http://schemas.microsoft.com/office/drawing/2014/main" id="{E5B0326E-7FBF-F446-B537-01D2B212B634}"/>
              </a:ext>
            </a:extLst>
          </p:cNvPr>
          <p:cNvSpPr>
            <a:spLocks noGrp="1"/>
          </p:cNvSpPr>
          <p:nvPr>
            <p:ph idx="1"/>
          </p:nvPr>
        </p:nvSpPr>
        <p:spPr/>
        <p:txBody>
          <a:bodyPr>
            <a:normAutofit/>
          </a:bodyPr>
          <a:lstStyle/>
          <a:p>
            <a:r>
              <a:rPr lang="en-UA" sz="2000" dirty="0"/>
              <a:t>Initial dataset is a json file containing metadata (including abstract) for articles from arXiv.org resource.</a:t>
            </a:r>
          </a:p>
          <a:p>
            <a:r>
              <a:rPr lang="en-UA" sz="1800" dirty="0"/>
              <a:t>Link:</a:t>
            </a:r>
            <a:br>
              <a:rPr lang="en-UA" sz="1800" dirty="0"/>
            </a:br>
            <a:r>
              <a:rPr lang="en-US" sz="1800" dirty="0"/>
              <a:t>https://</a:t>
            </a:r>
            <a:r>
              <a:rPr lang="en-US" sz="1800" dirty="0" err="1"/>
              <a:t>www.kaggle.com</a:t>
            </a:r>
            <a:r>
              <a:rPr lang="en-US" sz="1800" dirty="0"/>
              <a:t>/Cornell-University/</a:t>
            </a:r>
            <a:r>
              <a:rPr lang="en-US" sz="1800" dirty="0" err="1"/>
              <a:t>arxiv</a:t>
            </a:r>
            <a:endParaRPr lang="en-UA" dirty="0"/>
          </a:p>
        </p:txBody>
      </p:sp>
      <p:pic>
        <p:nvPicPr>
          <p:cNvPr id="4" name="Picture 3">
            <a:extLst>
              <a:ext uri="{FF2B5EF4-FFF2-40B4-BE49-F238E27FC236}">
                <a16:creationId xmlns:a16="http://schemas.microsoft.com/office/drawing/2014/main" id="{102B677C-B414-7143-91A7-7C8448618FE9}"/>
              </a:ext>
            </a:extLst>
          </p:cNvPr>
          <p:cNvPicPr>
            <a:picLocks noChangeAspect="1"/>
          </p:cNvPicPr>
          <p:nvPr/>
        </p:nvPicPr>
        <p:blipFill>
          <a:blip r:embed="rId2"/>
          <a:stretch>
            <a:fillRect/>
          </a:stretch>
        </p:blipFill>
        <p:spPr>
          <a:xfrm>
            <a:off x="6477000" y="2914651"/>
            <a:ext cx="4876800" cy="3327400"/>
          </a:xfrm>
          <a:prstGeom prst="rect">
            <a:avLst/>
          </a:prstGeom>
        </p:spPr>
      </p:pic>
    </p:spTree>
    <p:extLst>
      <p:ext uri="{BB962C8B-B14F-4D97-AF65-F5344CB8AC3E}">
        <p14:creationId xmlns:p14="http://schemas.microsoft.com/office/powerpoint/2010/main" val="1193163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18032-6DBC-C940-A95F-43B95C136D92}"/>
              </a:ext>
            </a:extLst>
          </p:cNvPr>
          <p:cNvSpPr>
            <a:spLocks noGrp="1"/>
          </p:cNvSpPr>
          <p:nvPr>
            <p:ph type="title"/>
          </p:nvPr>
        </p:nvSpPr>
        <p:spPr/>
        <p:txBody>
          <a:bodyPr/>
          <a:lstStyle/>
          <a:p>
            <a:r>
              <a:rPr lang="en-UA" dirty="0"/>
              <a:t>Dataset formatting</a:t>
            </a:r>
          </a:p>
        </p:txBody>
      </p:sp>
      <p:sp>
        <p:nvSpPr>
          <p:cNvPr id="3" name="Content Placeholder 2">
            <a:extLst>
              <a:ext uri="{FF2B5EF4-FFF2-40B4-BE49-F238E27FC236}">
                <a16:creationId xmlns:a16="http://schemas.microsoft.com/office/drawing/2014/main" id="{C8A017F3-8957-C442-849B-DD3A89DB1540}"/>
              </a:ext>
            </a:extLst>
          </p:cNvPr>
          <p:cNvSpPr>
            <a:spLocks noGrp="1"/>
          </p:cNvSpPr>
          <p:nvPr>
            <p:ph idx="1"/>
          </p:nvPr>
        </p:nvSpPr>
        <p:spPr/>
        <p:txBody>
          <a:bodyPr/>
          <a:lstStyle/>
          <a:p>
            <a:r>
              <a:rPr lang="en-UA" dirty="0"/>
              <a:t>“abstract” item was extracted from initial dataset a</a:t>
            </a:r>
            <a:r>
              <a:rPr lang="en-US" dirty="0" err="1"/>
              <a:t>nd</a:t>
            </a:r>
            <a:r>
              <a:rPr lang="en-US" dirty="0"/>
              <a:t> wrapped with EOS and BOS tokens:</a:t>
            </a:r>
          </a:p>
          <a:p>
            <a:pPr marL="0" indent="0">
              <a:buNone/>
            </a:pPr>
            <a:endParaRPr lang="en-UA" dirty="0"/>
          </a:p>
          <a:p>
            <a:pPr marL="0" indent="0">
              <a:buNone/>
            </a:pPr>
            <a:endParaRPr lang="en-UA" dirty="0"/>
          </a:p>
          <a:p>
            <a:pPr marL="0" indent="0">
              <a:buNone/>
            </a:pPr>
            <a:endParaRPr lang="en-UA" dirty="0"/>
          </a:p>
          <a:p>
            <a:pPr marL="0" indent="0">
              <a:buNone/>
            </a:pPr>
            <a:r>
              <a:rPr lang="en-UA" dirty="0"/>
              <a:t>No of samples in dataset: 1,796,911</a:t>
            </a:r>
          </a:p>
        </p:txBody>
      </p:sp>
      <p:pic>
        <p:nvPicPr>
          <p:cNvPr id="5" name="Picture 4">
            <a:extLst>
              <a:ext uri="{FF2B5EF4-FFF2-40B4-BE49-F238E27FC236}">
                <a16:creationId xmlns:a16="http://schemas.microsoft.com/office/drawing/2014/main" id="{3E369C45-ED94-114F-A2A5-2195AD42B5C1}"/>
              </a:ext>
            </a:extLst>
          </p:cNvPr>
          <p:cNvPicPr>
            <a:picLocks noChangeAspect="1"/>
          </p:cNvPicPr>
          <p:nvPr/>
        </p:nvPicPr>
        <p:blipFill>
          <a:blip r:embed="rId2"/>
          <a:stretch>
            <a:fillRect/>
          </a:stretch>
        </p:blipFill>
        <p:spPr>
          <a:xfrm>
            <a:off x="651933" y="3007358"/>
            <a:ext cx="10701867" cy="843283"/>
          </a:xfrm>
          <a:prstGeom prst="rect">
            <a:avLst/>
          </a:prstGeom>
        </p:spPr>
      </p:pic>
    </p:spTree>
    <p:extLst>
      <p:ext uri="{BB962C8B-B14F-4D97-AF65-F5344CB8AC3E}">
        <p14:creationId xmlns:p14="http://schemas.microsoft.com/office/powerpoint/2010/main" val="2374961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026A3-EB1B-8C4A-9AE5-34DA1C535EF7}"/>
              </a:ext>
            </a:extLst>
          </p:cNvPr>
          <p:cNvSpPr>
            <a:spLocks noGrp="1"/>
          </p:cNvSpPr>
          <p:nvPr>
            <p:ph type="title"/>
          </p:nvPr>
        </p:nvSpPr>
        <p:spPr>
          <a:xfrm>
            <a:off x="648929" y="629266"/>
            <a:ext cx="3505495" cy="1622321"/>
          </a:xfrm>
        </p:spPr>
        <p:txBody>
          <a:bodyPr>
            <a:normAutofit/>
          </a:bodyPr>
          <a:lstStyle/>
          <a:p>
            <a:r>
              <a:rPr lang="en-UA" dirty="0"/>
              <a:t>Tokens distribution</a:t>
            </a:r>
          </a:p>
        </p:txBody>
      </p:sp>
      <p:sp>
        <p:nvSpPr>
          <p:cNvPr id="1030" name="Content Placeholder 1029">
            <a:extLst>
              <a:ext uri="{FF2B5EF4-FFF2-40B4-BE49-F238E27FC236}">
                <a16:creationId xmlns:a16="http://schemas.microsoft.com/office/drawing/2014/main" id="{3814112B-98C9-4204-86FA-26D9FB9CCF21}"/>
              </a:ext>
            </a:extLst>
          </p:cNvPr>
          <p:cNvSpPr>
            <a:spLocks noGrp="1"/>
          </p:cNvSpPr>
          <p:nvPr>
            <p:ph idx="1"/>
          </p:nvPr>
        </p:nvSpPr>
        <p:spPr>
          <a:xfrm>
            <a:off x="648931" y="2438400"/>
            <a:ext cx="4192164" cy="3785419"/>
          </a:xfrm>
        </p:spPr>
        <p:txBody>
          <a:bodyPr>
            <a:normAutofit/>
          </a:bodyPr>
          <a:lstStyle/>
          <a:p>
            <a:r>
              <a:rPr lang="en-US" sz="1600" dirty="0"/>
              <a:t>Average sample length: 	162</a:t>
            </a:r>
          </a:p>
          <a:p>
            <a:r>
              <a:rPr lang="en-US" sz="1600" dirty="0"/>
              <a:t>Max sample length: 	1179</a:t>
            </a:r>
          </a:p>
          <a:p>
            <a:r>
              <a:rPr lang="en-US" sz="1600" dirty="0"/>
              <a:t>% of samples with length &gt; 256 tokens: 				13%</a:t>
            </a:r>
          </a:p>
          <a:p>
            <a:endParaRPr lang="en-US" sz="1600" dirty="0"/>
          </a:p>
          <a:p>
            <a:r>
              <a:rPr lang="en-US" sz="1600" dirty="0"/>
              <a:t>Chosen max encoding length: 256</a:t>
            </a:r>
          </a:p>
        </p:txBody>
      </p:sp>
      <p:sp>
        <p:nvSpPr>
          <p:cNvPr id="73" name="Rectangle 72">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FAEF0B3A-4669-1046-9498-33C4E379210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05862" y="1552007"/>
            <a:ext cx="6019331" cy="3750739"/>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2193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AD1AD-C8A9-B54F-8A44-50EBF06CA79D}"/>
              </a:ext>
            </a:extLst>
          </p:cNvPr>
          <p:cNvSpPr>
            <a:spLocks noGrp="1"/>
          </p:cNvSpPr>
          <p:nvPr>
            <p:ph type="title"/>
          </p:nvPr>
        </p:nvSpPr>
        <p:spPr/>
        <p:txBody>
          <a:bodyPr/>
          <a:lstStyle/>
          <a:p>
            <a:r>
              <a:rPr lang="en-UA" dirty="0"/>
              <a:t>Model</a:t>
            </a:r>
          </a:p>
        </p:txBody>
      </p:sp>
      <p:sp>
        <p:nvSpPr>
          <p:cNvPr id="3" name="Content Placeholder 2">
            <a:extLst>
              <a:ext uri="{FF2B5EF4-FFF2-40B4-BE49-F238E27FC236}">
                <a16:creationId xmlns:a16="http://schemas.microsoft.com/office/drawing/2014/main" id="{D7BBCD32-E177-6442-8F24-BDB3C234F5F9}"/>
              </a:ext>
            </a:extLst>
          </p:cNvPr>
          <p:cNvSpPr>
            <a:spLocks noGrp="1"/>
          </p:cNvSpPr>
          <p:nvPr>
            <p:ph sz="half" idx="1"/>
          </p:nvPr>
        </p:nvSpPr>
        <p:spPr/>
        <p:txBody>
          <a:bodyPr>
            <a:normAutofit/>
          </a:bodyPr>
          <a:lstStyle/>
          <a:p>
            <a:pPr marL="0" indent="0">
              <a:buNone/>
            </a:pPr>
            <a:r>
              <a:rPr lang="en-UA" sz="2400" dirty="0"/>
              <a:t>GPT2-small (huggingface transformers library):</a:t>
            </a:r>
            <a:r>
              <a:rPr lang="en-US" sz="2400" dirty="0"/>
              <a:t> </a:t>
            </a:r>
          </a:p>
          <a:p>
            <a:pPr marL="0" indent="0">
              <a:buNone/>
            </a:pPr>
            <a:br>
              <a:rPr lang="en-US" dirty="0"/>
            </a:br>
            <a:r>
              <a:rPr lang="en-US" dirty="0"/>
              <a:t>   </a:t>
            </a:r>
            <a:r>
              <a:rPr lang="en-US" sz="1600" dirty="0">
                <a:latin typeface="Consolas" panose="020B0609020204030204" pitchFamily="49" charset="0"/>
                <a:cs typeface="Consolas" panose="020B0609020204030204" pitchFamily="49" charset="0"/>
              </a:rPr>
              <a:t>| Name    | Type            | Params</a:t>
            </a:r>
          </a:p>
          <a:p>
            <a:pPr marL="0" indent="0">
              <a:buNone/>
            </a:pPr>
            <a:r>
              <a:rPr lang="en-US" sz="1600" dirty="0">
                <a:latin typeface="Consolas" panose="020B0609020204030204" pitchFamily="49" charset="0"/>
                <a:cs typeface="Consolas" panose="020B0609020204030204" pitchFamily="49" charset="0"/>
              </a:rPr>
              <a:t>------------------------------------------</a:t>
            </a:r>
          </a:p>
          <a:p>
            <a:pPr marL="0" indent="0">
              <a:buNone/>
            </a:pPr>
            <a:r>
              <a:rPr lang="en-US" sz="1600" dirty="0">
                <a:latin typeface="Consolas" panose="020B0609020204030204" pitchFamily="49" charset="0"/>
                <a:cs typeface="Consolas" panose="020B0609020204030204" pitchFamily="49" charset="0"/>
              </a:rPr>
              <a:t>0 | model   | GPT2LMHeadModel | 163 M</a:t>
            </a:r>
          </a:p>
          <a:p>
            <a:pPr marL="0" indent="0">
              <a:buNone/>
            </a:pPr>
            <a:r>
              <a:rPr lang="en-US" sz="1600" dirty="0">
                <a:latin typeface="Consolas" panose="020B0609020204030204" pitchFamily="49" charset="0"/>
                <a:cs typeface="Consolas" panose="020B0609020204030204" pitchFamily="49" charset="0"/>
              </a:rPr>
              <a:t>------------------------------------------</a:t>
            </a:r>
          </a:p>
          <a:p>
            <a:pPr marL="0" indent="0">
              <a:buNone/>
            </a:pPr>
            <a:r>
              <a:rPr lang="en-US" sz="1600" dirty="0">
                <a:latin typeface="Consolas" panose="020B0609020204030204" pitchFamily="49" charset="0"/>
                <a:cs typeface="Consolas" panose="020B0609020204030204" pitchFamily="49" charset="0"/>
              </a:rPr>
              <a:t>163 M     Trainable params</a:t>
            </a:r>
          </a:p>
          <a:p>
            <a:pPr marL="0" indent="0">
              <a:buNone/>
            </a:pPr>
            <a:r>
              <a:rPr lang="en-US" sz="1600" dirty="0">
                <a:latin typeface="Consolas" panose="020B0609020204030204" pitchFamily="49" charset="0"/>
                <a:cs typeface="Consolas" panose="020B0609020204030204" pitchFamily="49" charset="0"/>
              </a:rPr>
              <a:t>0         Non-trainable params</a:t>
            </a:r>
          </a:p>
          <a:p>
            <a:pPr marL="0" indent="0">
              <a:buNone/>
            </a:pPr>
            <a:r>
              <a:rPr lang="en-US" sz="1600" dirty="0">
                <a:latin typeface="Consolas" panose="020B0609020204030204" pitchFamily="49" charset="0"/>
                <a:cs typeface="Consolas" panose="020B0609020204030204" pitchFamily="49" charset="0"/>
              </a:rPr>
              <a:t>163 M     Total params</a:t>
            </a:r>
          </a:p>
          <a:p>
            <a:pPr marL="0" indent="0">
              <a:buNone/>
            </a:pPr>
            <a:r>
              <a:rPr lang="en-US" sz="1600" dirty="0">
                <a:latin typeface="Consolas" panose="020B0609020204030204" pitchFamily="49" charset="0"/>
                <a:cs typeface="Consolas" panose="020B0609020204030204" pitchFamily="49" charset="0"/>
              </a:rPr>
              <a:t>652.167   Total estimated model params size (MB)</a:t>
            </a:r>
            <a:endParaRPr lang="en-UA" sz="1600" dirty="0">
              <a:latin typeface="Consolas" panose="020B0609020204030204" pitchFamily="49" charset="0"/>
              <a:cs typeface="Consolas" panose="020B0609020204030204" pitchFamily="49" charset="0"/>
            </a:endParaRPr>
          </a:p>
        </p:txBody>
      </p:sp>
      <p:sp>
        <p:nvSpPr>
          <p:cNvPr id="4" name="Content Placeholder 3">
            <a:extLst>
              <a:ext uri="{FF2B5EF4-FFF2-40B4-BE49-F238E27FC236}">
                <a16:creationId xmlns:a16="http://schemas.microsoft.com/office/drawing/2014/main" id="{42955958-75C0-854E-B07E-EBFEB027C08C}"/>
              </a:ext>
            </a:extLst>
          </p:cNvPr>
          <p:cNvSpPr>
            <a:spLocks noGrp="1"/>
          </p:cNvSpPr>
          <p:nvPr>
            <p:ph sz="half" idx="2"/>
          </p:nvPr>
        </p:nvSpPr>
        <p:spPr/>
        <p:txBody>
          <a:bodyPr>
            <a:normAutofit/>
          </a:bodyPr>
          <a:lstStyle/>
          <a:p>
            <a:r>
              <a:rPr lang="en-US" sz="2400" dirty="0"/>
              <a:t>Optimizer:</a:t>
            </a:r>
          </a:p>
          <a:p>
            <a:pPr lvl="1"/>
            <a:r>
              <a:rPr lang="en-US" sz="2000" dirty="0" err="1"/>
              <a:t>transformers.AdamW</a:t>
            </a:r>
            <a:endParaRPr lang="en-US" sz="2000" dirty="0"/>
          </a:p>
          <a:p>
            <a:endParaRPr lang="en-US" sz="2400" dirty="0"/>
          </a:p>
          <a:p>
            <a:r>
              <a:rPr lang="en-US" sz="2400" dirty="0"/>
              <a:t>Schedulers:</a:t>
            </a:r>
          </a:p>
          <a:p>
            <a:pPr lvl="1"/>
            <a:r>
              <a:rPr lang="en-US" sz="2000" dirty="0"/>
              <a:t>transformers. </a:t>
            </a:r>
            <a:r>
              <a:rPr lang="en-US" sz="2000" dirty="0" err="1"/>
              <a:t>get_linear_schedule_with_warmup</a:t>
            </a:r>
            <a:endParaRPr lang="en-US" sz="2000" dirty="0"/>
          </a:p>
          <a:p>
            <a:pPr lvl="1"/>
            <a:r>
              <a:rPr lang="en-US" sz="2000" dirty="0"/>
              <a:t>transformers. </a:t>
            </a:r>
            <a:r>
              <a:rPr lang="en-US" sz="2000" dirty="0" err="1"/>
              <a:t>get_cosine_schedule_with_warmup</a:t>
            </a:r>
            <a:endParaRPr lang="en-US" sz="2000" dirty="0"/>
          </a:p>
        </p:txBody>
      </p:sp>
    </p:spTree>
    <p:extLst>
      <p:ext uri="{BB962C8B-B14F-4D97-AF65-F5344CB8AC3E}">
        <p14:creationId xmlns:p14="http://schemas.microsoft.com/office/powerpoint/2010/main" val="3354315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3A185-71A5-F14E-A182-67D9EA35BDB2}"/>
              </a:ext>
            </a:extLst>
          </p:cNvPr>
          <p:cNvSpPr>
            <a:spLocks noGrp="1"/>
          </p:cNvSpPr>
          <p:nvPr>
            <p:ph type="title"/>
          </p:nvPr>
        </p:nvSpPr>
        <p:spPr/>
        <p:txBody>
          <a:bodyPr/>
          <a:lstStyle/>
          <a:p>
            <a:r>
              <a:rPr lang="en-UA" dirty="0"/>
              <a:t>Hardware</a:t>
            </a:r>
          </a:p>
        </p:txBody>
      </p:sp>
      <p:sp>
        <p:nvSpPr>
          <p:cNvPr id="3" name="Content Placeholder 2">
            <a:extLst>
              <a:ext uri="{FF2B5EF4-FFF2-40B4-BE49-F238E27FC236}">
                <a16:creationId xmlns:a16="http://schemas.microsoft.com/office/drawing/2014/main" id="{7FD5EA69-8AA8-624B-87EA-AD7134C34F41}"/>
              </a:ext>
            </a:extLst>
          </p:cNvPr>
          <p:cNvSpPr>
            <a:spLocks noGrp="1"/>
          </p:cNvSpPr>
          <p:nvPr>
            <p:ph sz="half" idx="1"/>
          </p:nvPr>
        </p:nvSpPr>
        <p:spPr/>
        <p:txBody>
          <a:bodyPr/>
          <a:lstStyle/>
          <a:p>
            <a:r>
              <a:rPr lang="en-UA" dirty="0"/>
              <a:t>Google Colab </a:t>
            </a:r>
          </a:p>
          <a:p>
            <a:pPr lvl="1"/>
            <a:r>
              <a:rPr lang="en-UA" dirty="0"/>
              <a:t>TPUv2</a:t>
            </a:r>
          </a:p>
          <a:p>
            <a:pPr lvl="1"/>
            <a:r>
              <a:rPr lang="en-UA" dirty="0"/>
              <a:t>RAM 12 GB</a:t>
            </a:r>
          </a:p>
          <a:p>
            <a:pPr lvl="1"/>
            <a:r>
              <a:rPr lang="en-UA" dirty="0"/>
              <a:t>CPU cores 2</a:t>
            </a:r>
          </a:p>
        </p:txBody>
      </p:sp>
      <p:sp>
        <p:nvSpPr>
          <p:cNvPr id="4" name="Content Placeholder 3">
            <a:extLst>
              <a:ext uri="{FF2B5EF4-FFF2-40B4-BE49-F238E27FC236}">
                <a16:creationId xmlns:a16="http://schemas.microsoft.com/office/drawing/2014/main" id="{C3DAD61C-BF40-1D42-B4F8-CB3F2DC63399}"/>
              </a:ext>
            </a:extLst>
          </p:cNvPr>
          <p:cNvSpPr>
            <a:spLocks noGrp="1"/>
          </p:cNvSpPr>
          <p:nvPr>
            <p:ph sz="half" idx="2"/>
          </p:nvPr>
        </p:nvSpPr>
        <p:spPr/>
        <p:txBody>
          <a:bodyPr/>
          <a:lstStyle/>
          <a:p>
            <a:r>
              <a:rPr lang="en-UA" dirty="0"/>
              <a:t>Google Cloud</a:t>
            </a:r>
          </a:p>
          <a:p>
            <a:pPr lvl="1"/>
            <a:r>
              <a:rPr lang="en-UA" dirty="0"/>
              <a:t>TPUv3</a:t>
            </a:r>
          </a:p>
          <a:p>
            <a:pPr lvl="1"/>
            <a:r>
              <a:rPr lang="en-UA" dirty="0"/>
              <a:t>RAM 128 GB</a:t>
            </a:r>
          </a:p>
          <a:p>
            <a:pPr lvl="1"/>
            <a:r>
              <a:rPr lang="en-UA" dirty="0"/>
              <a:t>CPU cores 16</a:t>
            </a:r>
          </a:p>
          <a:p>
            <a:endParaRPr lang="en-UA" dirty="0"/>
          </a:p>
        </p:txBody>
      </p:sp>
    </p:spTree>
    <p:extLst>
      <p:ext uri="{BB962C8B-B14F-4D97-AF65-F5344CB8AC3E}">
        <p14:creationId xmlns:p14="http://schemas.microsoft.com/office/powerpoint/2010/main" val="2640187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C7935-BFF1-8D41-9278-7A17F863F4DF}"/>
              </a:ext>
            </a:extLst>
          </p:cNvPr>
          <p:cNvSpPr>
            <a:spLocks noGrp="1"/>
          </p:cNvSpPr>
          <p:nvPr>
            <p:ph type="title"/>
          </p:nvPr>
        </p:nvSpPr>
        <p:spPr/>
        <p:txBody>
          <a:bodyPr/>
          <a:lstStyle/>
          <a:p>
            <a:r>
              <a:rPr lang="en-UA" dirty="0"/>
              <a:t>Implementation	using XLA driver for TPU processing</a:t>
            </a:r>
          </a:p>
        </p:txBody>
      </p:sp>
      <p:sp>
        <p:nvSpPr>
          <p:cNvPr id="5" name="Content Placeholder 4">
            <a:extLst>
              <a:ext uri="{FF2B5EF4-FFF2-40B4-BE49-F238E27FC236}">
                <a16:creationId xmlns:a16="http://schemas.microsoft.com/office/drawing/2014/main" id="{C29FF0A4-5808-9749-B77B-CB4624544AAB}"/>
              </a:ext>
            </a:extLst>
          </p:cNvPr>
          <p:cNvSpPr>
            <a:spLocks noGrp="1"/>
          </p:cNvSpPr>
          <p:nvPr>
            <p:ph sz="half" idx="1"/>
          </p:nvPr>
        </p:nvSpPr>
        <p:spPr>
          <a:xfrm>
            <a:off x="838200" y="1825625"/>
            <a:ext cx="4298780" cy="3609975"/>
          </a:xfrm>
        </p:spPr>
        <p:txBody>
          <a:bodyPr>
            <a:normAutofit/>
          </a:bodyPr>
          <a:lstStyle/>
          <a:p>
            <a:r>
              <a:rPr lang="en-UA" sz="2000" dirty="0"/>
              <a:t>Training in Colab on 1 TPUv2 core:</a:t>
            </a:r>
          </a:p>
          <a:p>
            <a:pPr marL="0" indent="0">
              <a:buNone/>
            </a:pPr>
            <a:r>
              <a:rPr lang="en-UA" sz="2000" dirty="0"/>
              <a:t>Total samples: 80000</a:t>
            </a:r>
            <a:br>
              <a:rPr lang="en-UA" sz="2000" dirty="0"/>
            </a:br>
            <a:endParaRPr lang="en-UA" sz="2000" dirty="0"/>
          </a:p>
        </p:txBody>
      </p:sp>
      <p:graphicFrame>
        <p:nvGraphicFramePr>
          <p:cNvPr id="15" name="Table 15">
            <a:extLst>
              <a:ext uri="{FF2B5EF4-FFF2-40B4-BE49-F238E27FC236}">
                <a16:creationId xmlns:a16="http://schemas.microsoft.com/office/drawing/2014/main" id="{DF4E35EA-C482-504C-B4DD-31FECF123729}"/>
              </a:ext>
            </a:extLst>
          </p:cNvPr>
          <p:cNvGraphicFramePr>
            <a:graphicFrameLocks noGrp="1"/>
          </p:cNvGraphicFramePr>
          <p:nvPr>
            <p:ph sz="half" idx="2"/>
            <p:extLst>
              <p:ext uri="{D42A27DB-BD31-4B8C-83A1-F6EECF244321}">
                <p14:modId xmlns:p14="http://schemas.microsoft.com/office/powerpoint/2010/main" val="2682499944"/>
              </p:ext>
            </p:extLst>
          </p:nvPr>
        </p:nvGraphicFramePr>
        <p:xfrm>
          <a:off x="5989204" y="2110104"/>
          <a:ext cx="5364596" cy="3071496"/>
        </p:xfrm>
        <a:graphic>
          <a:graphicData uri="http://schemas.openxmlformats.org/drawingml/2006/table">
            <a:tbl>
              <a:tblPr firstRow="1" bandRow="1">
                <a:tableStyleId>{0505E3EF-67EA-436B-97B2-0124C06EBD24}</a:tableStyleId>
              </a:tblPr>
              <a:tblGrid>
                <a:gridCol w="2682298">
                  <a:extLst>
                    <a:ext uri="{9D8B030D-6E8A-4147-A177-3AD203B41FA5}">
                      <a16:colId xmlns:a16="http://schemas.microsoft.com/office/drawing/2014/main" val="1914527286"/>
                    </a:ext>
                  </a:extLst>
                </a:gridCol>
                <a:gridCol w="2682298">
                  <a:extLst>
                    <a:ext uri="{9D8B030D-6E8A-4147-A177-3AD203B41FA5}">
                      <a16:colId xmlns:a16="http://schemas.microsoft.com/office/drawing/2014/main" val="3718936760"/>
                    </a:ext>
                  </a:extLst>
                </a:gridCol>
              </a:tblGrid>
              <a:tr h="383937">
                <a:tc>
                  <a:txBody>
                    <a:bodyPr/>
                    <a:lstStyle/>
                    <a:p>
                      <a:r>
                        <a:rPr lang="en-US" sz="1700" b="0" i="0" u="none" strike="noStrike" kern="1200" dirty="0" err="1">
                          <a:solidFill>
                            <a:srgbClr val="000000"/>
                          </a:solidFill>
                          <a:effectLst/>
                          <a:latin typeface="Calibri" panose="020F0502020204030204" pitchFamily="34" charset="0"/>
                          <a:ea typeface="+mn-ea"/>
                          <a:cs typeface="+mn-cs"/>
                        </a:rPr>
                        <a:t>encoding_max_length</a:t>
                      </a:r>
                      <a:endParaRPr lang="en-UA" sz="1700" b="0" i="0" u="none" strike="noStrike" kern="1200" dirty="0">
                        <a:solidFill>
                          <a:srgbClr val="000000"/>
                        </a:solidFill>
                        <a:effectLst/>
                        <a:latin typeface="Calibri" panose="020F0502020204030204" pitchFamily="34" charset="0"/>
                        <a:ea typeface="+mn-ea"/>
                        <a:cs typeface="+mn-cs"/>
                      </a:endParaRPr>
                    </a:p>
                  </a:txBody>
                  <a:tcPr marL="94669" marR="94669" marT="47334" marB="47334"/>
                </a:tc>
                <a:tc>
                  <a:txBody>
                    <a:bodyPr/>
                    <a:lstStyle/>
                    <a:p>
                      <a:pPr algn="r" fontAlgn="b"/>
                      <a:r>
                        <a:rPr lang="en-UA" sz="1700" b="0" i="0" u="none" strike="noStrike" dirty="0">
                          <a:solidFill>
                            <a:srgbClr val="000000"/>
                          </a:solidFill>
                          <a:effectLst/>
                          <a:latin typeface="Calibri" panose="020F0502020204030204" pitchFamily="34" charset="0"/>
                        </a:rPr>
                        <a:t>256</a:t>
                      </a:r>
                    </a:p>
                  </a:txBody>
                  <a:tcPr marL="9861" marR="9861" marT="9861" marB="0" anchor="b"/>
                </a:tc>
                <a:extLst>
                  <a:ext uri="{0D108BD9-81ED-4DB2-BD59-A6C34878D82A}">
                    <a16:rowId xmlns:a16="http://schemas.microsoft.com/office/drawing/2014/main" val="2027013397"/>
                  </a:ext>
                </a:extLst>
              </a:tr>
              <a:tr h="383937">
                <a:tc>
                  <a:txBody>
                    <a:bodyPr/>
                    <a:lstStyle/>
                    <a:p>
                      <a:r>
                        <a:rPr lang="en-US" sz="1700" b="0" i="0" u="none" strike="noStrike" kern="1200" dirty="0" err="1">
                          <a:solidFill>
                            <a:srgbClr val="000000"/>
                          </a:solidFill>
                          <a:effectLst/>
                          <a:latin typeface="Calibri" panose="020F0502020204030204" pitchFamily="34" charset="0"/>
                          <a:ea typeface="+mn-ea"/>
                          <a:cs typeface="+mn-cs"/>
                        </a:rPr>
                        <a:t>num_tpu_cores</a:t>
                      </a:r>
                      <a:r>
                        <a:rPr lang="en-US" sz="1700" b="0" i="0" u="none" strike="noStrike" kern="1200" dirty="0">
                          <a:solidFill>
                            <a:srgbClr val="000000"/>
                          </a:solidFill>
                          <a:effectLst/>
                          <a:latin typeface="Calibri" panose="020F0502020204030204" pitchFamily="34" charset="0"/>
                          <a:ea typeface="+mn-ea"/>
                          <a:cs typeface="+mn-cs"/>
                        </a:rPr>
                        <a:t> </a:t>
                      </a:r>
                      <a:endParaRPr lang="en-UA" sz="1700" b="0" i="0" u="none" strike="noStrike" kern="1200" dirty="0">
                        <a:solidFill>
                          <a:srgbClr val="000000"/>
                        </a:solidFill>
                        <a:effectLst/>
                        <a:latin typeface="Calibri" panose="020F0502020204030204" pitchFamily="34" charset="0"/>
                        <a:ea typeface="+mn-ea"/>
                        <a:cs typeface="+mn-cs"/>
                      </a:endParaRPr>
                    </a:p>
                  </a:txBody>
                  <a:tcPr marL="94669" marR="94669" marT="47334" marB="47334"/>
                </a:tc>
                <a:tc>
                  <a:txBody>
                    <a:bodyPr/>
                    <a:lstStyle/>
                    <a:p>
                      <a:pPr algn="r" fontAlgn="b"/>
                      <a:r>
                        <a:rPr lang="en-UA" sz="1700" b="0" i="0" u="none" strike="noStrike">
                          <a:solidFill>
                            <a:srgbClr val="000000"/>
                          </a:solidFill>
                          <a:effectLst/>
                          <a:latin typeface="Calibri" panose="020F0502020204030204" pitchFamily="34" charset="0"/>
                        </a:rPr>
                        <a:t>1</a:t>
                      </a:r>
                    </a:p>
                  </a:txBody>
                  <a:tcPr marL="9861" marR="9861" marT="9861" marB="0" anchor="b"/>
                </a:tc>
                <a:extLst>
                  <a:ext uri="{0D108BD9-81ED-4DB2-BD59-A6C34878D82A}">
                    <a16:rowId xmlns:a16="http://schemas.microsoft.com/office/drawing/2014/main" val="413655331"/>
                  </a:ext>
                </a:extLst>
              </a:tr>
              <a:tr h="383937">
                <a:tc>
                  <a:txBody>
                    <a:bodyPr/>
                    <a:lstStyle/>
                    <a:p>
                      <a:r>
                        <a:rPr lang="en-US" sz="1700" b="0" i="0" u="none" strike="noStrike" kern="1200" dirty="0" err="1">
                          <a:solidFill>
                            <a:srgbClr val="000000"/>
                          </a:solidFill>
                          <a:effectLst/>
                          <a:latin typeface="Calibri" panose="020F0502020204030204" pitchFamily="34" charset="0"/>
                          <a:ea typeface="+mn-ea"/>
                          <a:cs typeface="+mn-cs"/>
                        </a:rPr>
                        <a:t>train_batch_size</a:t>
                      </a:r>
                      <a:r>
                        <a:rPr lang="en-US" sz="1700" b="0" i="0" u="none" strike="noStrike" kern="1200" dirty="0">
                          <a:solidFill>
                            <a:srgbClr val="000000"/>
                          </a:solidFill>
                          <a:effectLst/>
                          <a:latin typeface="Calibri" panose="020F0502020204030204" pitchFamily="34" charset="0"/>
                          <a:ea typeface="+mn-ea"/>
                          <a:cs typeface="+mn-cs"/>
                        </a:rPr>
                        <a:t> </a:t>
                      </a:r>
                      <a:endParaRPr lang="en-UA" sz="1700" b="0" i="0" u="none" strike="noStrike" kern="1200" dirty="0">
                        <a:solidFill>
                          <a:srgbClr val="000000"/>
                        </a:solidFill>
                        <a:effectLst/>
                        <a:latin typeface="Calibri" panose="020F0502020204030204" pitchFamily="34" charset="0"/>
                        <a:ea typeface="+mn-ea"/>
                        <a:cs typeface="+mn-cs"/>
                      </a:endParaRPr>
                    </a:p>
                  </a:txBody>
                  <a:tcPr marL="94669" marR="94669" marT="47334" marB="47334"/>
                </a:tc>
                <a:tc>
                  <a:txBody>
                    <a:bodyPr/>
                    <a:lstStyle/>
                    <a:p>
                      <a:pPr algn="r" fontAlgn="b"/>
                      <a:r>
                        <a:rPr lang="en-UA" sz="1700" b="0" i="0" u="none" strike="noStrike">
                          <a:solidFill>
                            <a:srgbClr val="000000"/>
                          </a:solidFill>
                          <a:effectLst/>
                          <a:latin typeface="Calibri" panose="020F0502020204030204" pitchFamily="34" charset="0"/>
                        </a:rPr>
                        <a:t>2</a:t>
                      </a:r>
                    </a:p>
                  </a:txBody>
                  <a:tcPr marL="9861" marR="9861" marT="9861" marB="0" anchor="b"/>
                </a:tc>
                <a:extLst>
                  <a:ext uri="{0D108BD9-81ED-4DB2-BD59-A6C34878D82A}">
                    <a16:rowId xmlns:a16="http://schemas.microsoft.com/office/drawing/2014/main" val="341082866"/>
                  </a:ext>
                </a:extLst>
              </a:tr>
              <a:tr h="383937">
                <a:tc>
                  <a:txBody>
                    <a:bodyPr/>
                    <a:lstStyle/>
                    <a:p>
                      <a:r>
                        <a:rPr lang="en-US" sz="1700" b="0" i="0" u="none" strike="noStrike" kern="1200" dirty="0" err="1">
                          <a:solidFill>
                            <a:srgbClr val="000000"/>
                          </a:solidFill>
                          <a:effectLst/>
                          <a:latin typeface="Calibri" panose="020F0502020204030204" pitchFamily="34" charset="0"/>
                          <a:ea typeface="+mn-ea"/>
                          <a:cs typeface="+mn-cs"/>
                        </a:rPr>
                        <a:t>train_size_percent</a:t>
                      </a:r>
                      <a:r>
                        <a:rPr lang="en-US" sz="1700" b="0" i="0" u="none" strike="noStrike" kern="1200" dirty="0">
                          <a:solidFill>
                            <a:srgbClr val="000000"/>
                          </a:solidFill>
                          <a:effectLst/>
                          <a:latin typeface="Calibri" panose="020F0502020204030204" pitchFamily="34" charset="0"/>
                          <a:ea typeface="+mn-ea"/>
                          <a:cs typeface="+mn-cs"/>
                        </a:rPr>
                        <a:t> </a:t>
                      </a:r>
                      <a:endParaRPr lang="en-UA" sz="1700" b="0" i="0" u="none" strike="noStrike" kern="1200" dirty="0">
                        <a:solidFill>
                          <a:srgbClr val="000000"/>
                        </a:solidFill>
                        <a:effectLst/>
                        <a:latin typeface="Calibri" panose="020F0502020204030204" pitchFamily="34" charset="0"/>
                        <a:ea typeface="+mn-ea"/>
                        <a:cs typeface="+mn-cs"/>
                      </a:endParaRPr>
                    </a:p>
                  </a:txBody>
                  <a:tcPr marL="94669" marR="94669" marT="47334" marB="47334"/>
                </a:tc>
                <a:tc>
                  <a:txBody>
                    <a:bodyPr/>
                    <a:lstStyle/>
                    <a:p>
                      <a:pPr algn="r" fontAlgn="b"/>
                      <a:r>
                        <a:rPr lang="en-UA" sz="1700" b="0" i="0" u="none" strike="noStrike" dirty="0">
                          <a:solidFill>
                            <a:srgbClr val="000000"/>
                          </a:solidFill>
                          <a:effectLst/>
                          <a:latin typeface="Calibri" panose="020F0502020204030204" pitchFamily="34" charset="0"/>
                        </a:rPr>
                        <a:t>95</a:t>
                      </a:r>
                    </a:p>
                  </a:txBody>
                  <a:tcPr marL="9861" marR="9861" marT="9861" marB="0" anchor="b"/>
                </a:tc>
                <a:extLst>
                  <a:ext uri="{0D108BD9-81ED-4DB2-BD59-A6C34878D82A}">
                    <a16:rowId xmlns:a16="http://schemas.microsoft.com/office/drawing/2014/main" val="2612812703"/>
                  </a:ext>
                </a:extLst>
              </a:tr>
              <a:tr h="383937">
                <a:tc>
                  <a:txBody>
                    <a:bodyPr/>
                    <a:lstStyle/>
                    <a:p>
                      <a:r>
                        <a:rPr lang="en-US" sz="1700" b="0" i="0" u="none" strike="noStrike" kern="1200" dirty="0" err="1">
                          <a:solidFill>
                            <a:srgbClr val="000000"/>
                          </a:solidFill>
                          <a:effectLst/>
                          <a:latin typeface="Calibri" panose="020F0502020204030204" pitchFamily="34" charset="0"/>
                          <a:ea typeface="+mn-ea"/>
                          <a:cs typeface="+mn-cs"/>
                        </a:rPr>
                        <a:t>num_epochs</a:t>
                      </a:r>
                      <a:r>
                        <a:rPr lang="en-US" sz="1700" b="0" i="0" u="none" strike="noStrike" kern="1200" dirty="0">
                          <a:solidFill>
                            <a:srgbClr val="000000"/>
                          </a:solidFill>
                          <a:effectLst/>
                          <a:latin typeface="Calibri" panose="020F0502020204030204" pitchFamily="34" charset="0"/>
                          <a:ea typeface="+mn-ea"/>
                          <a:cs typeface="+mn-cs"/>
                        </a:rPr>
                        <a:t> </a:t>
                      </a:r>
                      <a:endParaRPr lang="en-UA" sz="1700" b="0" i="0" u="none" strike="noStrike" kern="1200" dirty="0">
                        <a:solidFill>
                          <a:srgbClr val="000000"/>
                        </a:solidFill>
                        <a:effectLst/>
                        <a:latin typeface="Calibri" panose="020F0502020204030204" pitchFamily="34" charset="0"/>
                        <a:ea typeface="+mn-ea"/>
                        <a:cs typeface="+mn-cs"/>
                      </a:endParaRPr>
                    </a:p>
                  </a:txBody>
                  <a:tcPr marL="94669" marR="94669" marT="47334" marB="47334"/>
                </a:tc>
                <a:tc>
                  <a:txBody>
                    <a:bodyPr/>
                    <a:lstStyle/>
                    <a:p>
                      <a:pPr algn="r" fontAlgn="b"/>
                      <a:r>
                        <a:rPr lang="en-UA" sz="1700" b="0" i="0" u="none" strike="noStrike">
                          <a:solidFill>
                            <a:srgbClr val="000000"/>
                          </a:solidFill>
                          <a:effectLst/>
                          <a:latin typeface="Calibri" panose="020F0502020204030204" pitchFamily="34" charset="0"/>
                        </a:rPr>
                        <a:t>5</a:t>
                      </a:r>
                    </a:p>
                  </a:txBody>
                  <a:tcPr marL="9861" marR="9861" marT="9861" marB="0" anchor="b"/>
                </a:tc>
                <a:extLst>
                  <a:ext uri="{0D108BD9-81ED-4DB2-BD59-A6C34878D82A}">
                    <a16:rowId xmlns:a16="http://schemas.microsoft.com/office/drawing/2014/main" val="1253316172"/>
                  </a:ext>
                </a:extLst>
              </a:tr>
              <a:tr h="383937">
                <a:tc>
                  <a:txBody>
                    <a:bodyPr/>
                    <a:lstStyle/>
                    <a:p>
                      <a:r>
                        <a:rPr lang="en-US" sz="1700" b="0" i="0" u="none" strike="noStrike" kern="1200" dirty="0" err="1">
                          <a:solidFill>
                            <a:srgbClr val="000000"/>
                          </a:solidFill>
                          <a:effectLst/>
                          <a:latin typeface="Calibri" panose="020F0502020204030204" pitchFamily="34" charset="0"/>
                          <a:ea typeface="+mn-ea"/>
                          <a:cs typeface="+mn-cs"/>
                        </a:rPr>
                        <a:t>lr</a:t>
                      </a:r>
                      <a:r>
                        <a:rPr lang="en-US" sz="1700" b="0" i="0" u="none" strike="noStrike" kern="1200" dirty="0">
                          <a:solidFill>
                            <a:srgbClr val="000000"/>
                          </a:solidFill>
                          <a:effectLst/>
                          <a:latin typeface="Calibri" panose="020F0502020204030204" pitchFamily="34" charset="0"/>
                          <a:ea typeface="+mn-ea"/>
                          <a:cs typeface="+mn-cs"/>
                        </a:rPr>
                        <a:t> </a:t>
                      </a:r>
                      <a:endParaRPr lang="en-UA" sz="1700" b="0" i="0" u="none" strike="noStrike" kern="1200" dirty="0">
                        <a:solidFill>
                          <a:srgbClr val="000000"/>
                        </a:solidFill>
                        <a:effectLst/>
                        <a:latin typeface="Calibri" panose="020F0502020204030204" pitchFamily="34" charset="0"/>
                        <a:ea typeface="+mn-ea"/>
                        <a:cs typeface="+mn-cs"/>
                      </a:endParaRPr>
                    </a:p>
                  </a:txBody>
                  <a:tcPr marL="94669" marR="94669" marT="47334" marB="47334"/>
                </a:tc>
                <a:tc>
                  <a:txBody>
                    <a:bodyPr/>
                    <a:lstStyle/>
                    <a:p>
                      <a:pPr algn="r" fontAlgn="b"/>
                      <a:r>
                        <a:rPr lang="en-UA" sz="1700" b="0" i="0" u="none" strike="noStrike">
                          <a:solidFill>
                            <a:srgbClr val="000000"/>
                          </a:solidFill>
                          <a:effectLst/>
                          <a:latin typeface="Calibri" panose="020F0502020204030204" pitchFamily="34" charset="0"/>
                        </a:rPr>
                        <a:t>0.00005</a:t>
                      </a:r>
                    </a:p>
                  </a:txBody>
                  <a:tcPr marL="9861" marR="9861" marT="9861" marB="0" anchor="b"/>
                </a:tc>
                <a:extLst>
                  <a:ext uri="{0D108BD9-81ED-4DB2-BD59-A6C34878D82A}">
                    <a16:rowId xmlns:a16="http://schemas.microsoft.com/office/drawing/2014/main" val="1571037216"/>
                  </a:ext>
                </a:extLst>
              </a:tr>
              <a:tr h="383937">
                <a:tc>
                  <a:txBody>
                    <a:bodyPr/>
                    <a:lstStyle/>
                    <a:p>
                      <a:r>
                        <a:rPr lang="en-US" sz="1700" b="0" i="0" u="none" strike="noStrike" kern="1200" dirty="0" err="1">
                          <a:solidFill>
                            <a:srgbClr val="000000"/>
                          </a:solidFill>
                          <a:effectLst/>
                          <a:latin typeface="Calibri" panose="020F0502020204030204" pitchFamily="34" charset="0"/>
                          <a:ea typeface="+mn-ea"/>
                          <a:cs typeface="+mn-cs"/>
                        </a:rPr>
                        <a:t>warmup_steps</a:t>
                      </a:r>
                      <a:r>
                        <a:rPr lang="en-US" sz="1700" b="0" i="0" u="none" strike="noStrike" kern="1200" dirty="0">
                          <a:solidFill>
                            <a:srgbClr val="000000"/>
                          </a:solidFill>
                          <a:effectLst/>
                          <a:latin typeface="Calibri" panose="020F0502020204030204" pitchFamily="34" charset="0"/>
                          <a:ea typeface="+mn-ea"/>
                          <a:cs typeface="+mn-cs"/>
                        </a:rPr>
                        <a:t> </a:t>
                      </a:r>
                      <a:endParaRPr lang="en-UA" sz="1700" b="0" i="0" u="none" strike="noStrike" kern="1200" dirty="0">
                        <a:solidFill>
                          <a:srgbClr val="000000"/>
                        </a:solidFill>
                        <a:effectLst/>
                        <a:latin typeface="Calibri" panose="020F0502020204030204" pitchFamily="34" charset="0"/>
                        <a:ea typeface="+mn-ea"/>
                        <a:cs typeface="+mn-cs"/>
                      </a:endParaRPr>
                    </a:p>
                  </a:txBody>
                  <a:tcPr marL="94669" marR="94669" marT="47334" marB="47334"/>
                </a:tc>
                <a:tc>
                  <a:txBody>
                    <a:bodyPr/>
                    <a:lstStyle/>
                    <a:p>
                      <a:pPr algn="r" fontAlgn="b"/>
                      <a:r>
                        <a:rPr lang="en-UA" sz="1700" b="0" i="0" u="none" strike="noStrike">
                          <a:solidFill>
                            <a:srgbClr val="000000"/>
                          </a:solidFill>
                          <a:effectLst/>
                          <a:latin typeface="Calibri" panose="020F0502020204030204" pitchFamily="34" charset="0"/>
                        </a:rPr>
                        <a:t>100</a:t>
                      </a:r>
                    </a:p>
                  </a:txBody>
                  <a:tcPr marL="9861" marR="9861" marT="9861" marB="0" anchor="b"/>
                </a:tc>
                <a:extLst>
                  <a:ext uri="{0D108BD9-81ED-4DB2-BD59-A6C34878D82A}">
                    <a16:rowId xmlns:a16="http://schemas.microsoft.com/office/drawing/2014/main" val="2108678486"/>
                  </a:ext>
                </a:extLst>
              </a:tr>
              <a:tr h="383937">
                <a:tc>
                  <a:txBody>
                    <a:bodyPr/>
                    <a:lstStyle/>
                    <a:p>
                      <a:r>
                        <a:rPr lang="en-US" sz="1700" b="0" i="0" u="none" strike="noStrike" kern="1200" dirty="0">
                          <a:solidFill>
                            <a:srgbClr val="000000"/>
                          </a:solidFill>
                          <a:effectLst/>
                          <a:latin typeface="Calibri" panose="020F0502020204030204" pitchFamily="34" charset="0"/>
                          <a:ea typeface="+mn-ea"/>
                          <a:cs typeface="+mn-cs"/>
                        </a:rPr>
                        <a:t>epsilon </a:t>
                      </a:r>
                      <a:endParaRPr lang="en-UA" sz="1700" b="0" i="0" u="none" strike="noStrike" kern="1200" dirty="0">
                        <a:solidFill>
                          <a:srgbClr val="000000"/>
                        </a:solidFill>
                        <a:effectLst/>
                        <a:latin typeface="Calibri" panose="020F0502020204030204" pitchFamily="34" charset="0"/>
                        <a:ea typeface="+mn-ea"/>
                        <a:cs typeface="+mn-cs"/>
                      </a:endParaRPr>
                    </a:p>
                  </a:txBody>
                  <a:tcPr marL="94669" marR="94669" marT="47334" marB="47334"/>
                </a:tc>
                <a:tc>
                  <a:txBody>
                    <a:bodyPr/>
                    <a:lstStyle/>
                    <a:p>
                      <a:pPr algn="r" fontAlgn="b"/>
                      <a:r>
                        <a:rPr lang="en-US" sz="1700" b="0" i="0" u="none" strike="noStrike" dirty="0">
                          <a:solidFill>
                            <a:srgbClr val="000000"/>
                          </a:solidFill>
                          <a:effectLst/>
                          <a:latin typeface="Calibri" panose="020F0502020204030204" pitchFamily="34" charset="0"/>
                        </a:rPr>
                        <a:t>1E-08</a:t>
                      </a:r>
                    </a:p>
                  </a:txBody>
                  <a:tcPr marL="9861" marR="9861" marT="9861" marB="0" anchor="b"/>
                </a:tc>
                <a:extLst>
                  <a:ext uri="{0D108BD9-81ED-4DB2-BD59-A6C34878D82A}">
                    <a16:rowId xmlns:a16="http://schemas.microsoft.com/office/drawing/2014/main" val="2166839577"/>
                  </a:ext>
                </a:extLst>
              </a:tr>
            </a:tbl>
          </a:graphicData>
        </a:graphic>
      </p:graphicFrame>
    </p:spTree>
    <p:extLst>
      <p:ext uri="{BB962C8B-B14F-4D97-AF65-F5344CB8AC3E}">
        <p14:creationId xmlns:p14="http://schemas.microsoft.com/office/powerpoint/2010/main" val="900543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BA48A-51B3-6744-BD95-9548EBEA05BB}"/>
              </a:ext>
            </a:extLst>
          </p:cNvPr>
          <p:cNvSpPr>
            <a:spLocks noGrp="1"/>
          </p:cNvSpPr>
          <p:nvPr>
            <p:ph type="title"/>
          </p:nvPr>
        </p:nvSpPr>
        <p:spPr/>
        <p:txBody>
          <a:bodyPr/>
          <a:lstStyle/>
          <a:p>
            <a:r>
              <a:rPr lang="en-UA" dirty="0"/>
              <a:t>Training results</a:t>
            </a:r>
          </a:p>
        </p:txBody>
      </p:sp>
      <p:sp>
        <p:nvSpPr>
          <p:cNvPr id="3" name="Content Placeholder 2">
            <a:extLst>
              <a:ext uri="{FF2B5EF4-FFF2-40B4-BE49-F238E27FC236}">
                <a16:creationId xmlns:a16="http://schemas.microsoft.com/office/drawing/2014/main" id="{8BFADBD8-E6C6-104B-9277-166943D27CBF}"/>
              </a:ext>
            </a:extLst>
          </p:cNvPr>
          <p:cNvSpPr>
            <a:spLocks noGrp="1"/>
          </p:cNvSpPr>
          <p:nvPr>
            <p:ph sz="half" idx="1"/>
          </p:nvPr>
        </p:nvSpPr>
        <p:spPr>
          <a:xfrm>
            <a:off x="543560" y="1949132"/>
            <a:ext cx="5181600" cy="1226819"/>
          </a:xfrm>
        </p:spPr>
        <p:txBody>
          <a:bodyPr>
            <a:normAutofit/>
          </a:bodyPr>
          <a:lstStyle/>
          <a:p>
            <a:pPr marL="0" indent="0">
              <a:buNone/>
            </a:pPr>
            <a:r>
              <a:rPr lang="en-UA" sz="1600" dirty="0"/>
              <a:t>Training log:</a:t>
            </a:r>
          </a:p>
          <a:p>
            <a:pPr marL="0" indent="0">
              <a:buNone/>
            </a:pPr>
            <a:r>
              <a:rPr lang="en-US" sz="1600" dirty="0"/>
              <a:t>TPU cores=1</a:t>
            </a:r>
          </a:p>
          <a:p>
            <a:r>
              <a:rPr lang="en-US" sz="1600" dirty="0"/>
              <a:t>Total elapsed: 7:47:55</a:t>
            </a:r>
          </a:p>
          <a:p>
            <a:pPr marL="0" indent="0">
              <a:buNone/>
            </a:pPr>
            <a:endParaRPr lang="en-UA" dirty="0"/>
          </a:p>
        </p:txBody>
      </p:sp>
      <p:graphicFrame>
        <p:nvGraphicFramePr>
          <p:cNvPr id="6" name="Table 6">
            <a:extLst>
              <a:ext uri="{FF2B5EF4-FFF2-40B4-BE49-F238E27FC236}">
                <a16:creationId xmlns:a16="http://schemas.microsoft.com/office/drawing/2014/main" id="{9648474F-5BAA-0A4F-A669-D8DDCEB65F66}"/>
              </a:ext>
            </a:extLst>
          </p:cNvPr>
          <p:cNvGraphicFramePr>
            <a:graphicFrameLocks noGrp="1"/>
          </p:cNvGraphicFramePr>
          <p:nvPr>
            <p:ph sz="half" idx="2"/>
            <p:extLst>
              <p:ext uri="{D42A27DB-BD31-4B8C-83A1-F6EECF244321}">
                <p14:modId xmlns:p14="http://schemas.microsoft.com/office/powerpoint/2010/main" val="1448787344"/>
              </p:ext>
            </p:extLst>
          </p:nvPr>
        </p:nvGraphicFramePr>
        <p:xfrm>
          <a:off x="645160" y="3429000"/>
          <a:ext cx="4160519" cy="2269320"/>
        </p:xfrm>
        <a:graphic>
          <a:graphicData uri="http://schemas.openxmlformats.org/drawingml/2006/table">
            <a:tbl>
              <a:tblPr firstRow="1" bandRow="1">
                <a:tableStyleId>{F5AB1C69-6EDB-4FF4-983F-18BD219EF322}</a:tableStyleId>
              </a:tblPr>
              <a:tblGrid>
                <a:gridCol w="675640">
                  <a:extLst>
                    <a:ext uri="{9D8B030D-6E8A-4147-A177-3AD203B41FA5}">
                      <a16:colId xmlns:a16="http://schemas.microsoft.com/office/drawing/2014/main" val="2017204320"/>
                    </a:ext>
                  </a:extLst>
                </a:gridCol>
                <a:gridCol w="782320">
                  <a:extLst>
                    <a:ext uri="{9D8B030D-6E8A-4147-A177-3AD203B41FA5}">
                      <a16:colId xmlns:a16="http://schemas.microsoft.com/office/drawing/2014/main" val="1482108760"/>
                    </a:ext>
                  </a:extLst>
                </a:gridCol>
                <a:gridCol w="670560">
                  <a:extLst>
                    <a:ext uri="{9D8B030D-6E8A-4147-A177-3AD203B41FA5}">
                      <a16:colId xmlns:a16="http://schemas.microsoft.com/office/drawing/2014/main" val="2357299426"/>
                    </a:ext>
                  </a:extLst>
                </a:gridCol>
                <a:gridCol w="975556">
                  <a:extLst>
                    <a:ext uri="{9D8B030D-6E8A-4147-A177-3AD203B41FA5}">
                      <a16:colId xmlns:a16="http://schemas.microsoft.com/office/drawing/2014/main" val="2153121588"/>
                    </a:ext>
                  </a:extLst>
                </a:gridCol>
                <a:gridCol w="1056443">
                  <a:extLst>
                    <a:ext uri="{9D8B030D-6E8A-4147-A177-3AD203B41FA5}">
                      <a16:colId xmlns:a16="http://schemas.microsoft.com/office/drawing/2014/main" val="57081261"/>
                    </a:ext>
                  </a:extLst>
                </a:gridCol>
              </a:tblGrid>
              <a:tr h="520788">
                <a:tc>
                  <a:txBody>
                    <a:bodyPr/>
                    <a:lstStyle/>
                    <a:p>
                      <a:r>
                        <a:rPr lang="en-UA" sz="1500" b="0" kern="1200" dirty="0">
                          <a:solidFill>
                            <a:schemeClr val="tx1"/>
                          </a:solidFill>
                          <a:effectLst/>
                        </a:rPr>
                        <a:t>Epoch</a:t>
                      </a:r>
                      <a:endParaRPr lang="en-UA" sz="1500" b="0" kern="1200" dirty="0">
                        <a:solidFill>
                          <a:schemeClr val="tx1"/>
                        </a:solidFill>
                        <a:effectLst/>
                        <a:latin typeface="+mn-lt"/>
                        <a:ea typeface="+mn-ea"/>
                        <a:cs typeface="+mn-cs"/>
                      </a:endParaRPr>
                    </a:p>
                  </a:txBody>
                  <a:tcPr marL="73421" marR="73421" marT="36710" marB="36710"/>
                </a:tc>
                <a:tc>
                  <a:txBody>
                    <a:bodyPr/>
                    <a:lstStyle/>
                    <a:p>
                      <a:r>
                        <a:rPr lang="en-US" sz="1500" b="0" kern="1200" dirty="0">
                          <a:solidFill>
                            <a:schemeClr val="tx1"/>
                          </a:solidFill>
                          <a:effectLst/>
                        </a:rPr>
                        <a:t>Training Loss</a:t>
                      </a:r>
                      <a:endParaRPr lang="en-UA" sz="1500" dirty="0">
                        <a:solidFill>
                          <a:schemeClr val="tx1"/>
                        </a:solidFill>
                      </a:endParaRPr>
                    </a:p>
                  </a:txBody>
                  <a:tcPr marL="73421" marR="73421" marT="36710" marB="36710"/>
                </a:tc>
                <a:tc>
                  <a:txBody>
                    <a:bodyPr/>
                    <a:lstStyle/>
                    <a:p>
                      <a:r>
                        <a:rPr lang="en-US" sz="1500" b="0" kern="1200" dirty="0">
                          <a:solidFill>
                            <a:schemeClr val="tx1"/>
                          </a:solidFill>
                          <a:effectLst/>
                        </a:rPr>
                        <a:t>Valid. Loss</a:t>
                      </a:r>
                      <a:endParaRPr lang="en-UA" sz="1500" dirty="0">
                        <a:solidFill>
                          <a:schemeClr val="tx1"/>
                        </a:solidFill>
                      </a:endParaRPr>
                    </a:p>
                  </a:txBody>
                  <a:tcPr marL="73421" marR="73421" marT="36710" marB="36710"/>
                </a:tc>
                <a:tc>
                  <a:txBody>
                    <a:bodyPr/>
                    <a:lstStyle/>
                    <a:p>
                      <a:r>
                        <a:rPr lang="en-US" sz="1500" b="0" kern="1200" dirty="0">
                          <a:solidFill>
                            <a:schemeClr val="tx1"/>
                          </a:solidFill>
                          <a:effectLst/>
                        </a:rPr>
                        <a:t>Training Time </a:t>
                      </a:r>
                      <a:endParaRPr lang="en-UA" sz="1500" dirty="0">
                        <a:solidFill>
                          <a:schemeClr val="tx1"/>
                        </a:solidFill>
                      </a:endParaRPr>
                    </a:p>
                  </a:txBody>
                  <a:tcPr marL="73421" marR="73421" marT="36710" marB="3671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kern="1200" dirty="0">
                          <a:solidFill>
                            <a:schemeClr val="tx1"/>
                          </a:solidFill>
                          <a:effectLst/>
                        </a:rPr>
                        <a:t>Validation Time</a:t>
                      </a:r>
                      <a:endParaRPr lang="en-US" sz="1500" b="0" kern="1200" dirty="0">
                        <a:solidFill>
                          <a:schemeClr val="tx1"/>
                        </a:solidFill>
                        <a:effectLst/>
                        <a:latin typeface="+mn-lt"/>
                        <a:ea typeface="+mn-ea"/>
                        <a:cs typeface="+mn-cs"/>
                      </a:endParaRPr>
                    </a:p>
                  </a:txBody>
                  <a:tcPr marL="73421" marR="73421" marT="36710" marB="36710"/>
                </a:tc>
                <a:extLst>
                  <a:ext uri="{0D108BD9-81ED-4DB2-BD59-A6C34878D82A}">
                    <a16:rowId xmlns:a16="http://schemas.microsoft.com/office/drawing/2014/main" val="3754717986"/>
                  </a:ext>
                </a:extLst>
              </a:tr>
              <a:tr h="297763">
                <a:tc>
                  <a:txBody>
                    <a:bodyPr/>
                    <a:lstStyle/>
                    <a:p>
                      <a:r>
                        <a:rPr lang="en-US" sz="1500" b="0" kern="1200" dirty="0">
                          <a:solidFill>
                            <a:schemeClr val="tx1"/>
                          </a:solidFill>
                          <a:effectLst/>
                        </a:rPr>
                        <a:t>1</a:t>
                      </a:r>
                      <a:endParaRPr lang="en-UA" sz="1500" dirty="0">
                        <a:solidFill>
                          <a:schemeClr val="tx1"/>
                        </a:solidFill>
                      </a:endParaRPr>
                    </a:p>
                  </a:txBody>
                  <a:tcPr marL="73421" marR="73421" marT="36710" marB="36710"/>
                </a:tc>
                <a:tc>
                  <a:txBody>
                    <a:bodyPr/>
                    <a:lstStyle/>
                    <a:p>
                      <a:r>
                        <a:rPr lang="en-US" sz="1500" b="0" kern="1200" dirty="0">
                          <a:solidFill>
                            <a:schemeClr val="tx1"/>
                          </a:solidFill>
                          <a:effectLst/>
                        </a:rPr>
                        <a:t>2.16</a:t>
                      </a:r>
                      <a:endParaRPr lang="en-UA" sz="1500" dirty="0">
                        <a:solidFill>
                          <a:schemeClr val="tx1"/>
                        </a:solidFill>
                      </a:endParaRPr>
                    </a:p>
                  </a:txBody>
                  <a:tcPr marL="73421" marR="73421" marT="36710" marB="36710"/>
                </a:tc>
                <a:tc>
                  <a:txBody>
                    <a:bodyPr/>
                    <a:lstStyle/>
                    <a:p>
                      <a:r>
                        <a:rPr lang="en-US" sz="1500" b="0" kern="1200" dirty="0">
                          <a:solidFill>
                            <a:schemeClr val="tx1"/>
                          </a:solidFill>
                          <a:effectLst/>
                        </a:rPr>
                        <a:t>1.96</a:t>
                      </a:r>
                      <a:endParaRPr lang="en-UA" sz="1500" dirty="0">
                        <a:solidFill>
                          <a:schemeClr val="tx1"/>
                        </a:solidFill>
                      </a:endParaRPr>
                    </a:p>
                  </a:txBody>
                  <a:tcPr marL="73421" marR="73421" marT="36710" marB="36710"/>
                </a:tc>
                <a:tc>
                  <a:txBody>
                    <a:bodyPr/>
                    <a:lstStyle/>
                    <a:p>
                      <a:r>
                        <a:rPr lang="en-US" sz="1500" b="0" kern="1200" dirty="0">
                          <a:solidFill>
                            <a:schemeClr val="tx1"/>
                          </a:solidFill>
                          <a:effectLst/>
                        </a:rPr>
                        <a:t>1:31:42</a:t>
                      </a:r>
                      <a:endParaRPr lang="en-UA" sz="1500" dirty="0">
                        <a:solidFill>
                          <a:schemeClr val="tx1"/>
                        </a:solidFill>
                      </a:endParaRPr>
                    </a:p>
                  </a:txBody>
                  <a:tcPr marL="73421" marR="73421" marT="36710" marB="3671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kern="1200" dirty="0">
                          <a:solidFill>
                            <a:schemeClr val="tx1"/>
                          </a:solidFill>
                          <a:effectLst/>
                        </a:rPr>
                        <a:t>0:01:57</a:t>
                      </a:r>
                      <a:endParaRPr lang="en-US" sz="1500" b="0" kern="1200" dirty="0">
                        <a:solidFill>
                          <a:schemeClr val="tx1"/>
                        </a:solidFill>
                        <a:effectLst/>
                        <a:latin typeface="+mn-lt"/>
                        <a:ea typeface="+mn-ea"/>
                        <a:cs typeface="+mn-cs"/>
                      </a:endParaRPr>
                    </a:p>
                  </a:txBody>
                  <a:tcPr marL="73421" marR="73421" marT="36710" marB="36710"/>
                </a:tc>
                <a:extLst>
                  <a:ext uri="{0D108BD9-81ED-4DB2-BD59-A6C34878D82A}">
                    <a16:rowId xmlns:a16="http://schemas.microsoft.com/office/drawing/2014/main" val="2825746006"/>
                  </a:ext>
                </a:extLst>
              </a:tr>
              <a:tr h="297763">
                <a:tc>
                  <a:txBody>
                    <a:bodyPr/>
                    <a:lstStyle/>
                    <a:p>
                      <a:r>
                        <a:rPr lang="en-US" sz="1500" b="0" kern="1200" dirty="0">
                          <a:solidFill>
                            <a:schemeClr val="tx1"/>
                          </a:solidFill>
                          <a:effectLst/>
                        </a:rPr>
                        <a:t>2</a:t>
                      </a:r>
                      <a:endParaRPr lang="en-UA" sz="1500" dirty="0">
                        <a:solidFill>
                          <a:schemeClr val="tx1"/>
                        </a:solidFill>
                      </a:endParaRPr>
                    </a:p>
                  </a:txBody>
                  <a:tcPr marL="73421" marR="73421" marT="36710" marB="36710"/>
                </a:tc>
                <a:tc>
                  <a:txBody>
                    <a:bodyPr/>
                    <a:lstStyle/>
                    <a:p>
                      <a:r>
                        <a:rPr lang="en-US" sz="1500" b="0" kern="1200" dirty="0">
                          <a:solidFill>
                            <a:schemeClr val="tx1"/>
                          </a:solidFill>
                          <a:effectLst/>
                        </a:rPr>
                        <a:t>1.93</a:t>
                      </a:r>
                      <a:endParaRPr lang="en-UA" sz="1500" dirty="0">
                        <a:solidFill>
                          <a:schemeClr val="tx1"/>
                        </a:solidFill>
                      </a:endParaRPr>
                    </a:p>
                  </a:txBody>
                  <a:tcPr marL="73421" marR="73421" marT="36710" marB="36710"/>
                </a:tc>
                <a:tc>
                  <a:txBody>
                    <a:bodyPr/>
                    <a:lstStyle/>
                    <a:p>
                      <a:r>
                        <a:rPr lang="en-US" sz="1500" b="0" kern="1200" dirty="0">
                          <a:solidFill>
                            <a:schemeClr val="tx1"/>
                          </a:solidFill>
                          <a:effectLst/>
                        </a:rPr>
                        <a:t>1.90</a:t>
                      </a:r>
                      <a:endParaRPr lang="en-UA" sz="1500" dirty="0">
                        <a:solidFill>
                          <a:schemeClr val="tx1"/>
                        </a:solidFill>
                      </a:endParaRPr>
                    </a:p>
                  </a:txBody>
                  <a:tcPr marL="73421" marR="73421" marT="36710" marB="36710"/>
                </a:tc>
                <a:tc>
                  <a:txBody>
                    <a:bodyPr/>
                    <a:lstStyle/>
                    <a:p>
                      <a:r>
                        <a:rPr lang="en-US" sz="1500" b="0" kern="1200" dirty="0">
                          <a:solidFill>
                            <a:schemeClr val="tx1"/>
                          </a:solidFill>
                          <a:effectLst/>
                        </a:rPr>
                        <a:t>1:30:48</a:t>
                      </a:r>
                      <a:endParaRPr lang="en-UA" sz="1500" dirty="0">
                        <a:solidFill>
                          <a:schemeClr val="tx1"/>
                        </a:solidFill>
                      </a:endParaRPr>
                    </a:p>
                  </a:txBody>
                  <a:tcPr marL="73421" marR="73421" marT="36710" marB="3671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kern="1200" dirty="0">
                          <a:solidFill>
                            <a:schemeClr val="tx1"/>
                          </a:solidFill>
                          <a:effectLst/>
                        </a:rPr>
                        <a:t>0:01:59</a:t>
                      </a:r>
                      <a:endParaRPr lang="en-US" sz="1500" b="0" kern="1200" dirty="0">
                        <a:solidFill>
                          <a:schemeClr val="tx1"/>
                        </a:solidFill>
                        <a:effectLst/>
                        <a:latin typeface="+mn-lt"/>
                        <a:ea typeface="+mn-ea"/>
                        <a:cs typeface="+mn-cs"/>
                      </a:endParaRPr>
                    </a:p>
                  </a:txBody>
                  <a:tcPr marL="73421" marR="73421" marT="36710" marB="36710"/>
                </a:tc>
                <a:extLst>
                  <a:ext uri="{0D108BD9-81ED-4DB2-BD59-A6C34878D82A}">
                    <a16:rowId xmlns:a16="http://schemas.microsoft.com/office/drawing/2014/main" val="446544059"/>
                  </a:ext>
                </a:extLst>
              </a:tr>
              <a:tr h="297763">
                <a:tc>
                  <a:txBody>
                    <a:bodyPr/>
                    <a:lstStyle/>
                    <a:p>
                      <a:r>
                        <a:rPr lang="en-US" sz="1500" b="0" kern="1200" dirty="0">
                          <a:solidFill>
                            <a:schemeClr val="tx1"/>
                          </a:solidFill>
                          <a:effectLst/>
                        </a:rPr>
                        <a:t>3</a:t>
                      </a:r>
                      <a:endParaRPr lang="en-UA" sz="1500" dirty="0">
                        <a:solidFill>
                          <a:schemeClr val="tx1"/>
                        </a:solidFill>
                      </a:endParaRPr>
                    </a:p>
                  </a:txBody>
                  <a:tcPr marL="73421" marR="73421" marT="36710" marB="36710"/>
                </a:tc>
                <a:tc>
                  <a:txBody>
                    <a:bodyPr/>
                    <a:lstStyle/>
                    <a:p>
                      <a:r>
                        <a:rPr lang="en-US" sz="1500" b="0" kern="1200" dirty="0">
                          <a:solidFill>
                            <a:schemeClr val="tx1"/>
                          </a:solidFill>
                          <a:effectLst/>
                        </a:rPr>
                        <a:t>1.84</a:t>
                      </a:r>
                      <a:endParaRPr lang="en-UA" sz="1500" dirty="0">
                        <a:solidFill>
                          <a:schemeClr val="tx1"/>
                        </a:solidFill>
                      </a:endParaRPr>
                    </a:p>
                  </a:txBody>
                  <a:tcPr marL="73421" marR="73421" marT="36710" marB="36710"/>
                </a:tc>
                <a:tc>
                  <a:txBody>
                    <a:bodyPr/>
                    <a:lstStyle/>
                    <a:p>
                      <a:r>
                        <a:rPr lang="en-US" sz="1500" b="0" kern="1200" dirty="0">
                          <a:solidFill>
                            <a:schemeClr val="tx1"/>
                          </a:solidFill>
                          <a:effectLst/>
                        </a:rPr>
                        <a:t>1.88 </a:t>
                      </a:r>
                      <a:endParaRPr lang="en-UA" sz="1500" dirty="0">
                        <a:solidFill>
                          <a:schemeClr val="tx1"/>
                        </a:solidFill>
                      </a:endParaRPr>
                    </a:p>
                  </a:txBody>
                  <a:tcPr marL="73421" marR="73421" marT="36710" marB="36710"/>
                </a:tc>
                <a:tc>
                  <a:txBody>
                    <a:bodyPr/>
                    <a:lstStyle/>
                    <a:p>
                      <a:r>
                        <a:rPr lang="en-US" sz="1500" b="0" kern="1200" dirty="0">
                          <a:solidFill>
                            <a:schemeClr val="tx1"/>
                          </a:solidFill>
                          <a:effectLst/>
                        </a:rPr>
                        <a:t>1:34:02</a:t>
                      </a:r>
                      <a:endParaRPr lang="en-UA" sz="1500" dirty="0">
                        <a:solidFill>
                          <a:schemeClr val="tx1"/>
                        </a:solidFill>
                      </a:endParaRPr>
                    </a:p>
                  </a:txBody>
                  <a:tcPr marL="73421" marR="73421" marT="36710" marB="3671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kern="1200" dirty="0">
                          <a:solidFill>
                            <a:schemeClr val="tx1"/>
                          </a:solidFill>
                          <a:effectLst/>
                        </a:rPr>
                        <a:t>0:02:00</a:t>
                      </a:r>
                      <a:endParaRPr lang="en-US" sz="1500" b="0" kern="1200" dirty="0">
                        <a:solidFill>
                          <a:schemeClr val="tx1"/>
                        </a:solidFill>
                        <a:effectLst/>
                        <a:latin typeface="+mn-lt"/>
                        <a:ea typeface="+mn-ea"/>
                        <a:cs typeface="+mn-cs"/>
                      </a:endParaRPr>
                    </a:p>
                  </a:txBody>
                  <a:tcPr marL="73421" marR="73421" marT="36710" marB="36710"/>
                </a:tc>
                <a:extLst>
                  <a:ext uri="{0D108BD9-81ED-4DB2-BD59-A6C34878D82A}">
                    <a16:rowId xmlns:a16="http://schemas.microsoft.com/office/drawing/2014/main" val="113532580"/>
                  </a:ext>
                </a:extLst>
              </a:tr>
              <a:tr h="297763">
                <a:tc>
                  <a:txBody>
                    <a:bodyPr/>
                    <a:lstStyle/>
                    <a:p>
                      <a:r>
                        <a:rPr lang="en-US" sz="1500" b="0" kern="1200" dirty="0">
                          <a:solidFill>
                            <a:schemeClr val="tx1"/>
                          </a:solidFill>
                          <a:effectLst/>
                        </a:rPr>
                        <a:t>4</a:t>
                      </a:r>
                      <a:endParaRPr lang="en-UA" sz="1500" dirty="0">
                        <a:solidFill>
                          <a:schemeClr val="tx1"/>
                        </a:solidFill>
                      </a:endParaRPr>
                    </a:p>
                  </a:txBody>
                  <a:tcPr marL="73421" marR="73421" marT="36710" marB="36710"/>
                </a:tc>
                <a:tc>
                  <a:txBody>
                    <a:bodyPr/>
                    <a:lstStyle/>
                    <a:p>
                      <a:r>
                        <a:rPr lang="en-US" sz="1500" b="0" kern="1200" dirty="0">
                          <a:solidFill>
                            <a:schemeClr val="tx1"/>
                          </a:solidFill>
                          <a:effectLst/>
                        </a:rPr>
                        <a:t>1.78</a:t>
                      </a:r>
                      <a:endParaRPr lang="en-UA" sz="1500" dirty="0">
                        <a:solidFill>
                          <a:schemeClr val="tx1"/>
                        </a:solidFill>
                      </a:endParaRPr>
                    </a:p>
                  </a:txBody>
                  <a:tcPr marL="73421" marR="73421" marT="36710" marB="36710"/>
                </a:tc>
                <a:tc>
                  <a:txBody>
                    <a:bodyPr/>
                    <a:lstStyle/>
                    <a:p>
                      <a:r>
                        <a:rPr lang="en-US" sz="1500" b="0" kern="1200" dirty="0">
                          <a:solidFill>
                            <a:schemeClr val="tx1"/>
                          </a:solidFill>
                          <a:effectLst/>
                        </a:rPr>
                        <a:t>1.86 </a:t>
                      </a:r>
                      <a:endParaRPr lang="en-UA" sz="1500" dirty="0">
                        <a:solidFill>
                          <a:schemeClr val="tx1"/>
                        </a:solidFill>
                      </a:endParaRPr>
                    </a:p>
                  </a:txBody>
                  <a:tcPr marL="73421" marR="73421" marT="36710" marB="36710"/>
                </a:tc>
                <a:tc>
                  <a:txBody>
                    <a:bodyPr/>
                    <a:lstStyle/>
                    <a:p>
                      <a:r>
                        <a:rPr lang="en-US" sz="1500" b="0" kern="1200" dirty="0">
                          <a:solidFill>
                            <a:schemeClr val="tx1"/>
                          </a:solidFill>
                          <a:effectLst/>
                        </a:rPr>
                        <a:t>1:30:36</a:t>
                      </a:r>
                      <a:endParaRPr lang="en-UA" sz="1500" dirty="0">
                        <a:solidFill>
                          <a:schemeClr val="tx1"/>
                        </a:solidFill>
                      </a:endParaRPr>
                    </a:p>
                  </a:txBody>
                  <a:tcPr marL="73421" marR="73421" marT="36710" marB="3671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kern="1200" dirty="0">
                          <a:solidFill>
                            <a:schemeClr val="tx1"/>
                          </a:solidFill>
                          <a:effectLst/>
                        </a:rPr>
                        <a:t>0:01:58</a:t>
                      </a:r>
                      <a:endParaRPr lang="en-US" sz="1500" b="0" kern="1200" dirty="0">
                        <a:solidFill>
                          <a:schemeClr val="tx1"/>
                        </a:solidFill>
                        <a:effectLst/>
                        <a:latin typeface="+mn-lt"/>
                        <a:ea typeface="+mn-ea"/>
                        <a:cs typeface="+mn-cs"/>
                      </a:endParaRPr>
                    </a:p>
                  </a:txBody>
                  <a:tcPr marL="73421" marR="73421" marT="36710" marB="36710"/>
                </a:tc>
                <a:extLst>
                  <a:ext uri="{0D108BD9-81ED-4DB2-BD59-A6C34878D82A}">
                    <a16:rowId xmlns:a16="http://schemas.microsoft.com/office/drawing/2014/main" val="234670431"/>
                  </a:ext>
                </a:extLst>
              </a:tr>
              <a:tr h="400308">
                <a:tc>
                  <a:txBody>
                    <a:bodyPr/>
                    <a:lstStyle/>
                    <a:p>
                      <a:r>
                        <a:rPr lang="en-US" sz="1500" b="0" kern="1200" dirty="0">
                          <a:solidFill>
                            <a:schemeClr val="tx1"/>
                          </a:solidFill>
                          <a:effectLst/>
                        </a:rPr>
                        <a:t>5</a:t>
                      </a:r>
                      <a:endParaRPr lang="en-UA" sz="1500" dirty="0">
                        <a:solidFill>
                          <a:schemeClr val="tx1"/>
                        </a:solidFill>
                      </a:endParaRPr>
                    </a:p>
                  </a:txBody>
                  <a:tcPr marL="73421" marR="73421" marT="36710" marB="36710"/>
                </a:tc>
                <a:tc>
                  <a:txBody>
                    <a:bodyPr/>
                    <a:lstStyle/>
                    <a:p>
                      <a:r>
                        <a:rPr lang="en-US" sz="1500" b="0" kern="1200" dirty="0">
                          <a:solidFill>
                            <a:schemeClr val="tx1"/>
                          </a:solidFill>
                          <a:effectLst/>
                        </a:rPr>
                        <a:t>1.74</a:t>
                      </a:r>
                      <a:endParaRPr lang="en-UA" sz="1500" dirty="0">
                        <a:solidFill>
                          <a:schemeClr val="tx1"/>
                        </a:solidFill>
                      </a:endParaRPr>
                    </a:p>
                  </a:txBody>
                  <a:tcPr marL="73421" marR="73421" marT="36710" marB="36710"/>
                </a:tc>
                <a:tc>
                  <a:txBody>
                    <a:bodyPr/>
                    <a:lstStyle/>
                    <a:p>
                      <a:r>
                        <a:rPr lang="en-US" sz="1500" b="0" kern="1200" dirty="0">
                          <a:solidFill>
                            <a:schemeClr val="tx1"/>
                          </a:solidFill>
                          <a:effectLst/>
                        </a:rPr>
                        <a:t>1.86 </a:t>
                      </a:r>
                      <a:endParaRPr lang="en-UA" sz="1500" dirty="0">
                        <a:solidFill>
                          <a:schemeClr val="tx1"/>
                        </a:solidFill>
                      </a:endParaRPr>
                    </a:p>
                  </a:txBody>
                  <a:tcPr marL="73421" marR="73421" marT="36710" marB="36710"/>
                </a:tc>
                <a:tc>
                  <a:txBody>
                    <a:bodyPr/>
                    <a:lstStyle/>
                    <a:p>
                      <a:r>
                        <a:rPr lang="en-US" sz="1500" b="0" kern="1200" dirty="0">
                          <a:solidFill>
                            <a:schemeClr val="tx1"/>
                          </a:solidFill>
                          <a:effectLst/>
                        </a:rPr>
                        <a:t>1:30:17</a:t>
                      </a:r>
                      <a:endParaRPr lang="en-UA" sz="1500" dirty="0">
                        <a:solidFill>
                          <a:schemeClr val="tx1"/>
                        </a:solidFill>
                      </a:endParaRPr>
                    </a:p>
                  </a:txBody>
                  <a:tcPr marL="73421" marR="73421" marT="36710" marB="3671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kern="1200" dirty="0">
                          <a:solidFill>
                            <a:schemeClr val="tx1"/>
                          </a:solidFill>
                          <a:effectLst/>
                        </a:rPr>
                        <a:t>0:01:58</a:t>
                      </a:r>
                    </a:p>
                    <a:p>
                      <a:endParaRPr lang="en-UA" sz="1500" dirty="0">
                        <a:solidFill>
                          <a:schemeClr val="tx1"/>
                        </a:solidFill>
                      </a:endParaRPr>
                    </a:p>
                  </a:txBody>
                  <a:tcPr marL="73421" marR="73421" marT="36710" marB="36710"/>
                </a:tc>
                <a:extLst>
                  <a:ext uri="{0D108BD9-81ED-4DB2-BD59-A6C34878D82A}">
                    <a16:rowId xmlns:a16="http://schemas.microsoft.com/office/drawing/2014/main" val="3103676069"/>
                  </a:ext>
                </a:extLst>
              </a:tr>
            </a:tbl>
          </a:graphicData>
        </a:graphic>
      </p:graphicFrame>
      <p:sp>
        <p:nvSpPr>
          <p:cNvPr id="5" name="Content Placeholder 2">
            <a:extLst>
              <a:ext uri="{FF2B5EF4-FFF2-40B4-BE49-F238E27FC236}">
                <a16:creationId xmlns:a16="http://schemas.microsoft.com/office/drawing/2014/main" id="{5F11F74F-1AF7-CE45-9C33-AECD51CAFD2D}"/>
              </a:ext>
            </a:extLst>
          </p:cNvPr>
          <p:cNvSpPr txBox="1">
            <a:spLocks/>
          </p:cNvSpPr>
          <p:nvPr/>
        </p:nvSpPr>
        <p:spPr>
          <a:xfrm>
            <a:off x="645160" y="3175951"/>
            <a:ext cx="5181600" cy="23104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A" dirty="0"/>
          </a:p>
        </p:txBody>
      </p:sp>
      <p:sp>
        <p:nvSpPr>
          <p:cNvPr id="8" name="Content Placeholder 2">
            <a:extLst>
              <a:ext uri="{FF2B5EF4-FFF2-40B4-BE49-F238E27FC236}">
                <a16:creationId xmlns:a16="http://schemas.microsoft.com/office/drawing/2014/main" id="{9E0DBA55-FDE0-4C42-BCB6-651729A84020}"/>
              </a:ext>
            </a:extLst>
          </p:cNvPr>
          <p:cNvSpPr txBox="1">
            <a:spLocks/>
          </p:cNvSpPr>
          <p:nvPr/>
        </p:nvSpPr>
        <p:spPr>
          <a:xfrm>
            <a:off x="5826760" y="1817051"/>
            <a:ext cx="5720080" cy="4675823"/>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Generated samples:</a:t>
            </a:r>
          </a:p>
          <a:p>
            <a:pPr algn="just"/>
            <a:r>
              <a:rPr lang="en-US" sz="3000" dirty="0"/>
              <a:t>0 : planet This is a comment on a review article by D. </a:t>
            </a:r>
            <a:r>
              <a:rPr lang="en-US" sz="3000" dirty="0" err="1"/>
              <a:t>Cazenave</a:t>
            </a:r>
            <a:r>
              <a:rPr lang="en-US" sz="3000" dirty="0"/>
              <a:t>, P. </a:t>
            </a:r>
            <a:r>
              <a:rPr lang="en-US" sz="3000" dirty="0" err="1"/>
              <a:t>Geitel</a:t>
            </a:r>
            <a:r>
              <a:rPr lang="en-US" sz="3000" dirty="0"/>
              <a:t>, J. A. Kulkarni, A. J. Shor and B. I. Bohm. </a:t>
            </a:r>
            <a:r>
              <a:rPr lang="en-US" sz="3000" dirty="0" err="1"/>
              <a:t>enger's</a:t>
            </a:r>
            <a:r>
              <a:rPr lang="en-US" sz="3000" dirty="0"/>
              <a:t> papers ``Statistical analysis of the electromagnetic energy in a nonrelativistic plasma'' [arXiv:0808.4517] </a:t>
            </a:r>
            <a:r>
              <a:rPr lang="en-US" sz="3000" dirty="0" err="1"/>
              <a:t>enger's</a:t>
            </a:r>
            <a:r>
              <a:rPr lang="en-US" sz="3000" dirty="0"/>
              <a:t> comments ``The case for the existence of Lorentz-invariant and Lorentz-invariant energy scales for the total electromagnetic energy in relativistic plasmas'' [arXiv:0808.5377] </a:t>
            </a:r>
            <a:r>
              <a:rPr lang="en-US" sz="3000" dirty="0" err="1"/>
              <a:t>enger's</a:t>
            </a:r>
            <a:r>
              <a:rPr lang="en-US" sz="3000" dirty="0"/>
              <a:t> comments ``Nonrelativistic plasma models of the electromagnetic energy spectrum: implications of new physics models''</a:t>
            </a:r>
          </a:p>
          <a:p>
            <a:pPr algn="just"/>
            <a:r>
              <a:rPr lang="en-US" sz="3000" dirty="0"/>
              <a:t>1 : planet We describe the recent development of the 3D magnetohydrodynamics code HADES for studying the evolution of magnetically-driven, rotating accretion disks. The code calculates stellar magnetospheres that are in a spin-down state, rotating rapidly, and which are highly magnetically-driven (R = 10^9 K and 3 degrees). As a first application, we calculate the vertical and radial distributions of accreting disks, in the presence of their spin-down or spin-up conditions. We show that at the stellar poles the vertical and radial distributions of accretion disks are dominated by disk-jet components. Thus the horizontal and vertical distributions of these accreting disks follow a different kinematical and structural phase than those of normal accreting disks. The disk-jet components contribute substantially to the rotational magnetization, and this effect can be enhanced when the disk inclination is angle-resolved. We also show how to modify the disk dynamics to</a:t>
            </a:r>
          </a:p>
          <a:p>
            <a:pPr algn="just"/>
            <a:r>
              <a:rPr lang="en-US" sz="3000" dirty="0"/>
              <a:t>2 : planet Theoretical predictions of the neutrino mass hierarchy for the first few neutrino oscillation period after </a:t>
            </a:r>
            <a:r>
              <a:rPr lang="en-US" sz="3000" dirty="0" err="1"/>
              <a:t>leptogenesis</a:t>
            </a:r>
            <a:r>
              <a:rPr lang="en-US" sz="3000" dirty="0"/>
              <a:t> are presented. Numerical simulations of an isotropic (0.1,0.1) neutrino oscillation with a fixed number of particles and a fixed effective temperature of 0.01 $\</a:t>
            </a:r>
            <a:r>
              <a:rPr lang="en-US" sz="3000" dirty="0" err="1"/>
              <a:t>mu$B</a:t>
            </a:r>
            <a:r>
              <a:rPr lang="en-US" sz="3000" dirty="0"/>
              <a:t> are performed. The numerical results show that if the initial neutrino mass hierarchy for the first one year is of order $\</a:t>
            </a:r>
            <a:r>
              <a:rPr lang="en-US" sz="3000" dirty="0" err="1"/>
              <a:t>mu$B</a:t>
            </a:r>
            <a:r>
              <a:rPr lang="en-US" sz="3000" dirty="0"/>
              <a:t>, the second one year should be much larger than the first one year. If the initial neutrino mass hierarchy has a constant value $\mu_{13}=2\nu_\mu^2$, then the neutrino mass hierarchy must be of order $\mu_{13}^{+2}$ for some range of $\mu \</a:t>
            </a:r>
            <a:r>
              <a:rPr lang="en-US" sz="3000" dirty="0" err="1"/>
              <a:t>ll</a:t>
            </a:r>
            <a:r>
              <a:rPr lang="en-US" sz="3000" dirty="0"/>
              <a:t> 1$ and $\mu \</a:t>
            </a:r>
            <a:r>
              <a:rPr lang="en-US" sz="3000" dirty="0" err="1"/>
              <a:t>ll</a:t>
            </a:r>
            <a:r>
              <a:rPr lang="en-US" sz="3000" dirty="0"/>
              <a:t> 6$ times larger than $\mu_{11}=1.3 \nu_\mu^2</a:t>
            </a:r>
          </a:p>
          <a:p>
            <a:pPr marL="0" indent="0">
              <a:buFont typeface="Arial" panose="020B0604020202020204" pitchFamily="34" charset="0"/>
              <a:buNone/>
            </a:pPr>
            <a:endParaRPr lang="en-UA" dirty="0"/>
          </a:p>
        </p:txBody>
      </p:sp>
    </p:spTree>
    <p:extLst>
      <p:ext uri="{BB962C8B-B14F-4D97-AF65-F5344CB8AC3E}">
        <p14:creationId xmlns:p14="http://schemas.microsoft.com/office/powerpoint/2010/main" val="95899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9438A-9C01-AE46-AC4E-CFAAB89AEAE8}"/>
              </a:ext>
            </a:extLst>
          </p:cNvPr>
          <p:cNvSpPr>
            <a:spLocks noGrp="1"/>
          </p:cNvSpPr>
          <p:nvPr>
            <p:ph type="title"/>
          </p:nvPr>
        </p:nvSpPr>
        <p:spPr/>
        <p:txBody>
          <a:bodyPr/>
          <a:lstStyle/>
          <a:p>
            <a:r>
              <a:rPr lang="en-UA" dirty="0"/>
              <a:t>Implementation using pytorch-lightning</a:t>
            </a:r>
          </a:p>
        </p:txBody>
      </p:sp>
      <p:sp>
        <p:nvSpPr>
          <p:cNvPr id="3" name="Content Placeholder 2">
            <a:extLst>
              <a:ext uri="{FF2B5EF4-FFF2-40B4-BE49-F238E27FC236}">
                <a16:creationId xmlns:a16="http://schemas.microsoft.com/office/drawing/2014/main" id="{2451B096-01E0-B54F-AD28-C535EE2B9A67}"/>
              </a:ext>
            </a:extLst>
          </p:cNvPr>
          <p:cNvSpPr>
            <a:spLocks noGrp="1"/>
          </p:cNvSpPr>
          <p:nvPr>
            <p:ph sz="half" idx="1"/>
          </p:nvPr>
        </p:nvSpPr>
        <p:spPr/>
        <p:txBody>
          <a:bodyPr/>
          <a:lstStyle/>
          <a:p>
            <a:r>
              <a:rPr lang="en-UA" dirty="0"/>
              <a:t>Training in Google Cloud on 8 TPUv3 cores</a:t>
            </a:r>
          </a:p>
          <a:p>
            <a:pPr lvl="1"/>
            <a:r>
              <a:rPr lang="en-UA" dirty="0"/>
              <a:t>Total samples: 1000000</a:t>
            </a:r>
          </a:p>
        </p:txBody>
      </p:sp>
      <p:graphicFrame>
        <p:nvGraphicFramePr>
          <p:cNvPr id="5" name="Table 15">
            <a:extLst>
              <a:ext uri="{FF2B5EF4-FFF2-40B4-BE49-F238E27FC236}">
                <a16:creationId xmlns:a16="http://schemas.microsoft.com/office/drawing/2014/main" id="{732BB44E-E5DA-6348-B48E-B66F762ADE29}"/>
              </a:ext>
            </a:extLst>
          </p:cNvPr>
          <p:cNvGraphicFramePr>
            <a:graphicFrameLocks/>
          </p:cNvGraphicFramePr>
          <p:nvPr>
            <p:extLst>
              <p:ext uri="{D42A27DB-BD31-4B8C-83A1-F6EECF244321}">
                <p14:modId xmlns:p14="http://schemas.microsoft.com/office/powerpoint/2010/main" val="4201123636"/>
              </p:ext>
            </p:extLst>
          </p:nvPr>
        </p:nvGraphicFramePr>
        <p:xfrm>
          <a:off x="6096000" y="1893252"/>
          <a:ext cx="5364596" cy="3071496"/>
        </p:xfrm>
        <a:graphic>
          <a:graphicData uri="http://schemas.openxmlformats.org/drawingml/2006/table">
            <a:tbl>
              <a:tblPr firstRow="1" bandRow="1">
                <a:tableStyleId>{0505E3EF-67EA-436B-97B2-0124C06EBD24}</a:tableStyleId>
              </a:tblPr>
              <a:tblGrid>
                <a:gridCol w="2682298">
                  <a:extLst>
                    <a:ext uri="{9D8B030D-6E8A-4147-A177-3AD203B41FA5}">
                      <a16:colId xmlns:a16="http://schemas.microsoft.com/office/drawing/2014/main" val="1914527286"/>
                    </a:ext>
                  </a:extLst>
                </a:gridCol>
                <a:gridCol w="2682298">
                  <a:extLst>
                    <a:ext uri="{9D8B030D-6E8A-4147-A177-3AD203B41FA5}">
                      <a16:colId xmlns:a16="http://schemas.microsoft.com/office/drawing/2014/main" val="3718936760"/>
                    </a:ext>
                  </a:extLst>
                </a:gridCol>
              </a:tblGrid>
              <a:tr h="383937">
                <a:tc>
                  <a:txBody>
                    <a:bodyPr/>
                    <a:lstStyle/>
                    <a:p>
                      <a:r>
                        <a:rPr lang="en-US" sz="1700" b="0" i="0" u="none" strike="noStrike" kern="1200" dirty="0" err="1">
                          <a:solidFill>
                            <a:srgbClr val="000000"/>
                          </a:solidFill>
                          <a:effectLst/>
                          <a:latin typeface="Calibri" panose="020F0502020204030204" pitchFamily="34" charset="0"/>
                          <a:ea typeface="+mn-ea"/>
                          <a:cs typeface="+mn-cs"/>
                        </a:rPr>
                        <a:t>encoding_max_length</a:t>
                      </a:r>
                      <a:endParaRPr lang="en-UA" sz="1700" b="0" i="0" u="none" strike="noStrike" kern="1200" dirty="0">
                        <a:solidFill>
                          <a:srgbClr val="000000"/>
                        </a:solidFill>
                        <a:effectLst/>
                        <a:latin typeface="Calibri" panose="020F0502020204030204" pitchFamily="34" charset="0"/>
                        <a:ea typeface="+mn-ea"/>
                        <a:cs typeface="+mn-cs"/>
                      </a:endParaRPr>
                    </a:p>
                  </a:txBody>
                  <a:tcPr marL="94669" marR="94669" marT="47334" marB="47334"/>
                </a:tc>
                <a:tc>
                  <a:txBody>
                    <a:bodyPr/>
                    <a:lstStyle/>
                    <a:p>
                      <a:pPr algn="r" fontAlgn="b"/>
                      <a:r>
                        <a:rPr lang="en-UA" sz="1700" b="0" i="0" u="none" strike="noStrike" dirty="0">
                          <a:solidFill>
                            <a:srgbClr val="000000"/>
                          </a:solidFill>
                          <a:effectLst/>
                          <a:latin typeface="Calibri" panose="020F0502020204030204" pitchFamily="34" charset="0"/>
                        </a:rPr>
                        <a:t>256</a:t>
                      </a:r>
                    </a:p>
                  </a:txBody>
                  <a:tcPr marL="9861" marR="9861" marT="9861" marB="0" anchor="b"/>
                </a:tc>
                <a:extLst>
                  <a:ext uri="{0D108BD9-81ED-4DB2-BD59-A6C34878D82A}">
                    <a16:rowId xmlns:a16="http://schemas.microsoft.com/office/drawing/2014/main" val="2027013397"/>
                  </a:ext>
                </a:extLst>
              </a:tr>
              <a:tr h="383937">
                <a:tc>
                  <a:txBody>
                    <a:bodyPr/>
                    <a:lstStyle/>
                    <a:p>
                      <a:r>
                        <a:rPr lang="en-US" sz="1700" b="0" i="0" u="none" strike="noStrike" kern="1200" dirty="0" err="1">
                          <a:solidFill>
                            <a:srgbClr val="000000"/>
                          </a:solidFill>
                          <a:effectLst/>
                          <a:latin typeface="Calibri" panose="020F0502020204030204" pitchFamily="34" charset="0"/>
                          <a:ea typeface="+mn-ea"/>
                          <a:cs typeface="+mn-cs"/>
                        </a:rPr>
                        <a:t>num_tpu_cores</a:t>
                      </a:r>
                      <a:r>
                        <a:rPr lang="en-US" sz="1700" b="0" i="0" u="none" strike="noStrike" kern="1200" dirty="0">
                          <a:solidFill>
                            <a:srgbClr val="000000"/>
                          </a:solidFill>
                          <a:effectLst/>
                          <a:latin typeface="Calibri" panose="020F0502020204030204" pitchFamily="34" charset="0"/>
                          <a:ea typeface="+mn-ea"/>
                          <a:cs typeface="+mn-cs"/>
                        </a:rPr>
                        <a:t> </a:t>
                      </a:r>
                      <a:endParaRPr lang="en-UA" sz="1700" b="0" i="0" u="none" strike="noStrike" kern="1200" dirty="0">
                        <a:solidFill>
                          <a:srgbClr val="000000"/>
                        </a:solidFill>
                        <a:effectLst/>
                        <a:latin typeface="Calibri" panose="020F0502020204030204" pitchFamily="34" charset="0"/>
                        <a:ea typeface="+mn-ea"/>
                        <a:cs typeface="+mn-cs"/>
                      </a:endParaRPr>
                    </a:p>
                  </a:txBody>
                  <a:tcPr marL="94669" marR="94669" marT="47334" marB="47334"/>
                </a:tc>
                <a:tc>
                  <a:txBody>
                    <a:bodyPr/>
                    <a:lstStyle/>
                    <a:p>
                      <a:pPr algn="r" fontAlgn="b"/>
                      <a:r>
                        <a:rPr lang="en-UA" sz="1700" b="0" i="0" u="none" strike="noStrike" dirty="0">
                          <a:solidFill>
                            <a:srgbClr val="000000"/>
                          </a:solidFill>
                          <a:effectLst/>
                          <a:latin typeface="Calibri" panose="020F0502020204030204" pitchFamily="34" charset="0"/>
                        </a:rPr>
                        <a:t>8</a:t>
                      </a:r>
                    </a:p>
                  </a:txBody>
                  <a:tcPr marL="9861" marR="9861" marT="9861" marB="0" anchor="b"/>
                </a:tc>
                <a:extLst>
                  <a:ext uri="{0D108BD9-81ED-4DB2-BD59-A6C34878D82A}">
                    <a16:rowId xmlns:a16="http://schemas.microsoft.com/office/drawing/2014/main" val="413655331"/>
                  </a:ext>
                </a:extLst>
              </a:tr>
              <a:tr h="383937">
                <a:tc>
                  <a:txBody>
                    <a:bodyPr/>
                    <a:lstStyle/>
                    <a:p>
                      <a:r>
                        <a:rPr lang="en-US" sz="1700" b="0" i="0" u="none" strike="noStrike" kern="1200" dirty="0" err="1">
                          <a:solidFill>
                            <a:srgbClr val="000000"/>
                          </a:solidFill>
                          <a:effectLst/>
                          <a:latin typeface="Calibri" panose="020F0502020204030204" pitchFamily="34" charset="0"/>
                          <a:ea typeface="+mn-ea"/>
                          <a:cs typeface="+mn-cs"/>
                        </a:rPr>
                        <a:t>train_batch_size</a:t>
                      </a:r>
                      <a:r>
                        <a:rPr lang="en-US" sz="1700" b="0" i="0" u="none" strike="noStrike" kern="1200" dirty="0">
                          <a:solidFill>
                            <a:srgbClr val="000000"/>
                          </a:solidFill>
                          <a:effectLst/>
                          <a:latin typeface="Calibri" panose="020F0502020204030204" pitchFamily="34" charset="0"/>
                          <a:ea typeface="+mn-ea"/>
                          <a:cs typeface="+mn-cs"/>
                        </a:rPr>
                        <a:t> </a:t>
                      </a:r>
                      <a:endParaRPr lang="en-UA" sz="1700" b="0" i="0" u="none" strike="noStrike" kern="1200" dirty="0">
                        <a:solidFill>
                          <a:srgbClr val="000000"/>
                        </a:solidFill>
                        <a:effectLst/>
                        <a:latin typeface="Calibri" panose="020F0502020204030204" pitchFamily="34" charset="0"/>
                        <a:ea typeface="+mn-ea"/>
                        <a:cs typeface="+mn-cs"/>
                      </a:endParaRPr>
                    </a:p>
                  </a:txBody>
                  <a:tcPr marL="94669" marR="94669" marT="47334" marB="47334"/>
                </a:tc>
                <a:tc>
                  <a:txBody>
                    <a:bodyPr/>
                    <a:lstStyle/>
                    <a:p>
                      <a:pPr algn="r" fontAlgn="b"/>
                      <a:r>
                        <a:rPr lang="en-UA" sz="1700" b="0" i="0" u="none" strike="noStrike" dirty="0">
                          <a:solidFill>
                            <a:srgbClr val="000000"/>
                          </a:solidFill>
                          <a:effectLst/>
                          <a:latin typeface="Calibri" panose="020F0502020204030204" pitchFamily="34" charset="0"/>
                        </a:rPr>
                        <a:t>24</a:t>
                      </a:r>
                    </a:p>
                  </a:txBody>
                  <a:tcPr marL="9861" marR="9861" marT="9861" marB="0" anchor="b"/>
                </a:tc>
                <a:extLst>
                  <a:ext uri="{0D108BD9-81ED-4DB2-BD59-A6C34878D82A}">
                    <a16:rowId xmlns:a16="http://schemas.microsoft.com/office/drawing/2014/main" val="341082866"/>
                  </a:ext>
                </a:extLst>
              </a:tr>
              <a:tr h="383937">
                <a:tc>
                  <a:txBody>
                    <a:bodyPr/>
                    <a:lstStyle/>
                    <a:p>
                      <a:r>
                        <a:rPr lang="en-US" sz="1700" b="0" i="0" u="none" strike="noStrike" kern="1200" dirty="0" err="1">
                          <a:solidFill>
                            <a:srgbClr val="000000"/>
                          </a:solidFill>
                          <a:effectLst/>
                          <a:latin typeface="Calibri" panose="020F0502020204030204" pitchFamily="34" charset="0"/>
                          <a:ea typeface="+mn-ea"/>
                          <a:cs typeface="+mn-cs"/>
                        </a:rPr>
                        <a:t>train_size_percent</a:t>
                      </a:r>
                      <a:r>
                        <a:rPr lang="en-US" sz="1700" b="0" i="0" u="none" strike="noStrike" kern="1200" dirty="0">
                          <a:solidFill>
                            <a:srgbClr val="000000"/>
                          </a:solidFill>
                          <a:effectLst/>
                          <a:latin typeface="Calibri" panose="020F0502020204030204" pitchFamily="34" charset="0"/>
                          <a:ea typeface="+mn-ea"/>
                          <a:cs typeface="+mn-cs"/>
                        </a:rPr>
                        <a:t> </a:t>
                      </a:r>
                      <a:endParaRPr lang="en-UA" sz="1700" b="0" i="0" u="none" strike="noStrike" kern="1200" dirty="0">
                        <a:solidFill>
                          <a:srgbClr val="000000"/>
                        </a:solidFill>
                        <a:effectLst/>
                        <a:latin typeface="Calibri" panose="020F0502020204030204" pitchFamily="34" charset="0"/>
                        <a:ea typeface="+mn-ea"/>
                        <a:cs typeface="+mn-cs"/>
                      </a:endParaRPr>
                    </a:p>
                  </a:txBody>
                  <a:tcPr marL="94669" marR="94669" marT="47334" marB="47334"/>
                </a:tc>
                <a:tc>
                  <a:txBody>
                    <a:bodyPr/>
                    <a:lstStyle/>
                    <a:p>
                      <a:pPr algn="r" fontAlgn="b"/>
                      <a:r>
                        <a:rPr lang="en-UA" sz="1700" b="0" i="0" u="none" strike="noStrike" dirty="0">
                          <a:solidFill>
                            <a:srgbClr val="000000"/>
                          </a:solidFill>
                          <a:effectLst/>
                          <a:latin typeface="Calibri" panose="020F0502020204030204" pitchFamily="34" charset="0"/>
                        </a:rPr>
                        <a:t>96</a:t>
                      </a:r>
                    </a:p>
                  </a:txBody>
                  <a:tcPr marL="9861" marR="9861" marT="9861" marB="0" anchor="b"/>
                </a:tc>
                <a:extLst>
                  <a:ext uri="{0D108BD9-81ED-4DB2-BD59-A6C34878D82A}">
                    <a16:rowId xmlns:a16="http://schemas.microsoft.com/office/drawing/2014/main" val="2612812703"/>
                  </a:ext>
                </a:extLst>
              </a:tr>
              <a:tr h="383937">
                <a:tc>
                  <a:txBody>
                    <a:bodyPr/>
                    <a:lstStyle/>
                    <a:p>
                      <a:r>
                        <a:rPr lang="en-US" sz="1700" b="0" i="0" u="none" strike="noStrike" kern="1200" dirty="0" err="1">
                          <a:solidFill>
                            <a:srgbClr val="000000"/>
                          </a:solidFill>
                          <a:effectLst/>
                          <a:latin typeface="Calibri" panose="020F0502020204030204" pitchFamily="34" charset="0"/>
                          <a:ea typeface="+mn-ea"/>
                          <a:cs typeface="+mn-cs"/>
                        </a:rPr>
                        <a:t>num_epochs</a:t>
                      </a:r>
                      <a:r>
                        <a:rPr lang="en-US" sz="1700" b="0" i="0" u="none" strike="noStrike" kern="1200" dirty="0">
                          <a:solidFill>
                            <a:srgbClr val="000000"/>
                          </a:solidFill>
                          <a:effectLst/>
                          <a:latin typeface="Calibri" panose="020F0502020204030204" pitchFamily="34" charset="0"/>
                          <a:ea typeface="+mn-ea"/>
                          <a:cs typeface="+mn-cs"/>
                        </a:rPr>
                        <a:t> </a:t>
                      </a:r>
                      <a:endParaRPr lang="en-UA" sz="1700" b="0" i="0" u="none" strike="noStrike" kern="1200" dirty="0">
                        <a:solidFill>
                          <a:srgbClr val="000000"/>
                        </a:solidFill>
                        <a:effectLst/>
                        <a:latin typeface="Calibri" panose="020F0502020204030204" pitchFamily="34" charset="0"/>
                        <a:ea typeface="+mn-ea"/>
                        <a:cs typeface="+mn-cs"/>
                      </a:endParaRPr>
                    </a:p>
                  </a:txBody>
                  <a:tcPr marL="94669" marR="94669" marT="47334" marB="47334"/>
                </a:tc>
                <a:tc>
                  <a:txBody>
                    <a:bodyPr/>
                    <a:lstStyle/>
                    <a:p>
                      <a:pPr algn="r" fontAlgn="b"/>
                      <a:r>
                        <a:rPr lang="en-UA" sz="1700" b="0" i="0" u="none" strike="noStrike" dirty="0">
                          <a:solidFill>
                            <a:srgbClr val="000000"/>
                          </a:solidFill>
                          <a:effectLst/>
                          <a:latin typeface="Calibri" panose="020F0502020204030204" pitchFamily="34" charset="0"/>
                        </a:rPr>
                        <a:t>5</a:t>
                      </a:r>
                    </a:p>
                  </a:txBody>
                  <a:tcPr marL="9861" marR="9861" marT="9861" marB="0" anchor="b"/>
                </a:tc>
                <a:extLst>
                  <a:ext uri="{0D108BD9-81ED-4DB2-BD59-A6C34878D82A}">
                    <a16:rowId xmlns:a16="http://schemas.microsoft.com/office/drawing/2014/main" val="1253316172"/>
                  </a:ext>
                </a:extLst>
              </a:tr>
              <a:tr h="383937">
                <a:tc>
                  <a:txBody>
                    <a:bodyPr/>
                    <a:lstStyle/>
                    <a:p>
                      <a:r>
                        <a:rPr lang="en-US" sz="1700" b="0" i="0" u="none" strike="noStrike" kern="1200" dirty="0" err="1">
                          <a:solidFill>
                            <a:srgbClr val="000000"/>
                          </a:solidFill>
                          <a:effectLst/>
                          <a:latin typeface="Calibri" panose="020F0502020204030204" pitchFamily="34" charset="0"/>
                          <a:ea typeface="+mn-ea"/>
                          <a:cs typeface="+mn-cs"/>
                        </a:rPr>
                        <a:t>lr</a:t>
                      </a:r>
                      <a:r>
                        <a:rPr lang="en-US" sz="1700" b="0" i="0" u="none" strike="noStrike" kern="1200" dirty="0">
                          <a:solidFill>
                            <a:srgbClr val="000000"/>
                          </a:solidFill>
                          <a:effectLst/>
                          <a:latin typeface="Calibri" panose="020F0502020204030204" pitchFamily="34" charset="0"/>
                          <a:ea typeface="+mn-ea"/>
                          <a:cs typeface="+mn-cs"/>
                        </a:rPr>
                        <a:t> </a:t>
                      </a:r>
                      <a:endParaRPr lang="en-UA" sz="1700" b="0" i="0" u="none" strike="noStrike" kern="1200" dirty="0">
                        <a:solidFill>
                          <a:srgbClr val="000000"/>
                        </a:solidFill>
                        <a:effectLst/>
                        <a:latin typeface="Calibri" panose="020F0502020204030204" pitchFamily="34" charset="0"/>
                        <a:ea typeface="+mn-ea"/>
                        <a:cs typeface="+mn-cs"/>
                      </a:endParaRPr>
                    </a:p>
                  </a:txBody>
                  <a:tcPr marL="94669" marR="94669" marT="47334" marB="47334"/>
                </a:tc>
                <a:tc>
                  <a:txBody>
                    <a:bodyPr/>
                    <a:lstStyle/>
                    <a:p>
                      <a:pPr algn="r" fontAlgn="b"/>
                      <a:r>
                        <a:rPr lang="en-UA" sz="1700" b="0" i="0" u="none" strike="noStrike">
                          <a:solidFill>
                            <a:srgbClr val="000000"/>
                          </a:solidFill>
                          <a:effectLst/>
                          <a:latin typeface="Calibri" panose="020F0502020204030204" pitchFamily="34" charset="0"/>
                        </a:rPr>
                        <a:t>0.00005</a:t>
                      </a:r>
                    </a:p>
                  </a:txBody>
                  <a:tcPr marL="9861" marR="9861" marT="9861" marB="0" anchor="b"/>
                </a:tc>
                <a:extLst>
                  <a:ext uri="{0D108BD9-81ED-4DB2-BD59-A6C34878D82A}">
                    <a16:rowId xmlns:a16="http://schemas.microsoft.com/office/drawing/2014/main" val="1571037216"/>
                  </a:ext>
                </a:extLst>
              </a:tr>
              <a:tr h="383937">
                <a:tc>
                  <a:txBody>
                    <a:bodyPr/>
                    <a:lstStyle/>
                    <a:p>
                      <a:r>
                        <a:rPr lang="en-US" sz="1700" b="0" i="0" u="none" strike="noStrike" kern="1200" dirty="0" err="1">
                          <a:solidFill>
                            <a:srgbClr val="000000"/>
                          </a:solidFill>
                          <a:effectLst/>
                          <a:latin typeface="Calibri" panose="020F0502020204030204" pitchFamily="34" charset="0"/>
                          <a:ea typeface="+mn-ea"/>
                          <a:cs typeface="+mn-cs"/>
                        </a:rPr>
                        <a:t>warmup_steps</a:t>
                      </a:r>
                      <a:r>
                        <a:rPr lang="en-US" sz="1700" b="0" i="0" u="none" strike="noStrike" kern="1200" dirty="0">
                          <a:solidFill>
                            <a:srgbClr val="000000"/>
                          </a:solidFill>
                          <a:effectLst/>
                          <a:latin typeface="Calibri" panose="020F0502020204030204" pitchFamily="34" charset="0"/>
                          <a:ea typeface="+mn-ea"/>
                          <a:cs typeface="+mn-cs"/>
                        </a:rPr>
                        <a:t> </a:t>
                      </a:r>
                      <a:endParaRPr lang="en-UA" sz="1700" b="0" i="0" u="none" strike="noStrike" kern="1200" dirty="0">
                        <a:solidFill>
                          <a:srgbClr val="000000"/>
                        </a:solidFill>
                        <a:effectLst/>
                        <a:latin typeface="Calibri" panose="020F0502020204030204" pitchFamily="34" charset="0"/>
                        <a:ea typeface="+mn-ea"/>
                        <a:cs typeface="+mn-cs"/>
                      </a:endParaRPr>
                    </a:p>
                  </a:txBody>
                  <a:tcPr marL="94669" marR="94669" marT="47334" marB="47334"/>
                </a:tc>
                <a:tc>
                  <a:txBody>
                    <a:bodyPr/>
                    <a:lstStyle/>
                    <a:p>
                      <a:pPr algn="r" fontAlgn="b"/>
                      <a:r>
                        <a:rPr lang="en-UA" sz="1700" b="0" i="0" u="none" strike="noStrike">
                          <a:solidFill>
                            <a:srgbClr val="000000"/>
                          </a:solidFill>
                          <a:effectLst/>
                          <a:latin typeface="Calibri" panose="020F0502020204030204" pitchFamily="34" charset="0"/>
                        </a:rPr>
                        <a:t>100</a:t>
                      </a:r>
                    </a:p>
                  </a:txBody>
                  <a:tcPr marL="9861" marR="9861" marT="9861" marB="0" anchor="b"/>
                </a:tc>
                <a:extLst>
                  <a:ext uri="{0D108BD9-81ED-4DB2-BD59-A6C34878D82A}">
                    <a16:rowId xmlns:a16="http://schemas.microsoft.com/office/drawing/2014/main" val="2108678486"/>
                  </a:ext>
                </a:extLst>
              </a:tr>
              <a:tr h="383937">
                <a:tc>
                  <a:txBody>
                    <a:bodyPr/>
                    <a:lstStyle/>
                    <a:p>
                      <a:r>
                        <a:rPr lang="en-US" sz="1700" b="0" i="0" u="none" strike="noStrike" kern="1200" dirty="0">
                          <a:solidFill>
                            <a:srgbClr val="000000"/>
                          </a:solidFill>
                          <a:effectLst/>
                          <a:latin typeface="Calibri" panose="020F0502020204030204" pitchFamily="34" charset="0"/>
                          <a:ea typeface="+mn-ea"/>
                          <a:cs typeface="+mn-cs"/>
                        </a:rPr>
                        <a:t>epsilon </a:t>
                      </a:r>
                      <a:endParaRPr lang="en-UA" sz="1700" b="0" i="0" u="none" strike="noStrike" kern="1200" dirty="0">
                        <a:solidFill>
                          <a:srgbClr val="000000"/>
                        </a:solidFill>
                        <a:effectLst/>
                        <a:latin typeface="Calibri" panose="020F0502020204030204" pitchFamily="34" charset="0"/>
                        <a:ea typeface="+mn-ea"/>
                        <a:cs typeface="+mn-cs"/>
                      </a:endParaRPr>
                    </a:p>
                  </a:txBody>
                  <a:tcPr marL="94669" marR="94669" marT="47334" marB="47334"/>
                </a:tc>
                <a:tc>
                  <a:txBody>
                    <a:bodyPr/>
                    <a:lstStyle/>
                    <a:p>
                      <a:pPr algn="r" fontAlgn="b"/>
                      <a:r>
                        <a:rPr lang="en-US" sz="1700" b="0" i="0" u="none" strike="noStrike" dirty="0">
                          <a:solidFill>
                            <a:srgbClr val="000000"/>
                          </a:solidFill>
                          <a:effectLst/>
                          <a:latin typeface="Calibri" panose="020F0502020204030204" pitchFamily="34" charset="0"/>
                        </a:rPr>
                        <a:t>1E-08</a:t>
                      </a:r>
                    </a:p>
                  </a:txBody>
                  <a:tcPr marL="9861" marR="9861" marT="9861" marB="0" anchor="b"/>
                </a:tc>
                <a:extLst>
                  <a:ext uri="{0D108BD9-81ED-4DB2-BD59-A6C34878D82A}">
                    <a16:rowId xmlns:a16="http://schemas.microsoft.com/office/drawing/2014/main" val="2166839577"/>
                  </a:ext>
                </a:extLst>
              </a:tr>
            </a:tbl>
          </a:graphicData>
        </a:graphic>
      </p:graphicFrame>
    </p:spTree>
    <p:extLst>
      <p:ext uri="{BB962C8B-B14F-4D97-AF65-F5344CB8AC3E}">
        <p14:creationId xmlns:p14="http://schemas.microsoft.com/office/powerpoint/2010/main" val="37720583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TotalTime>
  <Words>1276</Words>
  <Application>Microsoft Macintosh PowerPoint</Application>
  <PresentationFormat>Widescreen</PresentationFormat>
  <Paragraphs>168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Consolas</vt:lpstr>
      <vt:lpstr>Office Theme</vt:lpstr>
      <vt:lpstr>Tuning of GPT2 model to generate abstracts for research articles</vt:lpstr>
      <vt:lpstr>Dataset </vt:lpstr>
      <vt:lpstr>Dataset formatting</vt:lpstr>
      <vt:lpstr>Tokens distribution</vt:lpstr>
      <vt:lpstr>Model</vt:lpstr>
      <vt:lpstr>Hardware</vt:lpstr>
      <vt:lpstr>Implementation using XLA driver for TPU processing</vt:lpstr>
      <vt:lpstr>Training results</vt:lpstr>
      <vt:lpstr>Implementation using pytorch-lightning</vt:lpstr>
      <vt:lpstr>Training results</vt:lpstr>
      <vt:lpstr>Sampling parameters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Tuning of GPT2 model to generate abstracts for research articles</dc:title>
  <dc:creator>Vyacheslav Pysmennyi</dc:creator>
  <cp:lastModifiedBy>Vyacheslav Pysmennyi</cp:lastModifiedBy>
  <cp:revision>5</cp:revision>
  <dcterms:created xsi:type="dcterms:W3CDTF">2021-04-10T11:59:25Z</dcterms:created>
  <dcterms:modified xsi:type="dcterms:W3CDTF">2021-04-10T16:09:22Z</dcterms:modified>
</cp:coreProperties>
</file>