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6"/>
  </p:notesMasterIdLst>
  <p:handoutMasterIdLst>
    <p:handoutMasterId r:id="rId27"/>
  </p:handoutMasterIdLst>
  <p:sldIdLst>
    <p:sldId id="275" r:id="rId2"/>
    <p:sldId id="257" r:id="rId3"/>
    <p:sldId id="276" r:id="rId4"/>
    <p:sldId id="277" r:id="rId5"/>
    <p:sldId id="278" r:id="rId6"/>
    <p:sldId id="279" r:id="rId7"/>
    <p:sldId id="280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9" r:id="rId19"/>
    <p:sldId id="293" r:id="rId20"/>
    <p:sldId id="295" r:id="rId21"/>
    <p:sldId id="296" r:id="rId22"/>
    <p:sldId id="297" r:id="rId23"/>
    <p:sldId id="298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73593-0509-665F-F425-FE4C6726DBAE}" v="127" dt="2024-12-28T16:22:03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12/28/2024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12/28/2024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12/28/2024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12/28/2024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12/28/2024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12/28/2024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12/28/2024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5" r:id="rId3"/>
    <p:sldLayoutId id="2147483683" r:id="rId4"/>
    <p:sldLayoutId id="2147483679" r:id="rId5"/>
    <p:sldLayoutId id="2147483680" r:id="rId6"/>
    <p:sldLayoutId id="2147483681" r:id="rId7"/>
    <p:sldLayoutId id="2147483682" r:id="rId8"/>
    <p:sldLayoutId id="2147483678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rive.google.com/file/d/1pN3xshkeGKztZ_97rk_b1io4QpZrvMF1/view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AF8FC-8DCD-991A-964D-880D6BD2C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D414B306-CDC0-4EB2-5FAE-11CC3D57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9FB3B40-C70C-DC12-870C-D8AA2D96BD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400" b="1" dirty="0"/>
              <a:t>5.3 </a:t>
            </a:r>
            <a:r>
              <a:rPr lang="en-US" sz="2400" b="1" dirty="0" err="1"/>
              <a:t>NonEnvelopedVirus</a:t>
            </a:r>
            <a:r>
              <a:rPr lang="en-US" sz="2400" b="1" dirty="0"/>
              <a:t> (Subclass of Virus)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vi-VN" sz="2400" dirty="0"/>
              <a:t>Vai trò:</a:t>
            </a:r>
            <a:br>
              <a:rPr lang="en-US" sz="2400" dirty="0"/>
            </a:br>
            <a:r>
              <a:rPr lang="en-US" sz="2400" dirty="0"/>
              <a:t>+ </a:t>
            </a:r>
            <a:r>
              <a:rPr lang="vi-VN" sz="2400" dirty="0"/>
              <a:t>Đại diện cho các </a:t>
            </a:r>
            <a:r>
              <a:rPr lang="vi-VN" sz="2400" dirty="0" err="1"/>
              <a:t>virus</a:t>
            </a:r>
            <a:r>
              <a:rPr lang="vi-VN" sz="2400" dirty="0"/>
              <a:t> không có màng bọc </a:t>
            </a:r>
            <a:br>
              <a:rPr lang="en-US" sz="2400" dirty="0"/>
            </a:br>
            <a:r>
              <a:rPr lang="en-US" sz="2400" dirty="0"/>
              <a:t>+ V</a:t>
            </a:r>
            <a:r>
              <a:rPr lang="vi-VN" sz="2400" dirty="0"/>
              <a:t>í dụ như </a:t>
            </a:r>
            <a:r>
              <a:rPr lang="vi-VN" sz="2400" dirty="0" err="1"/>
              <a:t>PolioVirus</a:t>
            </a:r>
            <a:r>
              <a:rPr lang="vi-VN" sz="2400" dirty="0"/>
              <a:t>, </a:t>
            </a:r>
            <a:r>
              <a:rPr lang="vi-VN" sz="2400" dirty="0" err="1"/>
              <a:t>RotaVirus</a:t>
            </a:r>
            <a:r>
              <a:rPr lang="en-US" sz="2400" dirty="0"/>
              <a:t>: </a:t>
            </a:r>
            <a:r>
              <a:rPr lang="vi-VN" sz="2400" dirty="0"/>
              <a:t>Thừa hưởng các thuộc tính và phương thức từ lớp </a:t>
            </a:r>
            <a:r>
              <a:rPr lang="vi-VN" sz="2400" dirty="0" err="1"/>
              <a:t>Virus</a:t>
            </a:r>
            <a:r>
              <a:rPr lang="vi-VN" sz="2400" dirty="0"/>
              <a:t>.</a:t>
            </a:r>
            <a:endParaRPr lang="en-US" sz="24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vi-VN" sz="2400" dirty="0">
                <a:latin typeface="Lato"/>
                <a:ea typeface="Lato"/>
                <a:cs typeface="Lato"/>
              </a:rPr>
              <a:t>Phương thức:</a:t>
            </a:r>
            <a:br>
              <a:rPr lang="en-US" sz="2400" dirty="0"/>
            </a:br>
            <a:r>
              <a:rPr lang="en-US" sz="2400" dirty="0">
                <a:latin typeface="Lato"/>
                <a:ea typeface="Lato"/>
                <a:cs typeface="Lato"/>
              </a:rPr>
              <a:t>+ </a:t>
            </a:r>
            <a:r>
              <a:rPr lang="vi-VN" sz="2400" dirty="0" err="1">
                <a:latin typeface="Lato"/>
                <a:ea typeface="Lato"/>
                <a:cs typeface="Lato"/>
              </a:rPr>
              <a:t>getInfectionMechanism</a:t>
            </a:r>
            <a:r>
              <a:rPr lang="vi-VN" sz="2400" dirty="0">
                <a:latin typeface="Lato"/>
                <a:ea typeface="Lato"/>
                <a:cs typeface="Lato"/>
              </a:rPr>
              <a:t>(): Cung cấp cơ chế lây nhiễm và đường dẫn hình ảnh.</a:t>
            </a:r>
            <a:endParaRPr lang="en-US" sz="2400" dirty="0">
              <a:latin typeface="Lato"/>
              <a:ea typeface="Lato"/>
              <a:cs typeface="Lato"/>
            </a:endParaRPr>
          </a:p>
        </p:txBody>
      </p:sp>
      <p:sp>
        <p:nvSpPr>
          <p:cNvPr id="6" name="Tiêu đề 2">
            <a:extLst>
              <a:ext uri="{FF2B5EF4-FFF2-40B4-BE49-F238E27FC236}">
                <a16:creationId xmlns:a16="http://schemas.microsoft.com/office/drawing/2014/main" id="{8AA37389-AB1C-53A0-636F-38D104F2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</p:spPr>
        <p:txBody>
          <a:bodyPr/>
          <a:lstStyle/>
          <a:p>
            <a:r>
              <a:rPr lang="en-US" dirty="0"/>
              <a:t>5.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3225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FDAC0-227B-1353-8718-B3AB4692A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A71F3EC-9219-93F6-51E6-8D3EC1DD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5BE471B-17BD-1924-562C-7422BBA02C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5.</a:t>
            </a:r>
            <a:r>
              <a:rPr lang="vi-VN" sz="2400" b="1" dirty="0"/>
              <a:t>4 </a:t>
            </a:r>
            <a:r>
              <a:rPr lang="vi-VN" sz="2400" b="1" dirty="0" err="1"/>
              <a:t>VirusComponent</a:t>
            </a:r>
            <a:r>
              <a:rPr lang="vi-VN" sz="2400" b="1" dirty="0"/>
              <a:t> (</a:t>
            </a:r>
            <a:r>
              <a:rPr lang="vi-VN" sz="2400" b="1" dirty="0" err="1"/>
              <a:t>Abstract</a:t>
            </a:r>
            <a:r>
              <a:rPr lang="vi-VN" sz="2400" b="1" dirty="0"/>
              <a:t> </a:t>
            </a:r>
            <a:r>
              <a:rPr lang="vi-VN" sz="2400" b="1" dirty="0" err="1"/>
              <a:t>Class</a:t>
            </a:r>
            <a:r>
              <a:rPr lang="vi-VN" sz="2400" b="1" dirty="0"/>
              <a:t>)</a:t>
            </a:r>
            <a:endParaRPr lang="en-US" sz="2400" b="1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vi-VN" sz="2400" dirty="0"/>
              <a:t>Vai trò:</a:t>
            </a:r>
            <a:br>
              <a:rPr lang="en-US" sz="2400" dirty="0"/>
            </a:br>
            <a:r>
              <a:rPr lang="en-US" sz="2400" dirty="0"/>
              <a:t>+ </a:t>
            </a:r>
            <a:r>
              <a:rPr lang="vi-VN" sz="2400" dirty="0"/>
              <a:t>Lớp cha cho các thành phần cấu trúc của </a:t>
            </a:r>
            <a:r>
              <a:rPr lang="vi-VN" sz="2400" dirty="0" err="1"/>
              <a:t>virus</a:t>
            </a:r>
            <a:r>
              <a:rPr lang="vi-VN" sz="2400" dirty="0"/>
              <a:t>: </a:t>
            </a:r>
            <a:r>
              <a:rPr lang="vi-VN" sz="2400" dirty="0" err="1"/>
              <a:t>Envelope</a:t>
            </a:r>
            <a:r>
              <a:rPr lang="vi-VN" sz="2400" dirty="0"/>
              <a:t>, </a:t>
            </a:r>
            <a:r>
              <a:rPr lang="vi-VN" sz="2400" dirty="0" err="1"/>
              <a:t>Capsid</a:t>
            </a:r>
            <a:r>
              <a:rPr lang="vi-VN" sz="2400" dirty="0"/>
              <a:t>, </a:t>
            </a:r>
            <a:r>
              <a:rPr lang="vi-VN" sz="2400" dirty="0" err="1"/>
              <a:t>NucleicAcid</a:t>
            </a:r>
            <a:r>
              <a:rPr lang="vi-VN" sz="2400" dirty="0"/>
              <a:t>.</a:t>
            </a:r>
            <a:br>
              <a:rPr lang="en-US" sz="2400" dirty="0"/>
            </a:br>
            <a:r>
              <a:rPr lang="en-US" sz="2400" dirty="0"/>
              <a:t>+ </a:t>
            </a:r>
            <a:r>
              <a:rPr lang="vi-VN" sz="2400" dirty="0"/>
              <a:t>Định nghĩa các thuộc tính và phương thức chung</a:t>
            </a:r>
            <a:endParaRPr lang="en-US" sz="24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vi-VN" sz="2400" dirty="0"/>
              <a:t>Thuộc tính:</a:t>
            </a:r>
            <a:br>
              <a:rPr lang="en-US" sz="2400" dirty="0"/>
            </a:br>
            <a:r>
              <a:rPr lang="en-US" sz="2400" dirty="0"/>
              <a:t>+ </a:t>
            </a:r>
            <a:r>
              <a:rPr lang="vi-VN" sz="2400" dirty="0" err="1"/>
              <a:t>name</a:t>
            </a:r>
            <a:r>
              <a:rPr lang="vi-VN" sz="2400" dirty="0"/>
              <a:t>: Tên của thành phần</a:t>
            </a:r>
            <a:endParaRPr lang="en-US" sz="24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vi-VN" sz="2400" dirty="0"/>
              <a:t>Phương thức:</a:t>
            </a:r>
            <a:br>
              <a:rPr lang="en-US" sz="2400" dirty="0"/>
            </a:br>
            <a:r>
              <a:rPr lang="en-US" sz="2400" dirty="0"/>
              <a:t>+ </a:t>
            </a:r>
            <a:r>
              <a:rPr lang="vi-VN" sz="2400" dirty="0" err="1"/>
              <a:t>getName</a:t>
            </a:r>
            <a:r>
              <a:rPr lang="vi-VN" sz="2400" dirty="0"/>
              <a:t>(), </a:t>
            </a:r>
            <a:r>
              <a:rPr lang="vi-VN" sz="2400" dirty="0" err="1"/>
              <a:t>getDetails</a:t>
            </a:r>
            <a:r>
              <a:rPr lang="vi-VN" sz="2400" dirty="0"/>
              <a:t>(), </a:t>
            </a:r>
            <a:r>
              <a:rPr lang="vi-VN" sz="2400" dirty="0" err="1"/>
              <a:t>getSpecifications</a:t>
            </a:r>
            <a:r>
              <a:rPr lang="vi-VN" sz="2400" dirty="0"/>
              <a:t>(), </a:t>
            </a:r>
            <a:r>
              <a:rPr lang="vi-VN" sz="2400" dirty="0" err="1"/>
              <a:t>getFunctionalities</a:t>
            </a:r>
            <a:r>
              <a:rPr lang="vi-VN" sz="2400" dirty="0"/>
              <a:t>(): Cung cấp thông tin chi tiết về thành phần.</a:t>
            </a:r>
            <a:endParaRPr lang="en-US" sz="2400" dirty="0"/>
          </a:p>
        </p:txBody>
      </p:sp>
      <p:sp>
        <p:nvSpPr>
          <p:cNvPr id="6" name="Tiêu đề 2">
            <a:extLst>
              <a:ext uri="{FF2B5EF4-FFF2-40B4-BE49-F238E27FC236}">
                <a16:creationId xmlns:a16="http://schemas.microsoft.com/office/drawing/2014/main" id="{35CFECE1-37B0-6769-7925-566B7EAC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</p:spPr>
        <p:txBody>
          <a:bodyPr/>
          <a:lstStyle/>
          <a:p>
            <a:r>
              <a:rPr lang="en-US" dirty="0"/>
              <a:t>5.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42630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91B92-0477-90A2-04F4-6A32DA910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109EAFDD-12FE-E4FB-7467-46006577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DCE93E3-370B-979C-7F97-D017B361D4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5.5 Envelope (Subclass of </a:t>
            </a:r>
            <a:r>
              <a:rPr lang="en-US" sz="2400" b="1" dirty="0" err="1"/>
              <a:t>VirusComponent</a:t>
            </a:r>
            <a:r>
              <a:rPr lang="en-US" sz="2400" b="1" dirty="0"/>
              <a:t>)</a:t>
            </a:r>
            <a:r>
              <a:rPr lang="vi-VN" sz="2400" dirty="0"/>
              <a:t> </a:t>
            </a:r>
            <a:endParaRPr lang="en-US" sz="24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vi-VN" sz="2400" dirty="0"/>
              <a:t>Vai trò:</a:t>
            </a:r>
            <a:br>
              <a:rPr lang="en-US" sz="2400" dirty="0"/>
            </a:br>
            <a:r>
              <a:rPr lang="en-US" sz="2400" dirty="0"/>
              <a:t>+ </a:t>
            </a:r>
            <a:r>
              <a:rPr lang="vi-VN" sz="2400" dirty="0"/>
              <a:t>Đại diện cho màng bọc của </a:t>
            </a:r>
            <a:r>
              <a:rPr lang="vi-VN" sz="2400" dirty="0" err="1"/>
              <a:t>virus</a:t>
            </a:r>
            <a:br>
              <a:rPr lang="en-US" sz="2400" dirty="0"/>
            </a:br>
            <a:r>
              <a:rPr lang="en-US" sz="2400" dirty="0"/>
              <a:t>+ </a:t>
            </a:r>
            <a:r>
              <a:rPr lang="vi-VN" sz="2400" dirty="0"/>
              <a:t>Chỉ dành cho các </a:t>
            </a:r>
            <a:r>
              <a:rPr lang="vi-VN" sz="2400" dirty="0" err="1"/>
              <a:t>virus</a:t>
            </a:r>
            <a:r>
              <a:rPr lang="vi-VN" sz="2400" dirty="0"/>
              <a:t> thuộc lớp </a:t>
            </a:r>
            <a:r>
              <a:rPr lang="vi-VN" sz="2400" dirty="0" err="1"/>
              <a:t>EnvelopedVirus</a:t>
            </a:r>
            <a:endParaRPr lang="en-US" sz="24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vi-VN" sz="2400" dirty="0"/>
              <a:t>Thuộc tính:</a:t>
            </a:r>
            <a:br>
              <a:rPr lang="en-US" sz="2400" dirty="0"/>
            </a:br>
            <a:r>
              <a:rPr lang="en-US" sz="2400" dirty="0"/>
              <a:t>+ </a:t>
            </a:r>
            <a:r>
              <a:rPr lang="vi-VN" sz="2400" dirty="0" err="1"/>
              <a:t>anchorType</a:t>
            </a:r>
            <a:r>
              <a:rPr lang="vi-VN" sz="2400" dirty="0"/>
              <a:t>: Kiểu neo màng bọc</a:t>
            </a:r>
            <a:endParaRPr lang="en-US" sz="24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vi-VN" sz="2400" dirty="0"/>
              <a:t>Phương thức:</a:t>
            </a:r>
            <a:br>
              <a:rPr lang="en-US" sz="2400" dirty="0"/>
            </a:br>
            <a:r>
              <a:rPr lang="en-US" sz="2400" dirty="0"/>
              <a:t>+ </a:t>
            </a:r>
            <a:r>
              <a:rPr lang="vi-VN" sz="2400" dirty="0" err="1"/>
              <a:t>getSpecifications</a:t>
            </a:r>
            <a:r>
              <a:rPr lang="vi-VN" sz="2400" dirty="0"/>
              <a:t>(), </a:t>
            </a:r>
            <a:r>
              <a:rPr lang="vi-VN" sz="2400" dirty="0" err="1"/>
              <a:t>getFunctionalities</a:t>
            </a:r>
            <a:r>
              <a:rPr lang="vi-VN" sz="2400" dirty="0"/>
              <a:t>(): Cung cấp thông tin và chức năng của màng bọc</a:t>
            </a:r>
            <a:endParaRPr lang="en-US" sz="2400" dirty="0"/>
          </a:p>
        </p:txBody>
      </p:sp>
      <p:sp>
        <p:nvSpPr>
          <p:cNvPr id="6" name="Tiêu đề 2">
            <a:extLst>
              <a:ext uri="{FF2B5EF4-FFF2-40B4-BE49-F238E27FC236}">
                <a16:creationId xmlns:a16="http://schemas.microsoft.com/office/drawing/2014/main" id="{4465F149-EF11-BA81-B3F9-997539CE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</p:spPr>
        <p:txBody>
          <a:bodyPr/>
          <a:lstStyle/>
          <a:p>
            <a:r>
              <a:rPr lang="en-US" dirty="0"/>
              <a:t>5. Class Diagram</a:t>
            </a:r>
          </a:p>
        </p:txBody>
      </p:sp>
    </p:spTree>
    <p:extLst>
      <p:ext uri="{BB962C8B-B14F-4D97-AF65-F5344CB8AC3E}">
        <p14:creationId xmlns:p14="http://schemas.microsoft.com/office/powerpoint/2010/main" val="4081977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77856-CAAB-134C-FEC6-CE2A765CC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A3F7D0CA-97FB-C287-8635-1942259C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16D9165-D4E3-5C63-B38D-9F4320DFAD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5.6 Capsid (Subclass of </a:t>
            </a:r>
            <a:r>
              <a:rPr lang="en-US" sz="2400" b="1" dirty="0" err="1"/>
              <a:t>VirusComponent</a:t>
            </a:r>
            <a:r>
              <a:rPr lang="en-US" sz="2400" b="1" dirty="0"/>
              <a:t>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vi-VN" sz="2400" dirty="0"/>
              <a:t>Vai trò:</a:t>
            </a:r>
            <a:br>
              <a:rPr lang="en-US" sz="2400" dirty="0"/>
            </a:br>
            <a:r>
              <a:rPr lang="en-US" sz="2400" dirty="0"/>
              <a:t>+ </a:t>
            </a:r>
            <a:r>
              <a:rPr lang="vi-VN" sz="2400" dirty="0"/>
              <a:t>Đại diện cho lớp vỏ </a:t>
            </a:r>
            <a:r>
              <a:rPr lang="vi-VN" sz="2400" dirty="0" err="1"/>
              <a:t>protein</a:t>
            </a:r>
            <a:r>
              <a:rPr lang="vi-VN" sz="2400" dirty="0"/>
              <a:t> bao bọc vật liệu di truyền của </a:t>
            </a:r>
            <a:r>
              <a:rPr lang="vi-VN" sz="2400" dirty="0" err="1"/>
              <a:t>virus</a:t>
            </a:r>
            <a:endParaRPr lang="en-US" sz="24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vi-VN" sz="2400" dirty="0"/>
              <a:t>Thuộc tính:</a:t>
            </a:r>
            <a:br>
              <a:rPr lang="en-US" sz="2400" dirty="0"/>
            </a:br>
            <a:r>
              <a:rPr lang="en-US" sz="2400" dirty="0"/>
              <a:t>+ </a:t>
            </a:r>
            <a:r>
              <a:rPr lang="vi-VN" sz="2400" dirty="0" err="1"/>
              <a:t>shape</a:t>
            </a:r>
            <a:r>
              <a:rPr lang="vi-VN" sz="2400" dirty="0"/>
              <a:t>: Hình dạng của </a:t>
            </a:r>
            <a:r>
              <a:rPr lang="vi-VN" sz="2400" dirty="0" err="1"/>
              <a:t>capsid</a:t>
            </a:r>
            <a:endParaRPr lang="en-US" sz="24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vi-VN" sz="2400" dirty="0"/>
              <a:t>Phương thức:</a:t>
            </a:r>
            <a:br>
              <a:rPr lang="en-US" sz="2400" dirty="0"/>
            </a:br>
            <a:r>
              <a:rPr lang="en-US" sz="2400" dirty="0"/>
              <a:t>+ </a:t>
            </a:r>
            <a:r>
              <a:rPr lang="vi-VN" sz="2400" dirty="0" err="1"/>
              <a:t>getShape</a:t>
            </a:r>
            <a:r>
              <a:rPr lang="vi-VN" sz="2400" dirty="0"/>
              <a:t>(), </a:t>
            </a:r>
            <a:r>
              <a:rPr lang="vi-VN" sz="2400" dirty="0" err="1"/>
              <a:t>getFunctionalities</a:t>
            </a:r>
            <a:r>
              <a:rPr lang="vi-VN" sz="2400" dirty="0"/>
              <a:t>(): Cung cấp hình dạng và chức năng của </a:t>
            </a:r>
            <a:r>
              <a:rPr lang="vi-VN" sz="2400" dirty="0" err="1"/>
              <a:t>capsid</a:t>
            </a:r>
            <a:r>
              <a:rPr lang="vi-VN" sz="2400" dirty="0"/>
              <a:t>.</a:t>
            </a:r>
            <a:endParaRPr lang="en-US" sz="2400" dirty="0"/>
          </a:p>
        </p:txBody>
      </p:sp>
      <p:sp>
        <p:nvSpPr>
          <p:cNvPr id="6" name="Tiêu đề 2">
            <a:extLst>
              <a:ext uri="{FF2B5EF4-FFF2-40B4-BE49-F238E27FC236}">
                <a16:creationId xmlns:a16="http://schemas.microsoft.com/office/drawing/2014/main" id="{D1F515EE-285B-C2CD-5192-0E02F966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</p:spPr>
        <p:txBody>
          <a:bodyPr/>
          <a:lstStyle/>
          <a:p>
            <a:r>
              <a:rPr lang="en-US" dirty="0"/>
              <a:t>5. Class Diagram</a:t>
            </a:r>
          </a:p>
        </p:txBody>
      </p:sp>
    </p:spTree>
    <p:extLst>
      <p:ext uri="{BB962C8B-B14F-4D97-AF65-F5344CB8AC3E}">
        <p14:creationId xmlns:p14="http://schemas.microsoft.com/office/powerpoint/2010/main" val="43339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4595E-CDA9-102D-0214-92C56AB85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5454764-050A-59E3-1B60-D0215909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FB61EFD-C1C1-1B5F-02DC-0EE89F620E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5.7 </a:t>
            </a:r>
            <a:r>
              <a:rPr lang="en-US" sz="2400" b="1" dirty="0" err="1"/>
              <a:t>NucleicAcid</a:t>
            </a:r>
            <a:r>
              <a:rPr lang="en-US" sz="2400" b="1" dirty="0"/>
              <a:t> (Subclass of </a:t>
            </a:r>
            <a:r>
              <a:rPr lang="en-US" sz="2400" b="1" dirty="0" err="1"/>
              <a:t>VirusComponent</a:t>
            </a:r>
            <a:r>
              <a:rPr lang="en-US" sz="2400" b="1" dirty="0"/>
              <a:t>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vi-VN" sz="2400" dirty="0"/>
              <a:t>Vai trò:</a:t>
            </a:r>
            <a:br>
              <a:rPr lang="en-US" sz="2400" dirty="0"/>
            </a:br>
            <a:r>
              <a:rPr lang="en-US" sz="2400" dirty="0"/>
              <a:t>+ </a:t>
            </a:r>
            <a:r>
              <a:rPr lang="vi-VN" sz="2400" dirty="0"/>
              <a:t>Đại diện cho vật liệu di truyền (DNA hoặc RNA) của </a:t>
            </a:r>
            <a:r>
              <a:rPr lang="vi-VN" sz="2400" dirty="0" err="1"/>
              <a:t>virus</a:t>
            </a:r>
            <a:endParaRPr lang="en-US" sz="24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vi-VN" sz="2400" dirty="0"/>
              <a:t>Thuộc tính:</a:t>
            </a:r>
            <a:br>
              <a:rPr lang="en-US" sz="2400" dirty="0"/>
            </a:br>
            <a:r>
              <a:rPr lang="en-US" sz="2400" dirty="0"/>
              <a:t>+ </a:t>
            </a:r>
            <a:r>
              <a:rPr lang="vi-VN" sz="2400" dirty="0" err="1"/>
              <a:t>type</a:t>
            </a:r>
            <a:r>
              <a:rPr lang="vi-VN" sz="2400" dirty="0"/>
              <a:t>: Loại </a:t>
            </a:r>
            <a:r>
              <a:rPr lang="vi-VN" sz="2400" dirty="0" err="1"/>
              <a:t>nucleic</a:t>
            </a:r>
            <a:r>
              <a:rPr lang="vi-VN" sz="2400" dirty="0"/>
              <a:t> </a:t>
            </a:r>
            <a:r>
              <a:rPr lang="vi-VN" sz="2400" dirty="0" err="1"/>
              <a:t>acid</a:t>
            </a:r>
            <a:r>
              <a:rPr lang="vi-VN" sz="2400" dirty="0"/>
              <a:t> (DNA hoặc RNA)</a:t>
            </a:r>
            <a:endParaRPr lang="en-US" sz="24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vi-VN" sz="2400" dirty="0"/>
              <a:t>Phương thức:</a:t>
            </a:r>
            <a:br>
              <a:rPr lang="en-US" sz="2400" dirty="0"/>
            </a:br>
            <a:r>
              <a:rPr lang="en-US" sz="2400" dirty="0"/>
              <a:t>+ </a:t>
            </a:r>
            <a:r>
              <a:rPr lang="vi-VN" sz="2400" dirty="0" err="1"/>
              <a:t>getSpecifications</a:t>
            </a:r>
            <a:r>
              <a:rPr lang="vi-VN" sz="2400" dirty="0"/>
              <a:t>(), </a:t>
            </a:r>
            <a:r>
              <a:rPr lang="vi-VN" sz="2400" dirty="0" err="1"/>
              <a:t>getFunctionalities</a:t>
            </a:r>
            <a:r>
              <a:rPr lang="vi-VN" sz="2400" dirty="0"/>
              <a:t>(): Cung cấp thông tin về vật liệu di truyền</a:t>
            </a:r>
            <a:endParaRPr lang="en-US" sz="2400" dirty="0"/>
          </a:p>
        </p:txBody>
      </p:sp>
      <p:sp>
        <p:nvSpPr>
          <p:cNvPr id="6" name="Tiêu đề 2">
            <a:extLst>
              <a:ext uri="{FF2B5EF4-FFF2-40B4-BE49-F238E27FC236}">
                <a16:creationId xmlns:a16="http://schemas.microsoft.com/office/drawing/2014/main" id="{2C26AB4F-5459-BCBD-86FD-5F33FC58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</p:spPr>
        <p:txBody>
          <a:bodyPr/>
          <a:lstStyle/>
          <a:p>
            <a:r>
              <a:rPr lang="en-US" dirty="0"/>
              <a:t>5.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846646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0222F-3F9C-81E4-B6E7-F254C37C4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6C1F7C2D-948F-B5F5-E7D9-5B1D7F75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EFE94B9-6A8E-D33A-17C6-C40298B605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400" b="1" dirty="0"/>
              <a:t>5.8 Infectable (Interface)</a:t>
            </a:r>
            <a:r>
              <a:rPr lang="vi-VN" sz="2400" dirty="0"/>
              <a:t> </a:t>
            </a:r>
            <a:endParaRPr lang="en-US" sz="24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vi-VN" sz="2400" dirty="0"/>
              <a:t>Vai trò:</a:t>
            </a:r>
            <a:br>
              <a:rPr lang="en-US" sz="2400" dirty="0"/>
            </a:br>
            <a:r>
              <a:rPr lang="en-US" sz="2400" dirty="0"/>
              <a:t> + </a:t>
            </a:r>
            <a:r>
              <a:rPr lang="vi-VN" sz="2400" dirty="0"/>
              <a:t>Định nghĩa các hành vi liên quan đến việc lây nhiễm của </a:t>
            </a:r>
            <a:r>
              <a:rPr lang="vi-VN" sz="2400" dirty="0" err="1"/>
              <a:t>virus</a:t>
            </a:r>
            <a:endParaRPr lang="en-US" sz="24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vi-VN" sz="2400" dirty="0">
                <a:latin typeface="Lato"/>
                <a:ea typeface="Lato"/>
                <a:cs typeface="Lato"/>
              </a:rPr>
              <a:t>Phương thức:</a:t>
            </a:r>
            <a:br>
              <a:rPr lang="en-US" sz="2400" dirty="0"/>
            </a:br>
            <a:r>
              <a:rPr lang="en-US" sz="2400" dirty="0">
                <a:latin typeface="Lato"/>
                <a:ea typeface="Lato"/>
                <a:cs typeface="Lato"/>
              </a:rPr>
              <a:t>+</a:t>
            </a:r>
            <a:r>
              <a:rPr lang="vi-VN" sz="2400" dirty="0" err="1">
                <a:latin typeface="Lato"/>
                <a:ea typeface="Lato"/>
                <a:cs typeface="Lato"/>
              </a:rPr>
              <a:t>getInfectionMechanism</a:t>
            </a:r>
            <a:r>
              <a:rPr lang="vi-VN" sz="2400" dirty="0">
                <a:latin typeface="Lato"/>
                <a:ea typeface="Lato"/>
                <a:cs typeface="Lato"/>
              </a:rPr>
              <a:t>(), </a:t>
            </a:r>
            <a:r>
              <a:rPr lang="vi-VN" sz="2400" dirty="0" err="1">
                <a:latin typeface="Lato"/>
                <a:ea typeface="Lato"/>
                <a:cs typeface="Lato"/>
              </a:rPr>
              <a:t>getSpreadingMethod</a:t>
            </a:r>
            <a:r>
              <a:rPr lang="vi-VN" sz="2400" dirty="0">
                <a:latin typeface="Lato"/>
                <a:ea typeface="Lato"/>
                <a:cs typeface="Lato"/>
              </a:rPr>
              <a:t>(), </a:t>
            </a:r>
            <a:r>
              <a:rPr lang="vi-VN" sz="2400" dirty="0" err="1">
                <a:latin typeface="Lato"/>
                <a:ea typeface="Lato"/>
                <a:cs typeface="Lato"/>
              </a:rPr>
              <a:t>getCausingDiseases</a:t>
            </a:r>
            <a:r>
              <a:rPr lang="vi-VN" sz="2400" dirty="0">
                <a:latin typeface="Lato"/>
                <a:ea typeface="Lato"/>
                <a:cs typeface="Lato"/>
              </a:rPr>
              <a:t>(): Mô tả cách lây lan và các bệnh do </a:t>
            </a:r>
            <a:r>
              <a:rPr lang="vi-VN" sz="2400" dirty="0" err="1">
                <a:latin typeface="Lato"/>
                <a:ea typeface="Lato"/>
                <a:cs typeface="Lato"/>
              </a:rPr>
              <a:t>virus</a:t>
            </a:r>
            <a:r>
              <a:rPr lang="vi-VN" sz="2400" dirty="0">
                <a:latin typeface="Lato"/>
                <a:ea typeface="Lato"/>
                <a:cs typeface="Lato"/>
              </a:rPr>
              <a:t> gây ra</a:t>
            </a:r>
            <a:endParaRPr lang="en-US" sz="2400" dirty="0">
              <a:latin typeface="Lato"/>
              <a:ea typeface="Lato"/>
              <a:cs typeface="Lato"/>
            </a:endParaRPr>
          </a:p>
        </p:txBody>
      </p:sp>
      <p:sp>
        <p:nvSpPr>
          <p:cNvPr id="6" name="Tiêu đề 2">
            <a:extLst>
              <a:ext uri="{FF2B5EF4-FFF2-40B4-BE49-F238E27FC236}">
                <a16:creationId xmlns:a16="http://schemas.microsoft.com/office/drawing/2014/main" id="{424586AB-C13A-D563-A989-F788BD620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</p:spPr>
        <p:txBody>
          <a:bodyPr/>
          <a:lstStyle/>
          <a:p>
            <a:r>
              <a:rPr lang="en-US" dirty="0"/>
              <a:t>5. Class Diagram</a:t>
            </a:r>
          </a:p>
        </p:txBody>
      </p:sp>
    </p:spTree>
    <p:extLst>
      <p:ext uri="{BB962C8B-B14F-4D97-AF65-F5344CB8AC3E}">
        <p14:creationId xmlns:p14="http://schemas.microsoft.com/office/powerpoint/2010/main" val="729926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93587-BE62-6B33-BB9D-871FC128D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579FA04E-33F4-AAEF-AA49-92DA84FD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BED1535-305C-454D-B219-29C107E82D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400" b="1" dirty="0"/>
              <a:t>5.9 Displayable (Interface)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vi-VN" sz="2400" dirty="0"/>
              <a:t>Vai trò:</a:t>
            </a:r>
            <a:br>
              <a:rPr lang="en-US" sz="2400" dirty="0"/>
            </a:br>
            <a:r>
              <a:rPr lang="en-US" sz="2400" dirty="0"/>
              <a:t>+ </a:t>
            </a:r>
            <a:r>
              <a:rPr lang="vi-VN" sz="2400" dirty="0"/>
              <a:t>Định nghĩa các hành vi liên quan đến việc hiển thị thông tin của </a:t>
            </a:r>
            <a:r>
              <a:rPr lang="vi-VN" sz="2400" dirty="0" err="1"/>
              <a:t>virus</a:t>
            </a:r>
            <a:endParaRPr lang="en-US" sz="24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vi-VN" sz="2400" dirty="0">
                <a:latin typeface="Lato"/>
                <a:ea typeface="Lato"/>
                <a:cs typeface="Lato"/>
              </a:rPr>
              <a:t>Phương thức:</a:t>
            </a:r>
            <a:r>
              <a:rPr lang="en-US" sz="2400" dirty="0">
                <a:latin typeface="Lato"/>
                <a:ea typeface="Lato"/>
                <a:cs typeface="Lato"/>
              </a:rPr>
              <a:t> </a:t>
            </a:r>
            <a:br>
              <a:rPr lang="en-US" sz="2400" dirty="0"/>
            </a:br>
            <a:r>
              <a:rPr lang="en-US" sz="2400" dirty="0">
                <a:latin typeface="Lato"/>
                <a:ea typeface="Lato"/>
                <a:cs typeface="Lato"/>
              </a:rPr>
              <a:t>+ </a:t>
            </a:r>
            <a:r>
              <a:rPr lang="vi-VN" sz="2400" dirty="0" err="1">
                <a:latin typeface="Lato"/>
                <a:ea typeface="Lato"/>
                <a:cs typeface="Lato"/>
              </a:rPr>
              <a:t>getDetails</a:t>
            </a:r>
            <a:r>
              <a:rPr lang="vi-VN" sz="2400" dirty="0">
                <a:latin typeface="Lato"/>
                <a:ea typeface="Lato"/>
                <a:cs typeface="Lato"/>
              </a:rPr>
              <a:t>(): Truy xuất thông tin chi tiết và đường dẫn hình ảnh</a:t>
            </a:r>
            <a:endParaRPr lang="en-US" sz="2400" dirty="0">
              <a:latin typeface="Lato"/>
              <a:ea typeface="Lato"/>
              <a:cs typeface="Lato"/>
            </a:endParaRPr>
          </a:p>
        </p:txBody>
      </p:sp>
      <p:sp>
        <p:nvSpPr>
          <p:cNvPr id="6" name="Tiêu đề 2">
            <a:extLst>
              <a:ext uri="{FF2B5EF4-FFF2-40B4-BE49-F238E27FC236}">
                <a16:creationId xmlns:a16="http://schemas.microsoft.com/office/drawing/2014/main" id="{0BEC750E-0D7E-5035-0B12-0A0742CC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</p:spPr>
        <p:txBody>
          <a:bodyPr/>
          <a:lstStyle/>
          <a:p>
            <a:r>
              <a:rPr lang="en-US" dirty="0"/>
              <a:t>5.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262573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283AC-8B50-9794-EF5A-1DF441B17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3066445-F4AB-37E2-8847-AD4B4F1A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859F85D-AB7A-431A-AF1A-DC6FFABB61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400" b="1" dirty="0">
                <a:latin typeface="Lato"/>
                <a:ea typeface="Lato"/>
                <a:cs typeface="Lato"/>
              </a:rPr>
              <a:t>5.10 Các </a:t>
            </a:r>
            <a:r>
              <a:rPr lang="en-US" sz="2400" b="1" dirty="0" err="1">
                <a:latin typeface="Lato"/>
                <a:ea typeface="Lato"/>
                <a:cs typeface="Lato"/>
              </a:rPr>
              <a:t>lớp</a:t>
            </a:r>
            <a:r>
              <a:rPr lang="en-US" sz="2400" b="1" dirty="0">
                <a:latin typeface="Lato"/>
                <a:ea typeface="Lato"/>
                <a:cs typeface="Lato"/>
              </a:rPr>
              <a:t> </a:t>
            </a:r>
            <a:r>
              <a:rPr lang="en-US" sz="2400" b="1" dirty="0" err="1">
                <a:latin typeface="Lato"/>
                <a:ea typeface="Lato"/>
                <a:cs typeface="Lato"/>
              </a:rPr>
              <a:t>cụ</a:t>
            </a:r>
            <a:r>
              <a:rPr lang="en-US" sz="2400" b="1" dirty="0">
                <a:latin typeface="Lato"/>
                <a:ea typeface="Lato"/>
                <a:cs typeface="Lato"/>
              </a:rPr>
              <a:t> </a:t>
            </a:r>
            <a:r>
              <a:rPr lang="en-US" sz="2400" b="1" dirty="0" err="1">
                <a:latin typeface="Lato"/>
                <a:ea typeface="Lato"/>
                <a:cs typeface="Lato"/>
              </a:rPr>
              <a:t>thể</a:t>
            </a:r>
            <a:r>
              <a:rPr lang="en-US" sz="2400" b="1" dirty="0">
                <a:latin typeface="Lato"/>
                <a:ea typeface="Lato"/>
                <a:cs typeface="Lato"/>
              </a:rPr>
              <a:t> (</a:t>
            </a:r>
            <a:r>
              <a:rPr lang="en-US" sz="2400" b="1" dirty="0" err="1">
                <a:latin typeface="Lato"/>
                <a:ea typeface="Lato"/>
                <a:cs typeface="Lato"/>
              </a:rPr>
              <a:t>HIVVirus</a:t>
            </a:r>
            <a:r>
              <a:rPr lang="en-US" sz="2400" b="1" dirty="0">
                <a:latin typeface="Lato"/>
                <a:ea typeface="Lato"/>
                <a:cs typeface="Lato"/>
              </a:rPr>
              <a:t>, </a:t>
            </a:r>
            <a:r>
              <a:rPr lang="en-US" sz="2400" b="1" dirty="0" err="1">
                <a:latin typeface="Lato"/>
                <a:ea typeface="Lato"/>
                <a:cs typeface="Lato"/>
              </a:rPr>
              <a:t>CoronaVirus</a:t>
            </a:r>
            <a:r>
              <a:rPr lang="en-US" sz="2400" b="1" dirty="0">
                <a:latin typeface="Lato"/>
                <a:ea typeface="Lato"/>
                <a:cs typeface="Lato"/>
              </a:rPr>
              <a:t>, </a:t>
            </a:r>
            <a:r>
              <a:rPr lang="en-US" sz="2400" b="1" dirty="0" err="1">
                <a:latin typeface="Lato"/>
                <a:ea typeface="Lato"/>
                <a:cs typeface="Lato"/>
              </a:rPr>
              <a:t>HepatitisBVirus</a:t>
            </a:r>
            <a:r>
              <a:rPr lang="en-US" sz="2400" b="1" dirty="0">
                <a:latin typeface="Lato"/>
                <a:ea typeface="Lato"/>
                <a:cs typeface="Lato"/>
              </a:rPr>
              <a:t>, </a:t>
            </a:r>
            <a:r>
              <a:rPr lang="en-US" sz="2400" b="1" dirty="0" err="1">
                <a:latin typeface="Lato"/>
                <a:ea typeface="Lato"/>
                <a:cs typeface="Lato"/>
              </a:rPr>
              <a:t>PolioVirus</a:t>
            </a:r>
            <a:r>
              <a:rPr lang="en-US" sz="2400" b="1" dirty="0">
                <a:latin typeface="Lato"/>
                <a:ea typeface="Lato"/>
                <a:cs typeface="Lato"/>
              </a:rPr>
              <a:t>, </a:t>
            </a:r>
            <a:r>
              <a:rPr lang="en-US" sz="2400" b="1" dirty="0" err="1">
                <a:latin typeface="Lato"/>
                <a:ea typeface="Lato"/>
                <a:cs typeface="Lato"/>
              </a:rPr>
              <a:t>RotaVirus</a:t>
            </a:r>
            <a:r>
              <a:rPr lang="en-US" sz="2400" b="1" dirty="0">
                <a:latin typeface="Lato"/>
                <a:ea typeface="Lato"/>
                <a:cs typeface="Lato"/>
              </a:rPr>
              <a:t>, </a:t>
            </a:r>
            <a:r>
              <a:rPr lang="en-US" sz="2400" b="1" dirty="0" err="1">
                <a:latin typeface="Lato"/>
                <a:ea typeface="Lato"/>
                <a:cs typeface="Lato"/>
              </a:rPr>
              <a:t>RhinoVirus</a:t>
            </a:r>
            <a:r>
              <a:rPr lang="en-US" sz="2400" b="1" dirty="0">
                <a:latin typeface="Lato"/>
                <a:ea typeface="Lato"/>
                <a:cs typeface="Lato"/>
              </a:rPr>
              <a:t>)</a:t>
            </a:r>
          </a:p>
          <a:p>
            <a:pPr marL="0" indent="0">
              <a:buNone/>
            </a:pPr>
            <a:r>
              <a:rPr lang="en-US" sz="2400" b="1" dirty="0"/>
              <a:t>- </a:t>
            </a:r>
            <a:r>
              <a:rPr lang="vi-VN" sz="2400" dirty="0"/>
              <a:t>Vai trò:</a:t>
            </a:r>
            <a:br>
              <a:rPr lang="en-US" sz="2400" dirty="0"/>
            </a:br>
            <a:r>
              <a:rPr lang="en-US" sz="2400" dirty="0"/>
              <a:t>  + </a:t>
            </a:r>
            <a:r>
              <a:rPr lang="vi-VN" sz="2400" dirty="0"/>
              <a:t>Định nghĩa các hành vi liên quan đến việc hiển thị thông tin của </a:t>
            </a:r>
            <a:r>
              <a:rPr lang="vi-VN" sz="2400" dirty="0" err="1"/>
              <a:t>virus</a:t>
            </a:r>
            <a:endParaRPr lang="en-US" sz="2400" dirty="0"/>
          </a:p>
          <a:p>
            <a:pPr>
              <a:buFontTx/>
              <a:buChar char="-"/>
            </a:pPr>
            <a:r>
              <a:rPr lang="vi-VN" sz="2400" dirty="0">
                <a:latin typeface="Lato"/>
                <a:ea typeface="Lato"/>
                <a:cs typeface="Lato"/>
              </a:rPr>
              <a:t>Phương thức:</a:t>
            </a:r>
            <a:br>
              <a:rPr lang="en-US" sz="2400" dirty="0"/>
            </a:br>
            <a:r>
              <a:rPr lang="en-US" sz="2400" dirty="0">
                <a:latin typeface="Lato"/>
                <a:ea typeface="Lato"/>
                <a:cs typeface="Lato"/>
              </a:rPr>
              <a:t>+ </a:t>
            </a:r>
            <a:r>
              <a:rPr lang="vi-VN" sz="2400" dirty="0" err="1">
                <a:latin typeface="Lato"/>
                <a:ea typeface="Lato"/>
                <a:cs typeface="Lato"/>
              </a:rPr>
              <a:t>getDetails</a:t>
            </a:r>
            <a:r>
              <a:rPr lang="vi-VN" sz="2400" dirty="0">
                <a:latin typeface="Lato"/>
                <a:ea typeface="Lato"/>
                <a:cs typeface="Lato"/>
              </a:rPr>
              <a:t>(): Truy xuất thông tin chi tiết và đường dẫn hình ảnh</a:t>
            </a:r>
            <a:endParaRPr lang="en-US" sz="2400" dirty="0">
              <a:latin typeface="Lato"/>
              <a:ea typeface="Lato"/>
              <a:cs typeface="Lato"/>
            </a:endParaRPr>
          </a:p>
        </p:txBody>
      </p:sp>
      <p:sp>
        <p:nvSpPr>
          <p:cNvPr id="6" name="Tiêu đề 2">
            <a:extLst>
              <a:ext uri="{FF2B5EF4-FFF2-40B4-BE49-F238E27FC236}">
                <a16:creationId xmlns:a16="http://schemas.microsoft.com/office/drawing/2014/main" id="{43633567-B6EE-4820-16C0-79433B248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</p:spPr>
        <p:txBody>
          <a:bodyPr/>
          <a:lstStyle/>
          <a:p>
            <a:r>
              <a:rPr lang="en-US" dirty="0"/>
              <a:t>5. Class Diagram</a:t>
            </a:r>
          </a:p>
        </p:txBody>
      </p:sp>
    </p:spTree>
    <p:extLst>
      <p:ext uri="{BB962C8B-B14F-4D97-AF65-F5344CB8AC3E}">
        <p14:creationId xmlns:p14="http://schemas.microsoft.com/office/powerpoint/2010/main" val="249348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283AC-8B50-9794-EF5A-1DF441B17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3066445-F4AB-37E2-8847-AD4B4F1A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859F85D-AB7A-431A-AF1A-DC6FFABB61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400" b="1" dirty="0">
                <a:latin typeface="Lato"/>
                <a:ea typeface="Lato"/>
                <a:cs typeface="Lato"/>
              </a:rPr>
              <a:t>5.11 Virus Animation</a:t>
            </a:r>
            <a:endParaRPr lang="vi-VN" dirty="0"/>
          </a:p>
          <a:p>
            <a:pPr marL="0" indent="0">
              <a:buNone/>
            </a:pPr>
            <a:r>
              <a:rPr lang="en-US" sz="2400" b="1" dirty="0">
                <a:latin typeface="Lato"/>
                <a:ea typeface="Lato"/>
                <a:cs typeface="Lato"/>
              </a:rPr>
              <a:t>- </a:t>
            </a:r>
            <a:r>
              <a:rPr lang="vi-VN" sz="2400" dirty="0">
                <a:latin typeface="Lato"/>
                <a:ea typeface="Lato"/>
                <a:cs typeface="Lato"/>
              </a:rPr>
              <a:t>Vai trò:</a:t>
            </a:r>
            <a:br>
              <a:rPr lang="en-US" sz="2400" dirty="0"/>
            </a:br>
            <a:r>
              <a:rPr lang="en-US" sz="2400" dirty="0">
                <a:latin typeface="Lato"/>
                <a:ea typeface="Lato"/>
                <a:cs typeface="Lato"/>
              </a:rPr>
              <a:t>  + </a:t>
            </a:r>
            <a:r>
              <a:rPr lang="vi-VN" sz="2400" dirty="0">
                <a:latin typeface="Lato"/>
                <a:ea typeface="Lato"/>
                <a:cs typeface="Lato"/>
              </a:rPr>
              <a:t>Mô phỏng quá trình lây nhiễm của </a:t>
            </a:r>
            <a:r>
              <a:rPr lang="vi-VN" sz="2400" dirty="0" err="1">
                <a:latin typeface="Lato"/>
                <a:ea typeface="Lato"/>
                <a:cs typeface="Lato"/>
              </a:rPr>
              <a:t>virus</a:t>
            </a:r>
            <a:r>
              <a:rPr lang="vi-VN" sz="2400" dirty="0">
                <a:latin typeface="Lato"/>
                <a:ea typeface="Lato"/>
                <a:cs typeface="Lato"/>
              </a:rPr>
              <a:t> tới vật thể </a:t>
            </a:r>
            <a:r>
              <a:rPr lang="vi-VN" sz="2400" dirty="0" err="1">
                <a:latin typeface="Lato"/>
                <a:ea typeface="Lato"/>
                <a:cs typeface="Lato"/>
              </a:rPr>
              <a:t>host</a:t>
            </a:r>
            <a:endParaRPr lang="en-US" sz="2400" dirty="0" err="1">
              <a:latin typeface="Lato"/>
              <a:ea typeface="Lato"/>
              <a:cs typeface="Lato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vi-VN" sz="2400" dirty="0">
                <a:latin typeface="Lato"/>
                <a:ea typeface="Lato"/>
                <a:cs typeface="Lato"/>
              </a:rPr>
              <a:t>Phương thức:</a:t>
            </a:r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Lato"/>
                <a:ea typeface="Calibri"/>
                <a:cs typeface="Calibri"/>
              </a:rPr>
              <a:t>+ </a:t>
            </a:r>
            <a:r>
              <a:rPr lang="en-US" sz="2000" b="1" err="1">
                <a:latin typeface="Lato"/>
                <a:ea typeface="Calibri"/>
                <a:cs typeface="Calibri"/>
              </a:rPr>
              <a:t>paintComponent</a:t>
            </a:r>
            <a:r>
              <a:rPr lang="en-US" sz="2000" b="1" dirty="0">
                <a:latin typeface="Lato"/>
                <a:ea typeface="Calibri"/>
                <a:cs typeface="Calibri"/>
              </a:rPr>
              <a:t>(Graphic g)</a:t>
            </a:r>
            <a:r>
              <a:rPr lang="en-US" sz="2000" dirty="0">
                <a:latin typeface="Lato"/>
                <a:ea typeface="Calibri"/>
                <a:cs typeface="Calibri"/>
              </a:rPr>
              <a:t>: </a:t>
            </a:r>
            <a:r>
              <a:rPr lang="en-US" sz="2000" err="1">
                <a:latin typeface="Lato"/>
                <a:ea typeface="Calibri"/>
                <a:cs typeface="Calibri"/>
              </a:rPr>
              <a:t>vẽ</a:t>
            </a:r>
            <a:r>
              <a:rPr lang="en-US" sz="2000" dirty="0">
                <a:latin typeface="Lato"/>
                <a:ea typeface="Calibri"/>
                <a:cs typeface="Calibri"/>
              </a:rPr>
              <a:t> </a:t>
            </a:r>
            <a:r>
              <a:rPr lang="en-US" sz="2000" err="1">
                <a:latin typeface="Lato"/>
                <a:ea typeface="Calibri"/>
                <a:cs typeface="Calibri"/>
              </a:rPr>
              <a:t>nền</a:t>
            </a:r>
            <a:r>
              <a:rPr lang="en-US" sz="2000" dirty="0">
                <a:latin typeface="Lato"/>
                <a:ea typeface="Calibri"/>
                <a:cs typeface="Calibri"/>
              </a:rPr>
              <a:t>, virus, host cell, </a:t>
            </a:r>
            <a:r>
              <a:rPr lang="en-US" sz="2000" err="1">
                <a:latin typeface="Lato"/>
                <a:ea typeface="Calibri"/>
                <a:cs typeface="Calibri"/>
              </a:rPr>
              <a:t>thanh</a:t>
            </a:r>
            <a:r>
              <a:rPr lang="en-US" sz="2000" dirty="0">
                <a:latin typeface="Lato"/>
                <a:ea typeface="Calibri"/>
                <a:cs typeface="Calibri"/>
              </a:rPr>
              <a:t> </a:t>
            </a:r>
            <a:r>
              <a:rPr lang="en-US" sz="2000" err="1">
                <a:latin typeface="Lato"/>
                <a:ea typeface="Calibri"/>
                <a:cs typeface="Calibri"/>
              </a:rPr>
              <a:t>trạng</a:t>
            </a:r>
            <a:r>
              <a:rPr lang="en-US" sz="2000" dirty="0">
                <a:latin typeface="Lato"/>
                <a:ea typeface="Calibri"/>
                <a:cs typeface="Calibri"/>
              </a:rPr>
              <a:t> </a:t>
            </a:r>
            <a:r>
              <a:rPr lang="en-US" sz="2000" err="1">
                <a:latin typeface="Lato"/>
                <a:ea typeface="Calibri"/>
                <a:cs typeface="Calibri"/>
              </a:rPr>
              <a:t>thái</a:t>
            </a:r>
            <a:r>
              <a:rPr lang="en-US" sz="2000" dirty="0">
                <a:latin typeface="Lato"/>
                <a:ea typeface="Calibri"/>
                <a:cs typeface="Calibri"/>
              </a:rPr>
              <a:t>, </a:t>
            </a:r>
            <a:r>
              <a:rPr lang="en-US" sz="2000" err="1">
                <a:latin typeface="Lato"/>
                <a:ea typeface="Calibri"/>
                <a:cs typeface="Calibri"/>
              </a:rPr>
              <a:t>tô</a:t>
            </a:r>
            <a:r>
              <a:rPr lang="en-US" sz="2000" dirty="0">
                <a:latin typeface="Lato"/>
                <a:ea typeface="Calibri"/>
                <a:cs typeface="Calibri"/>
              </a:rPr>
              <a:t> </a:t>
            </a:r>
            <a:r>
              <a:rPr lang="en-US" sz="2000" err="1">
                <a:latin typeface="Lato"/>
                <a:ea typeface="Calibri"/>
                <a:cs typeface="Calibri"/>
              </a:rPr>
              <a:t>đỏ</a:t>
            </a:r>
            <a:r>
              <a:rPr lang="en-US" sz="2000" dirty="0">
                <a:latin typeface="Lato"/>
                <a:ea typeface="Calibri"/>
                <a:cs typeface="Calibri"/>
              </a:rPr>
              <a:t> host cell </a:t>
            </a:r>
            <a:r>
              <a:rPr lang="en-US" sz="2000" err="1">
                <a:latin typeface="Lato"/>
                <a:ea typeface="Calibri"/>
                <a:cs typeface="Calibri"/>
              </a:rPr>
              <a:t>khi</a:t>
            </a:r>
            <a:r>
              <a:rPr lang="en-US" sz="2000" dirty="0">
                <a:latin typeface="Lato"/>
                <a:ea typeface="Calibri"/>
                <a:cs typeface="Calibri"/>
              </a:rPr>
              <a:t> </a:t>
            </a:r>
            <a:r>
              <a:rPr lang="en-US" sz="2000" err="1">
                <a:latin typeface="Lato"/>
                <a:ea typeface="Calibri"/>
                <a:cs typeface="Calibri"/>
              </a:rPr>
              <a:t>đến</a:t>
            </a:r>
            <a:r>
              <a:rPr lang="en-US" sz="2000" dirty="0">
                <a:latin typeface="Lato"/>
                <a:ea typeface="Calibri"/>
                <a:cs typeface="Calibri"/>
              </a:rPr>
              <a:t> stage 3</a:t>
            </a:r>
            <a:endParaRPr lang="en-US" sz="2000">
              <a:latin typeface="Lato"/>
            </a:endParaRPr>
          </a:p>
          <a:p>
            <a:pPr marL="0" indent="0">
              <a:buNone/>
            </a:pPr>
            <a:r>
              <a:rPr lang="en-US" sz="2000" b="1" dirty="0">
                <a:latin typeface="Lato"/>
                <a:ea typeface="Calibri"/>
                <a:cs typeface="Calibri"/>
              </a:rPr>
              <a:t>+ </a:t>
            </a:r>
            <a:r>
              <a:rPr lang="en-US" sz="2000" b="1" err="1">
                <a:latin typeface="Lato"/>
                <a:ea typeface="Calibri"/>
                <a:cs typeface="Calibri"/>
              </a:rPr>
              <a:t>actionPerformed</a:t>
            </a:r>
            <a:r>
              <a:rPr lang="en-US" sz="2000" b="1" dirty="0">
                <a:latin typeface="Lato"/>
                <a:ea typeface="Calibri"/>
                <a:cs typeface="Calibri"/>
              </a:rPr>
              <a:t>(</a:t>
            </a:r>
            <a:r>
              <a:rPr lang="en-US" sz="2000" b="1" err="1">
                <a:latin typeface="Lato"/>
                <a:ea typeface="Calibri"/>
                <a:cs typeface="Calibri"/>
              </a:rPr>
              <a:t>ActionEvent</a:t>
            </a:r>
            <a:r>
              <a:rPr lang="en-US" sz="2000" b="1" dirty="0">
                <a:latin typeface="Lato"/>
                <a:ea typeface="Calibri"/>
                <a:cs typeface="Calibri"/>
              </a:rPr>
              <a:t> e)</a:t>
            </a:r>
            <a:r>
              <a:rPr lang="en-US" sz="2000" dirty="0">
                <a:latin typeface="Lato"/>
                <a:ea typeface="Calibri"/>
                <a:cs typeface="Calibri"/>
              </a:rPr>
              <a:t>: di </a:t>
            </a:r>
            <a:r>
              <a:rPr lang="en-US" sz="2000" err="1">
                <a:latin typeface="Lato"/>
                <a:ea typeface="Calibri"/>
                <a:cs typeface="Calibri"/>
              </a:rPr>
              <a:t>chuyển</a:t>
            </a:r>
            <a:r>
              <a:rPr lang="en-US" sz="2000" dirty="0">
                <a:latin typeface="Lato"/>
                <a:ea typeface="Calibri"/>
                <a:cs typeface="Calibri"/>
              </a:rPr>
              <a:t> virus </a:t>
            </a:r>
            <a:r>
              <a:rPr lang="en-US" sz="2000" err="1">
                <a:latin typeface="Lato"/>
                <a:ea typeface="Calibri"/>
                <a:cs typeface="Calibri"/>
              </a:rPr>
              <a:t>đến</a:t>
            </a:r>
            <a:r>
              <a:rPr lang="en-US" sz="2000" dirty="0">
                <a:latin typeface="Lato"/>
                <a:ea typeface="Calibri"/>
                <a:cs typeface="Calibri"/>
              </a:rPr>
              <a:t> host cell, update </a:t>
            </a:r>
            <a:r>
              <a:rPr lang="en-US" sz="2000" err="1">
                <a:latin typeface="Lato"/>
                <a:ea typeface="Calibri"/>
                <a:cs typeface="Calibri"/>
              </a:rPr>
              <a:t>trạng</a:t>
            </a:r>
            <a:r>
              <a:rPr lang="en-US" sz="2000" dirty="0">
                <a:latin typeface="Lato"/>
                <a:ea typeface="Calibri"/>
                <a:cs typeface="Calibri"/>
              </a:rPr>
              <a:t> </a:t>
            </a:r>
            <a:r>
              <a:rPr lang="en-US" sz="2000" err="1">
                <a:latin typeface="Lato"/>
                <a:ea typeface="Calibri"/>
                <a:cs typeface="Calibri"/>
              </a:rPr>
              <a:t>thái</a:t>
            </a:r>
            <a:r>
              <a:rPr lang="en-US" sz="2000" dirty="0">
                <a:latin typeface="Lato"/>
                <a:ea typeface="Calibri"/>
                <a:cs typeface="Calibri"/>
              </a:rPr>
              <a:t> </a:t>
            </a:r>
            <a:r>
              <a:rPr lang="en-US" sz="2000" err="1">
                <a:latin typeface="Lato"/>
                <a:ea typeface="Calibri"/>
                <a:cs typeface="Calibri"/>
              </a:rPr>
              <a:t>của</a:t>
            </a:r>
            <a:r>
              <a:rPr lang="en-US" sz="2000" dirty="0">
                <a:latin typeface="Lato"/>
                <a:ea typeface="Calibri"/>
                <a:cs typeface="Calibri"/>
              </a:rPr>
              <a:t> </a:t>
            </a:r>
            <a:r>
              <a:rPr lang="en-US" sz="2000" err="1">
                <a:latin typeface="Lato"/>
                <a:ea typeface="Calibri"/>
                <a:cs typeface="Calibri"/>
              </a:rPr>
              <a:t>quá</a:t>
            </a:r>
            <a:r>
              <a:rPr lang="en-US" sz="2000" dirty="0">
                <a:latin typeface="Lato"/>
                <a:ea typeface="Calibri"/>
                <a:cs typeface="Calibri"/>
              </a:rPr>
              <a:t> </a:t>
            </a:r>
            <a:r>
              <a:rPr lang="en-US" sz="2000" err="1">
                <a:latin typeface="Lato"/>
                <a:ea typeface="Calibri"/>
                <a:cs typeface="Calibri"/>
              </a:rPr>
              <a:t>trình</a:t>
            </a:r>
            <a:r>
              <a:rPr lang="en-US" sz="2000" dirty="0">
                <a:latin typeface="Lato"/>
                <a:ea typeface="Calibri"/>
                <a:cs typeface="Calibri"/>
              </a:rPr>
              <a:t> </a:t>
            </a:r>
            <a:r>
              <a:rPr lang="en-US" sz="2000" err="1">
                <a:latin typeface="Lato"/>
                <a:ea typeface="Calibri"/>
                <a:cs typeface="Calibri"/>
              </a:rPr>
              <a:t>lây</a:t>
            </a:r>
            <a:r>
              <a:rPr lang="en-US" sz="2000" dirty="0">
                <a:latin typeface="Lato"/>
                <a:ea typeface="Calibri"/>
                <a:cs typeface="Calibri"/>
              </a:rPr>
              <a:t> </a:t>
            </a:r>
            <a:r>
              <a:rPr lang="en-US" sz="2000" err="1">
                <a:latin typeface="Lato"/>
                <a:ea typeface="Calibri"/>
                <a:cs typeface="Calibri"/>
              </a:rPr>
              <a:t>nhiễm</a:t>
            </a:r>
            <a:r>
              <a:rPr lang="en-US" sz="2000" dirty="0">
                <a:latin typeface="Lato"/>
                <a:ea typeface="Calibri"/>
                <a:cs typeface="Calibri"/>
              </a:rPr>
              <a:t>, </a:t>
            </a:r>
            <a:r>
              <a:rPr lang="en-US" sz="2000" err="1">
                <a:latin typeface="Lato"/>
                <a:ea typeface="Calibri"/>
                <a:cs typeface="Calibri"/>
              </a:rPr>
              <a:t>chuyển</a:t>
            </a:r>
            <a:r>
              <a:rPr lang="en-US" sz="2000" dirty="0">
                <a:latin typeface="Lato"/>
                <a:ea typeface="Calibri"/>
                <a:cs typeface="Calibri"/>
              </a:rPr>
              <a:t> stage, log </a:t>
            </a:r>
            <a:r>
              <a:rPr lang="en-US" sz="2000" err="1">
                <a:latin typeface="Lato"/>
                <a:ea typeface="Calibri"/>
                <a:cs typeface="Calibri"/>
              </a:rPr>
              <a:t>các</a:t>
            </a:r>
            <a:r>
              <a:rPr lang="en-US" sz="2000" dirty="0">
                <a:latin typeface="Lato"/>
                <a:ea typeface="Calibri"/>
                <a:cs typeface="Calibri"/>
              </a:rPr>
              <a:t> </a:t>
            </a:r>
            <a:r>
              <a:rPr lang="en-US" sz="2000" err="1">
                <a:latin typeface="Lato"/>
                <a:ea typeface="Calibri"/>
                <a:cs typeface="Calibri"/>
              </a:rPr>
              <a:t>messeages</a:t>
            </a:r>
            <a:r>
              <a:rPr lang="en-US" sz="2000" dirty="0">
                <a:latin typeface="Lato"/>
                <a:ea typeface="Calibri"/>
                <a:cs typeface="Calibri"/>
              </a:rPr>
              <a:t> stage </a:t>
            </a:r>
            <a:r>
              <a:rPr lang="en-US" sz="2000" err="1">
                <a:latin typeface="Lato"/>
                <a:ea typeface="Calibri"/>
                <a:cs typeface="Calibri"/>
              </a:rPr>
              <a:t>lây</a:t>
            </a:r>
            <a:r>
              <a:rPr lang="en-US" sz="2000" dirty="0">
                <a:latin typeface="Lato"/>
                <a:ea typeface="Calibri"/>
                <a:cs typeface="Calibri"/>
              </a:rPr>
              <a:t> </a:t>
            </a:r>
            <a:r>
              <a:rPr lang="en-US" sz="2000" err="1">
                <a:latin typeface="Lato"/>
                <a:ea typeface="Calibri"/>
                <a:cs typeface="Calibri"/>
              </a:rPr>
              <a:t>nhiễm</a:t>
            </a:r>
            <a:r>
              <a:rPr lang="en-US" sz="2000" dirty="0">
                <a:latin typeface="Lato"/>
                <a:ea typeface="Calibri"/>
                <a:cs typeface="Calibri"/>
              </a:rPr>
              <a:t> </a:t>
            </a:r>
            <a:r>
              <a:rPr lang="en-US" sz="2000" err="1">
                <a:latin typeface="Lato"/>
                <a:ea typeface="Calibri"/>
                <a:cs typeface="Calibri"/>
              </a:rPr>
              <a:t>tới</a:t>
            </a:r>
            <a:r>
              <a:rPr lang="en-US" sz="2000" dirty="0">
                <a:latin typeface="Lato"/>
                <a:ea typeface="Calibri"/>
                <a:cs typeface="Calibri"/>
              </a:rPr>
              <a:t> </a:t>
            </a:r>
            <a:r>
              <a:rPr lang="en-US" sz="2000" err="1">
                <a:latin typeface="Lato"/>
                <a:ea typeface="Calibri"/>
                <a:cs typeface="Calibri"/>
              </a:rPr>
              <a:t>logArea</a:t>
            </a:r>
            <a:r>
              <a:rPr lang="en-US" sz="2000" dirty="0">
                <a:latin typeface="Lato"/>
                <a:ea typeface="Calibri"/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latin typeface="Lato"/>
                <a:ea typeface="Calibri"/>
                <a:cs typeface="Calibri"/>
              </a:rPr>
              <a:t>+ </a:t>
            </a:r>
            <a:r>
              <a:rPr lang="en-US" sz="2000" b="1" err="1">
                <a:latin typeface="Lato"/>
                <a:ea typeface="Calibri"/>
                <a:cs typeface="Calibri"/>
              </a:rPr>
              <a:t>resetStimulation</a:t>
            </a:r>
            <a:r>
              <a:rPr lang="en-US" sz="2000" b="1" dirty="0">
                <a:latin typeface="Lato"/>
                <a:ea typeface="Calibri"/>
                <a:cs typeface="Calibri"/>
              </a:rPr>
              <a:t>()</a:t>
            </a:r>
            <a:r>
              <a:rPr lang="en-US" sz="2000" dirty="0">
                <a:latin typeface="Lato"/>
                <a:ea typeface="Calibri"/>
                <a:cs typeface="Calibri"/>
              </a:rPr>
              <a:t>: </a:t>
            </a:r>
            <a:r>
              <a:rPr lang="en-US" sz="2000" err="1">
                <a:latin typeface="Lato"/>
                <a:ea typeface="Calibri"/>
                <a:cs typeface="Calibri"/>
              </a:rPr>
              <a:t>dừng</a:t>
            </a:r>
            <a:r>
              <a:rPr lang="en-US" sz="2000" dirty="0">
                <a:latin typeface="Lato"/>
                <a:ea typeface="Calibri"/>
                <a:cs typeface="Calibri"/>
              </a:rPr>
              <a:t> "Timer”, </a:t>
            </a:r>
            <a:r>
              <a:rPr lang="en-US" sz="2000" err="1">
                <a:latin typeface="Lato"/>
                <a:ea typeface="Calibri"/>
                <a:cs typeface="Calibri"/>
              </a:rPr>
              <a:t>xóa</a:t>
            </a:r>
            <a:r>
              <a:rPr lang="en-US" sz="2000" dirty="0">
                <a:latin typeface="Lato"/>
                <a:ea typeface="Calibri"/>
                <a:cs typeface="Calibri"/>
              </a:rPr>
              <a:t> content </a:t>
            </a:r>
            <a:r>
              <a:rPr lang="en-US" sz="2000" err="1">
                <a:latin typeface="Lato"/>
                <a:ea typeface="Calibri"/>
                <a:cs typeface="Calibri"/>
              </a:rPr>
              <a:t>của</a:t>
            </a:r>
            <a:r>
              <a:rPr lang="en-US" sz="2000" dirty="0">
                <a:latin typeface="Lato"/>
                <a:ea typeface="Calibri"/>
                <a:cs typeface="Calibri"/>
              </a:rPr>
              <a:t> parent frame, </a:t>
            </a:r>
            <a:r>
              <a:rPr lang="en-US" sz="2000" err="1">
                <a:latin typeface="Lato"/>
                <a:ea typeface="Calibri"/>
                <a:cs typeface="Calibri"/>
              </a:rPr>
              <a:t>mở</a:t>
            </a:r>
            <a:r>
              <a:rPr lang="en-US" sz="2000" dirty="0">
                <a:latin typeface="Lato"/>
                <a:ea typeface="Calibri"/>
                <a:cs typeface="Calibri"/>
              </a:rPr>
              <a:t> </a:t>
            </a:r>
            <a:r>
              <a:rPr lang="en-US" sz="2000" err="1">
                <a:latin typeface="Lato"/>
                <a:ea typeface="Calibri"/>
                <a:cs typeface="Calibri"/>
              </a:rPr>
              <a:t>lại</a:t>
            </a:r>
            <a:r>
              <a:rPr lang="en-US" sz="2000" dirty="0">
                <a:latin typeface="Lato"/>
                <a:ea typeface="Calibri"/>
                <a:cs typeface="Calibri"/>
              </a:rPr>
              <a:t> main menu </a:t>
            </a:r>
            <a:r>
              <a:rPr lang="en-US" sz="2000" err="1">
                <a:latin typeface="Lato"/>
                <a:ea typeface="Calibri"/>
                <a:cs typeface="Calibri"/>
              </a:rPr>
              <a:t>nếu</a:t>
            </a:r>
            <a:r>
              <a:rPr lang="en-US" sz="2000" dirty="0">
                <a:latin typeface="Lato"/>
                <a:ea typeface="Calibri"/>
                <a:cs typeface="Calibri"/>
              </a:rPr>
              <a:t> parent frame </a:t>
            </a:r>
            <a:r>
              <a:rPr lang="en-US" sz="2000" err="1">
                <a:latin typeface="Lato"/>
                <a:ea typeface="Calibri"/>
                <a:cs typeface="Calibri"/>
              </a:rPr>
              <a:t>là</a:t>
            </a:r>
            <a:r>
              <a:rPr lang="en-US" sz="2000" dirty="0">
                <a:latin typeface="Lato"/>
                <a:ea typeface="Calibri"/>
                <a:cs typeface="Calibri"/>
              </a:rPr>
              <a:t> instance </a:t>
            </a:r>
            <a:r>
              <a:rPr lang="en-US" sz="2000" err="1">
                <a:latin typeface="Lato"/>
                <a:ea typeface="Calibri"/>
                <a:cs typeface="Calibri"/>
              </a:rPr>
              <a:t>của</a:t>
            </a:r>
            <a:r>
              <a:rPr lang="en-US" sz="2000" dirty="0">
                <a:latin typeface="Lato"/>
                <a:ea typeface="Calibri"/>
                <a:cs typeface="Calibri"/>
              </a:rPr>
              <a:t> </a:t>
            </a:r>
            <a:r>
              <a:rPr lang="en-US" sz="2000" err="1">
                <a:latin typeface="Lato"/>
                <a:ea typeface="Calibri"/>
                <a:cs typeface="Calibri"/>
              </a:rPr>
              <a:t>BaseFrame</a:t>
            </a:r>
            <a:endParaRPr lang="en-US" sz="2000">
              <a:latin typeface="Lato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latin typeface="Lato"/>
                <a:ea typeface="Calibri"/>
                <a:cs typeface="Calibri"/>
              </a:rPr>
              <a:t>+ </a:t>
            </a:r>
            <a:r>
              <a:rPr lang="en-US" sz="2000" b="1" err="1">
                <a:latin typeface="Lato"/>
                <a:ea typeface="Calibri"/>
                <a:cs typeface="Calibri"/>
              </a:rPr>
              <a:t>launchVirusSelection</a:t>
            </a:r>
            <a:r>
              <a:rPr lang="en-US" sz="2000" b="1" dirty="0">
                <a:latin typeface="Lato"/>
                <a:ea typeface="Calibri"/>
                <a:cs typeface="Calibri"/>
              </a:rPr>
              <a:t>(</a:t>
            </a:r>
            <a:r>
              <a:rPr lang="en-US" sz="2000" b="1" err="1">
                <a:latin typeface="Lato"/>
                <a:ea typeface="Calibri"/>
                <a:cs typeface="Calibri"/>
              </a:rPr>
              <a:t>JFrame</a:t>
            </a:r>
            <a:r>
              <a:rPr lang="en-US" sz="2000" b="1" dirty="0">
                <a:latin typeface="Lato"/>
                <a:ea typeface="Calibri"/>
                <a:cs typeface="Calibri"/>
              </a:rPr>
              <a:t> frame)</a:t>
            </a:r>
            <a:r>
              <a:rPr lang="en-US" sz="2000" dirty="0">
                <a:latin typeface="Lato"/>
                <a:ea typeface="Calibri"/>
                <a:cs typeface="Calibri"/>
              </a:rPr>
              <a:t>: dialog </a:t>
            </a:r>
            <a:r>
              <a:rPr lang="en-US" sz="2000" err="1">
                <a:latin typeface="Lato"/>
                <a:ea typeface="Calibri"/>
                <a:cs typeface="Calibri"/>
              </a:rPr>
              <a:t>chọn</a:t>
            </a:r>
            <a:r>
              <a:rPr lang="en-US" sz="2000" dirty="0">
                <a:latin typeface="Lato"/>
                <a:ea typeface="Calibri"/>
                <a:cs typeface="Calibri"/>
              </a:rPr>
              <a:t> virus, </a:t>
            </a:r>
            <a:r>
              <a:rPr lang="en-US" sz="2000" err="1">
                <a:latin typeface="Lato"/>
                <a:ea typeface="Calibri"/>
                <a:cs typeface="Calibri"/>
              </a:rPr>
              <a:t>mở</a:t>
            </a:r>
            <a:r>
              <a:rPr lang="en-US" sz="2000" dirty="0">
                <a:latin typeface="Lato"/>
                <a:ea typeface="Calibri"/>
                <a:cs typeface="Calibri"/>
              </a:rPr>
              <a:t> panel </a:t>
            </a:r>
            <a:r>
              <a:rPr lang="en-US" sz="2000" err="1">
                <a:latin typeface="Lato"/>
                <a:ea typeface="Calibri"/>
                <a:cs typeface="Calibri"/>
              </a:rPr>
              <a:t>VirusAnimation</a:t>
            </a:r>
            <a:r>
              <a:rPr lang="en-US" sz="2000" dirty="0">
                <a:latin typeface="Lato"/>
                <a:ea typeface="Calibri"/>
                <a:cs typeface="Calibri"/>
              </a:rPr>
              <a:t> </a:t>
            </a:r>
            <a:r>
              <a:rPr lang="en-US" sz="2000" err="1">
                <a:latin typeface="Lato"/>
                <a:ea typeface="Calibri"/>
                <a:cs typeface="Calibri"/>
              </a:rPr>
              <a:t>và</a:t>
            </a:r>
            <a:r>
              <a:rPr lang="en-US" sz="2000" dirty="0">
                <a:latin typeface="Lato"/>
                <a:ea typeface="Calibri"/>
                <a:cs typeface="Calibri"/>
              </a:rPr>
              <a:t> log </a:t>
            </a:r>
            <a:r>
              <a:rPr lang="en-US" sz="2000" err="1">
                <a:latin typeface="Lato"/>
                <a:ea typeface="Calibri"/>
                <a:cs typeface="Calibri"/>
              </a:rPr>
              <a:t>quá</a:t>
            </a:r>
            <a:r>
              <a:rPr lang="en-US" sz="2000" dirty="0">
                <a:latin typeface="Lato"/>
                <a:ea typeface="Calibri"/>
                <a:cs typeface="Calibri"/>
              </a:rPr>
              <a:t> </a:t>
            </a:r>
            <a:r>
              <a:rPr lang="en-US" sz="2000" err="1">
                <a:latin typeface="Lato"/>
                <a:ea typeface="Calibri"/>
                <a:cs typeface="Calibri"/>
              </a:rPr>
              <a:t>trình</a:t>
            </a:r>
            <a:r>
              <a:rPr lang="en-US" sz="2000" dirty="0">
                <a:latin typeface="Lato"/>
                <a:ea typeface="Calibri"/>
                <a:cs typeface="Calibri"/>
              </a:rPr>
              <a:t> </a:t>
            </a:r>
            <a:r>
              <a:rPr lang="en-US" sz="2000" err="1">
                <a:latin typeface="Lato"/>
                <a:ea typeface="Calibri"/>
                <a:cs typeface="Calibri"/>
              </a:rPr>
              <a:t>lây</a:t>
            </a:r>
            <a:r>
              <a:rPr lang="en-US" sz="2000" dirty="0">
                <a:latin typeface="Lato"/>
                <a:ea typeface="Calibri"/>
                <a:cs typeface="Calibri"/>
              </a:rPr>
              <a:t> </a:t>
            </a:r>
            <a:r>
              <a:rPr lang="en-US" sz="2000" err="1">
                <a:latin typeface="Lato"/>
                <a:ea typeface="Calibri"/>
                <a:cs typeface="Calibri"/>
              </a:rPr>
              <a:t>nhiễm</a:t>
            </a:r>
            <a:r>
              <a:rPr lang="en-US" sz="2000" dirty="0">
                <a:latin typeface="Lato"/>
                <a:ea typeface="Calibri"/>
                <a:cs typeface="Calibri"/>
              </a:rPr>
              <a:t> </a:t>
            </a:r>
            <a:r>
              <a:rPr lang="en-US" sz="2000" err="1">
                <a:latin typeface="Lato"/>
                <a:ea typeface="Calibri"/>
                <a:cs typeface="Calibri"/>
              </a:rPr>
              <a:t>dựa</a:t>
            </a:r>
            <a:r>
              <a:rPr lang="en-US" sz="2000" dirty="0">
                <a:latin typeface="Lato"/>
                <a:ea typeface="Calibri"/>
                <a:cs typeface="Calibri"/>
              </a:rPr>
              <a:t> </a:t>
            </a:r>
            <a:r>
              <a:rPr lang="en-US" sz="2000" err="1">
                <a:latin typeface="Lato"/>
                <a:ea typeface="Calibri"/>
                <a:cs typeface="Calibri"/>
              </a:rPr>
              <a:t>trên</a:t>
            </a:r>
            <a:r>
              <a:rPr lang="en-US" sz="2000" dirty="0">
                <a:latin typeface="Lato"/>
                <a:ea typeface="Calibri"/>
                <a:cs typeface="Calibri"/>
              </a:rPr>
              <a:t> virus </a:t>
            </a:r>
            <a:r>
              <a:rPr lang="en-US" sz="2000" err="1">
                <a:latin typeface="Lato"/>
                <a:ea typeface="Calibri"/>
                <a:cs typeface="Calibri"/>
              </a:rPr>
              <a:t>đã</a:t>
            </a:r>
            <a:r>
              <a:rPr lang="en-US" sz="2000" dirty="0">
                <a:latin typeface="Lato"/>
                <a:ea typeface="Calibri"/>
                <a:cs typeface="Calibri"/>
              </a:rPr>
              <a:t> </a:t>
            </a:r>
            <a:r>
              <a:rPr lang="en-US" sz="2000" err="1">
                <a:latin typeface="Lato"/>
                <a:ea typeface="Calibri"/>
                <a:cs typeface="Calibri"/>
              </a:rPr>
              <a:t>chọn</a:t>
            </a:r>
            <a:r>
              <a:rPr lang="en-US" sz="2000" dirty="0">
                <a:latin typeface="Lato"/>
                <a:ea typeface="Calibri"/>
                <a:cs typeface="Calibri"/>
              </a:rPr>
              <a:t>, </a:t>
            </a:r>
            <a:r>
              <a:rPr lang="en-US" sz="2000" err="1">
                <a:latin typeface="Lato"/>
                <a:ea typeface="Calibri"/>
                <a:cs typeface="Calibri"/>
              </a:rPr>
              <a:t>thêm</a:t>
            </a:r>
            <a:r>
              <a:rPr lang="en-US" sz="2000" dirty="0">
                <a:latin typeface="Lato"/>
                <a:ea typeface="Calibri"/>
                <a:cs typeface="Calibri"/>
              </a:rPr>
              <a:t> simulation </a:t>
            </a:r>
            <a:r>
              <a:rPr lang="en-US" sz="2000" err="1">
                <a:latin typeface="Lato"/>
                <a:ea typeface="Calibri"/>
                <a:cs typeface="Calibri"/>
              </a:rPr>
              <a:t>tới</a:t>
            </a:r>
            <a:r>
              <a:rPr lang="en-US" sz="2000" dirty="0">
                <a:latin typeface="Lato"/>
                <a:ea typeface="Calibri"/>
                <a:cs typeface="Calibri"/>
              </a:rPr>
              <a:t> main frame </a:t>
            </a:r>
            <a:r>
              <a:rPr lang="en-US" sz="2000" err="1">
                <a:latin typeface="Lato"/>
                <a:ea typeface="Calibri"/>
                <a:cs typeface="Calibri"/>
              </a:rPr>
              <a:t>bằng</a:t>
            </a:r>
            <a:r>
              <a:rPr lang="en-US" sz="2000" dirty="0">
                <a:latin typeface="Lato"/>
                <a:ea typeface="Calibri"/>
                <a:cs typeface="Calibri"/>
              </a:rPr>
              <a:t> </a:t>
            </a:r>
            <a:r>
              <a:rPr lang="en-US" sz="2000" err="1">
                <a:latin typeface="Lato"/>
                <a:ea typeface="Calibri"/>
                <a:cs typeface="Calibri"/>
              </a:rPr>
              <a:t>cách</a:t>
            </a:r>
            <a:r>
              <a:rPr lang="en-US" sz="2000" dirty="0">
                <a:latin typeface="Lato"/>
                <a:ea typeface="Calibri"/>
                <a:cs typeface="Calibri"/>
              </a:rPr>
              <a:t> </a:t>
            </a:r>
            <a:r>
              <a:rPr lang="en-US" sz="2000" err="1">
                <a:latin typeface="Lato"/>
                <a:ea typeface="Calibri"/>
                <a:cs typeface="Calibri"/>
              </a:rPr>
              <a:t>sử</a:t>
            </a:r>
            <a:r>
              <a:rPr lang="en-US" sz="2000" dirty="0">
                <a:latin typeface="Lato"/>
                <a:ea typeface="Calibri"/>
                <a:cs typeface="Calibri"/>
              </a:rPr>
              <a:t> </a:t>
            </a:r>
            <a:r>
              <a:rPr lang="en-US" sz="2000" err="1">
                <a:latin typeface="Lato"/>
                <a:ea typeface="Calibri"/>
                <a:cs typeface="Calibri"/>
              </a:rPr>
              <a:t>dụng</a:t>
            </a:r>
            <a:r>
              <a:rPr lang="en-US" sz="2000" dirty="0">
                <a:latin typeface="Lato"/>
                <a:ea typeface="Calibri"/>
                <a:cs typeface="Calibri"/>
              </a:rPr>
              <a:t> </a:t>
            </a:r>
            <a:r>
              <a:rPr lang="en-US" sz="2000" err="1">
                <a:latin typeface="Lato"/>
                <a:ea typeface="Calibri"/>
                <a:cs typeface="Calibri"/>
              </a:rPr>
              <a:t>JSplitPane</a:t>
            </a:r>
            <a:endParaRPr lang="en-US" sz="2000">
              <a:latin typeface="Lato"/>
              <a:ea typeface="Calibri"/>
              <a:cs typeface="Calibri"/>
            </a:endParaRPr>
          </a:p>
          <a:p>
            <a:pPr>
              <a:buNone/>
            </a:pPr>
            <a:endParaRPr lang="en-US" sz="2400" dirty="0">
              <a:latin typeface="Lato"/>
              <a:ea typeface="Lato"/>
              <a:cs typeface="Lato"/>
            </a:endParaRPr>
          </a:p>
        </p:txBody>
      </p:sp>
      <p:sp>
        <p:nvSpPr>
          <p:cNvPr id="6" name="Tiêu đề 2">
            <a:extLst>
              <a:ext uri="{FF2B5EF4-FFF2-40B4-BE49-F238E27FC236}">
                <a16:creationId xmlns:a16="http://schemas.microsoft.com/office/drawing/2014/main" id="{43633567-B6EE-4820-16C0-79433B248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</p:spPr>
        <p:txBody>
          <a:bodyPr/>
          <a:lstStyle/>
          <a:p>
            <a:r>
              <a:rPr lang="en-US" dirty="0"/>
              <a:t>5. Class Diagram</a:t>
            </a:r>
          </a:p>
        </p:txBody>
      </p:sp>
    </p:spTree>
    <p:extLst>
      <p:ext uri="{BB962C8B-B14F-4D97-AF65-F5344CB8AC3E}">
        <p14:creationId xmlns:p14="http://schemas.microsoft.com/office/powerpoint/2010/main" val="750691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6FBF6-0A91-2415-9D07-817F89643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13E9EF4E-19D8-9389-88F7-930C7C58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êu đề 2">
            <a:extLst>
              <a:ext uri="{FF2B5EF4-FFF2-40B4-BE49-F238E27FC236}">
                <a16:creationId xmlns:a16="http://schemas.microsoft.com/office/drawing/2014/main" id="{4CA9FFED-5543-E01B-9FC6-71E41BFE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</p:spPr>
        <p:txBody>
          <a:bodyPr/>
          <a:lstStyle/>
          <a:p>
            <a:r>
              <a:rPr lang="en-US"/>
              <a:t>5. Class Diagram</a:t>
            </a:r>
            <a:endParaRPr lang="en-US" dirty="0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BB200E8F-0A77-9614-8BF8-F2804E0FE9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810841"/>
            <a:ext cx="8924783" cy="8069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lang="en-US" dirty="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E7DBDC69-4300-4805-37BF-16869458B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158"/>
            <a:ext cx="9144000" cy="47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2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Group 8: 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2846032"/>
            <a:ext cx="7342482" cy="17726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vi-VN" sz="4000" b="0" dirty="0"/>
          </a:p>
          <a:p>
            <a:r>
              <a:rPr lang="en-US" sz="3600" dirty="0"/>
              <a:t>TOPIC 7. Demonstration of types of viruses and their mechanism</a:t>
            </a:r>
            <a:endParaRPr lang="en-US" sz="4000" b="0" dirty="0"/>
          </a:p>
          <a:p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5D768-9993-1EC4-82DD-01E68EECC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C3EBEC73-799D-00D5-2F29-92383A54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4BBFA6A-20FB-F6F1-BDA4-7002F8F71B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100" dirty="0"/>
              <a:t>a) </a:t>
            </a:r>
            <a:r>
              <a:rPr lang="vi-VN" sz="2100" dirty="0"/>
              <a:t>Lớp </a:t>
            </a:r>
            <a:r>
              <a:rPr lang="vi-VN" sz="2100" dirty="0" err="1"/>
              <a:t>Virus</a:t>
            </a:r>
            <a:r>
              <a:rPr lang="vi-VN" sz="2100" dirty="0"/>
              <a:t>: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+ </a:t>
            </a:r>
            <a:r>
              <a:rPr lang="vi-VN" sz="2100" dirty="0"/>
              <a:t>Lớp cơ sở (</a:t>
            </a:r>
            <a:r>
              <a:rPr lang="vi-VN" sz="2100" dirty="0" err="1"/>
              <a:t>base</a:t>
            </a:r>
            <a:r>
              <a:rPr lang="vi-VN" sz="2100" dirty="0"/>
              <a:t> </a:t>
            </a:r>
            <a:r>
              <a:rPr lang="vi-VN" sz="2100" dirty="0" err="1"/>
              <a:t>class</a:t>
            </a:r>
            <a:r>
              <a:rPr lang="vi-VN" sz="2100" dirty="0"/>
              <a:t>) định nghĩa các thuộc tính và hành vi chung cho tất cả các loại </a:t>
            </a:r>
            <a:r>
              <a:rPr lang="vi-VN" sz="2100" dirty="0" err="1"/>
              <a:t>virus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b) </a:t>
            </a:r>
            <a:r>
              <a:rPr lang="vi-VN" sz="2100" dirty="0" err="1"/>
              <a:t>EnvelopedVirus</a:t>
            </a:r>
            <a:r>
              <a:rPr lang="vi-VN" sz="2100" dirty="0"/>
              <a:t> và </a:t>
            </a:r>
            <a:r>
              <a:rPr lang="vi-VN" sz="2100" dirty="0" err="1"/>
              <a:t>NonEnvelopedVirus</a:t>
            </a:r>
            <a:r>
              <a:rPr lang="vi-VN" sz="2100" dirty="0"/>
              <a:t>: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+ </a:t>
            </a:r>
            <a:r>
              <a:rPr lang="vi-VN" sz="2100" dirty="0"/>
              <a:t>Là các lớp con kế thừa từ lớp </a:t>
            </a:r>
            <a:r>
              <a:rPr lang="vi-VN" sz="2100" dirty="0" err="1"/>
              <a:t>Virus</a:t>
            </a:r>
            <a:r>
              <a:rPr lang="vi-VN" sz="2100" dirty="0"/>
              <a:t>, mở rộng chức năng đặc trưng của từng loại </a:t>
            </a:r>
            <a:r>
              <a:rPr lang="vi-VN" sz="2100" dirty="0" err="1"/>
              <a:t>virus</a:t>
            </a:r>
            <a:r>
              <a:rPr lang="vi-VN" sz="2100" dirty="0"/>
              <a:t> (có màng bọc hoặc không màng bọc)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c) </a:t>
            </a:r>
            <a:r>
              <a:rPr lang="vi-VN" sz="2100" dirty="0"/>
              <a:t>Lớp cụ thể: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+ </a:t>
            </a:r>
            <a:r>
              <a:rPr lang="vi-VN" sz="2100" dirty="0"/>
              <a:t>Các lớp như </a:t>
            </a:r>
            <a:r>
              <a:rPr lang="vi-VN" sz="2100" dirty="0" err="1"/>
              <a:t>HIVVirus</a:t>
            </a:r>
            <a:r>
              <a:rPr lang="vi-VN" sz="2100" dirty="0"/>
              <a:t>, </a:t>
            </a:r>
            <a:r>
              <a:rPr lang="vi-VN" sz="2100" dirty="0" err="1"/>
              <a:t>CoronaVirus</a:t>
            </a:r>
            <a:r>
              <a:rPr lang="vi-VN" sz="2100" dirty="0"/>
              <a:t> kế thừa từ </a:t>
            </a:r>
            <a:r>
              <a:rPr lang="vi-VN" sz="2100" dirty="0" err="1"/>
              <a:t>EnvelopedVirus</a:t>
            </a:r>
            <a:r>
              <a:rPr lang="vi-VN" sz="2100" dirty="0"/>
              <a:t>.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+ </a:t>
            </a:r>
            <a:r>
              <a:rPr lang="vi-VN" sz="2100" dirty="0"/>
              <a:t>Các lớp như </a:t>
            </a:r>
            <a:r>
              <a:rPr lang="vi-VN" sz="2100" dirty="0" err="1"/>
              <a:t>PolioVirus</a:t>
            </a:r>
            <a:r>
              <a:rPr lang="vi-VN" sz="2100" dirty="0"/>
              <a:t>, </a:t>
            </a:r>
            <a:r>
              <a:rPr lang="vi-VN" sz="2100" dirty="0" err="1"/>
              <a:t>RotaVirus</a:t>
            </a:r>
            <a:r>
              <a:rPr lang="vi-VN" sz="2100" dirty="0"/>
              <a:t> kế thừa từ </a:t>
            </a:r>
            <a:r>
              <a:rPr lang="vi-VN" sz="2100" dirty="0" err="1"/>
              <a:t>NonEnvelopedVirus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d) </a:t>
            </a:r>
            <a:r>
              <a:rPr lang="vi-VN" sz="2100" dirty="0"/>
              <a:t>Lợi ích: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+ </a:t>
            </a:r>
            <a:r>
              <a:rPr lang="vi-VN" sz="2100" dirty="0"/>
              <a:t>Tái sử dụng </a:t>
            </a:r>
            <a:r>
              <a:rPr lang="vi-VN" sz="2100" dirty="0" err="1"/>
              <a:t>code</a:t>
            </a:r>
            <a:r>
              <a:rPr lang="vi-VN" sz="2100" dirty="0"/>
              <a:t>: Các thuộc tính và phương thức chung được kế thừa, giảm thiểu việc lặp lại </a:t>
            </a:r>
            <a:r>
              <a:rPr lang="vi-VN" sz="2100" dirty="0" err="1"/>
              <a:t>code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+ </a:t>
            </a:r>
            <a:r>
              <a:rPr lang="vi-VN" sz="2100" dirty="0"/>
              <a:t>Mở rộng và bảo trì: Dễ dàng thêm các loại </a:t>
            </a:r>
            <a:r>
              <a:rPr lang="vi-VN" sz="2100" dirty="0" err="1"/>
              <a:t>virus</a:t>
            </a:r>
            <a:r>
              <a:rPr lang="vi-VN" sz="2100" dirty="0"/>
              <a:t> mới mà không ảnh hưởng đến cấu trúc hiện có.</a:t>
            </a:r>
            <a:endParaRPr lang="en-US" sz="2100" dirty="0"/>
          </a:p>
        </p:txBody>
      </p:sp>
      <p:sp>
        <p:nvSpPr>
          <p:cNvPr id="6" name="Tiêu đề 2">
            <a:extLst>
              <a:ext uri="{FF2B5EF4-FFF2-40B4-BE49-F238E27FC236}">
                <a16:creationId xmlns:a16="http://schemas.microsoft.com/office/drawing/2014/main" id="{764805D2-11AA-4A87-C124-DE976834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</p:spPr>
        <p:txBody>
          <a:bodyPr/>
          <a:lstStyle/>
          <a:p>
            <a:r>
              <a:rPr lang="en-US" dirty="0"/>
              <a:t>6. Inheritance</a:t>
            </a:r>
          </a:p>
        </p:txBody>
      </p:sp>
    </p:spTree>
    <p:extLst>
      <p:ext uri="{BB962C8B-B14F-4D97-AF65-F5344CB8AC3E}">
        <p14:creationId xmlns:p14="http://schemas.microsoft.com/office/powerpoint/2010/main" val="188010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EEC5D-FE8B-E98B-2ABD-6F04BC54E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99FE4EB8-AFBD-EDED-B401-D9F1D4F6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3017234-0A6D-63BA-69A9-9329BD114B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100" dirty="0"/>
              <a:t>a) </a:t>
            </a:r>
            <a:r>
              <a:rPr lang="vi-VN" sz="2100" dirty="0" err="1"/>
              <a:t>Interface</a:t>
            </a:r>
            <a:r>
              <a:rPr lang="vi-VN" sz="2100" dirty="0"/>
              <a:t>:</a:t>
            </a:r>
            <a:endParaRPr lang="en-US" sz="21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100" dirty="0"/>
              <a:t>- </a:t>
            </a:r>
            <a:r>
              <a:rPr lang="vi-VN" sz="2100" dirty="0" err="1"/>
              <a:t>Infectable</a:t>
            </a:r>
            <a:r>
              <a:rPr lang="vi-VN" sz="2100" dirty="0"/>
              <a:t> và </a:t>
            </a:r>
            <a:r>
              <a:rPr lang="vi-VN" sz="2100" dirty="0" err="1"/>
              <a:t>Displayable</a:t>
            </a:r>
            <a:r>
              <a:rPr lang="vi-VN" sz="2100" dirty="0"/>
              <a:t> định nghĩa các hành vi chung, ví</a:t>
            </a:r>
            <a:r>
              <a:rPr lang="en-US" sz="2100" dirty="0"/>
              <a:t> </a:t>
            </a:r>
            <a:r>
              <a:rPr lang="vi-VN" sz="2100" dirty="0"/>
              <a:t>dụ:</a:t>
            </a:r>
            <a:br>
              <a:rPr lang="en-US" sz="2100" dirty="0"/>
            </a:br>
            <a:r>
              <a:rPr lang="en-US" sz="2100" dirty="0"/>
              <a:t> + </a:t>
            </a:r>
            <a:r>
              <a:rPr lang="vi-VN" sz="2100" dirty="0" err="1"/>
              <a:t>getInfectionMechanism</a:t>
            </a:r>
            <a:r>
              <a:rPr lang="vi-VN" sz="2100" dirty="0"/>
              <a:t>()</a:t>
            </a:r>
            <a:r>
              <a:rPr lang="en-US" sz="2100" dirty="0"/>
              <a:t>: </a:t>
            </a:r>
            <a:r>
              <a:rPr lang="vi-VN" sz="2100" dirty="0"/>
              <a:t>mô tả cơ chế lây nhiễm</a:t>
            </a:r>
            <a:br>
              <a:rPr lang="en-US" sz="2100" dirty="0"/>
            </a:br>
            <a:r>
              <a:rPr lang="en-US" sz="2100" dirty="0"/>
              <a:t> + </a:t>
            </a:r>
            <a:r>
              <a:rPr lang="vi-VN" sz="2100" dirty="0" err="1"/>
              <a:t>getDetails</a:t>
            </a:r>
            <a:r>
              <a:rPr lang="vi-VN" sz="2100" dirty="0"/>
              <a:t>()</a:t>
            </a:r>
            <a:r>
              <a:rPr lang="en-US" sz="2100" dirty="0"/>
              <a:t>:</a:t>
            </a:r>
            <a:r>
              <a:rPr lang="vi-VN" sz="2100" dirty="0"/>
              <a:t> truy xuất thông tin chi tiết</a:t>
            </a:r>
            <a:endParaRPr lang="en-US" sz="21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100" dirty="0"/>
              <a:t>b) </a:t>
            </a:r>
            <a:r>
              <a:rPr lang="vi-VN" sz="2100" dirty="0"/>
              <a:t>Triển khai đa hình:</a:t>
            </a:r>
            <a:endParaRPr lang="en-US" sz="21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100" dirty="0"/>
              <a:t>- </a:t>
            </a:r>
            <a:r>
              <a:rPr lang="vi-VN" sz="2100" dirty="0"/>
              <a:t>Các lớp cụ thể như </a:t>
            </a:r>
            <a:r>
              <a:rPr lang="vi-VN" sz="2100" dirty="0" err="1"/>
              <a:t>HIVVirus</a:t>
            </a:r>
            <a:r>
              <a:rPr lang="vi-VN" sz="2100" dirty="0"/>
              <a:t>, </a:t>
            </a:r>
            <a:r>
              <a:rPr lang="vi-VN" sz="2100" dirty="0" err="1"/>
              <a:t>PolioVirus</a:t>
            </a:r>
            <a:r>
              <a:rPr lang="vi-VN" sz="2100" dirty="0"/>
              <a:t> cung cấp triển khai riêng biệt cho các phương thức này</a:t>
            </a:r>
            <a:r>
              <a:rPr lang="en-US" sz="2100" dirty="0"/>
              <a:t>, </a:t>
            </a:r>
            <a:r>
              <a:rPr lang="vi-VN" sz="2100" dirty="0"/>
              <a:t>Ví dụ minh họa từ sơ đồ:</a:t>
            </a:r>
            <a:br>
              <a:rPr lang="en-US" sz="2100" dirty="0"/>
            </a:br>
            <a:r>
              <a:rPr lang="en-US" sz="2100" dirty="0"/>
              <a:t> + </a:t>
            </a:r>
            <a:r>
              <a:rPr lang="vi-VN" sz="2100" dirty="0" err="1"/>
              <a:t>HIVVirus</a:t>
            </a:r>
            <a:r>
              <a:rPr lang="vi-VN" sz="2100" dirty="0"/>
              <a:t> sử dụng phương thức </a:t>
            </a:r>
            <a:r>
              <a:rPr lang="vi-VN" sz="2100" dirty="0" err="1"/>
              <a:t>getInfectionMechanism</a:t>
            </a:r>
            <a:r>
              <a:rPr lang="vi-VN" sz="2100" dirty="0"/>
              <a:t>() để mô tả cách lây nhiễm qua máu</a:t>
            </a:r>
            <a:br>
              <a:rPr lang="en-US" sz="2100" dirty="0"/>
            </a:br>
            <a:r>
              <a:rPr lang="en-US" sz="2100" dirty="0"/>
              <a:t> + </a:t>
            </a:r>
            <a:r>
              <a:rPr lang="vi-VN" sz="2100" dirty="0" err="1"/>
              <a:t>PolioVirus</a:t>
            </a:r>
            <a:r>
              <a:rPr lang="vi-VN" sz="2100" dirty="0"/>
              <a:t> sử dụng cùng phương thức để mô tả cách lây qua đường tiêu hóa</a:t>
            </a:r>
            <a:endParaRPr lang="en-US" sz="21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100" dirty="0"/>
              <a:t>c) </a:t>
            </a:r>
            <a:r>
              <a:rPr lang="vi-VN" sz="2100" dirty="0"/>
              <a:t>Lợi ích:</a:t>
            </a:r>
            <a:endParaRPr lang="en-US" sz="21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100" dirty="0"/>
              <a:t>- </a:t>
            </a:r>
            <a:r>
              <a:rPr lang="vi-VN" sz="2100" dirty="0"/>
              <a:t>Giao diện chung cho các loại </a:t>
            </a:r>
            <a:r>
              <a:rPr lang="vi-VN" sz="2100" dirty="0" err="1"/>
              <a:t>virus</a:t>
            </a:r>
            <a:r>
              <a:rPr lang="vi-VN" sz="2100" dirty="0"/>
              <a:t> nhưng triển khai cụ thể cho từng trường hợp</a:t>
            </a:r>
            <a:r>
              <a:rPr lang="en-US" sz="2100" dirty="0"/>
              <a:t>, d</a:t>
            </a:r>
            <a:r>
              <a:rPr lang="vi-VN" sz="2100" dirty="0"/>
              <a:t>ễ dàng mở rộng bằng cách thêm các lớp mới.</a:t>
            </a:r>
            <a:endParaRPr lang="en-US" sz="2100" dirty="0"/>
          </a:p>
        </p:txBody>
      </p:sp>
      <p:sp>
        <p:nvSpPr>
          <p:cNvPr id="6" name="Tiêu đề 2">
            <a:extLst>
              <a:ext uri="{FF2B5EF4-FFF2-40B4-BE49-F238E27FC236}">
                <a16:creationId xmlns:a16="http://schemas.microsoft.com/office/drawing/2014/main" id="{0E17A91E-A8B2-1FE0-7FDB-8DE2A980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</p:spPr>
        <p:txBody>
          <a:bodyPr/>
          <a:lstStyle/>
          <a:p>
            <a:r>
              <a:rPr lang="en-US" dirty="0"/>
              <a:t>7. Polymorphism</a:t>
            </a:r>
          </a:p>
        </p:txBody>
      </p:sp>
    </p:spTree>
    <p:extLst>
      <p:ext uri="{BB962C8B-B14F-4D97-AF65-F5344CB8AC3E}">
        <p14:creationId xmlns:p14="http://schemas.microsoft.com/office/powerpoint/2010/main" val="309795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3091B-B124-3FFC-233F-D5BB44CDC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98B6120-726E-E73E-F4A7-EACEFB5F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E8CB1FE-6D27-60C9-2C18-24692D57B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100" dirty="0"/>
              <a:t>a) </a:t>
            </a:r>
            <a:r>
              <a:rPr lang="vi-VN" sz="2100" dirty="0" err="1"/>
              <a:t>Association</a:t>
            </a:r>
            <a:r>
              <a:rPr lang="vi-VN" sz="2100" dirty="0"/>
              <a:t> (Quan hệ liên kết):</a:t>
            </a:r>
            <a:endParaRPr lang="en-US" sz="21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vi-VN" sz="2100" dirty="0"/>
              <a:t>Quan hệ giữa </a:t>
            </a:r>
            <a:r>
              <a:rPr lang="vi-VN" sz="2100" dirty="0" err="1"/>
              <a:t>Virus</a:t>
            </a:r>
            <a:r>
              <a:rPr lang="vi-VN" sz="2100" dirty="0"/>
              <a:t> và các </a:t>
            </a:r>
            <a:r>
              <a:rPr lang="vi-VN" sz="2100" dirty="0" err="1"/>
              <a:t>interface</a:t>
            </a:r>
            <a:r>
              <a:rPr lang="vi-VN" sz="2100" dirty="0"/>
              <a:t> </a:t>
            </a:r>
            <a:r>
              <a:rPr lang="vi-VN" sz="2100" dirty="0" err="1"/>
              <a:t>Infectable</a:t>
            </a:r>
            <a:r>
              <a:rPr lang="vi-VN" sz="2100" dirty="0"/>
              <a:t>, </a:t>
            </a:r>
            <a:r>
              <a:rPr lang="vi-VN" sz="2100" dirty="0" err="1"/>
              <a:t>Displayable</a:t>
            </a:r>
            <a:endParaRPr lang="en-US" sz="21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vi-VN" sz="2100" dirty="0"/>
              <a:t>Mỗi loại </a:t>
            </a:r>
            <a:r>
              <a:rPr lang="vi-VN" sz="2100" dirty="0" err="1"/>
              <a:t>virus</a:t>
            </a:r>
            <a:r>
              <a:rPr lang="vi-VN" sz="2100" dirty="0"/>
              <a:t> đều thực hiện các hành vi được định nghĩa trong các </a:t>
            </a:r>
            <a:r>
              <a:rPr lang="vi-VN" sz="2100" dirty="0" err="1"/>
              <a:t>interface</a:t>
            </a:r>
            <a:r>
              <a:rPr lang="vi-VN" sz="2100" dirty="0"/>
              <a:t> này</a:t>
            </a:r>
            <a:endParaRPr lang="en-US" sz="21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100" dirty="0"/>
              <a:t>b) </a:t>
            </a:r>
            <a:r>
              <a:rPr lang="vi-VN" sz="2100" dirty="0" err="1"/>
              <a:t>Aggregation</a:t>
            </a:r>
            <a:r>
              <a:rPr lang="vi-VN" sz="2100" dirty="0"/>
              <a:t> (Tập hợp):</a:t>
            </a:r>
            <a:endParaRPr lang="en-US" sz="21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vi-VN" sz="2100" dirty="0"/>
              <a:t>Lớp </a:t>
            </a:r>
            <a:r>
              <a:rPr lang="vi-VN" sz="2100" dirty="0" err="1"/>
              <a:t>Virus</a:t>
            </a:r>
            <a:r>
              <a:rPr lang="vi-VN" sz="2100" dirty="0"/>
              <a:t> chứa các thuộc tính như </a:t>
            </a:r>
            <a:r>
              <a:rPr lang="vi-VN" sz="2100" dirty="0" err="1"/>
              <a:t>Capsid</a:t>
            </a:r>
            <a:r>
              <a:rPr lang="vi-VN" sz="2100" dirty="0"/>
              <a:t> và </a:t>
            </a:r>
            <a:r>
              <a:rPr lang="vi-VN" sz="2100" dirty="0" err="1"/>
              <a:t>NucleicAcid</a:t>
            </a:r>
            <a:r>
              <a:rPr lang="vi-VN" sz="2100" dirty="0"/>
              <a:t>, nhưng các thành phần này có thể tồn tại độc lập với </a:t>
            </a:r>
            <a:r>
              <a:rPr lang="vi-VN" sz="2100" dirty="0" err="1"/>
              <a:t>Virus</a:t>
            </a:r>
            <a:endParaRPr lang="en-US" sz="21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100" dirty="0"/>
              <a:t>c) </a:t>
            </a:r>
            <a:r>
              <a:rPr lang="vi-VN" sz="2100" dirty="0" err="1"/>
              <a:t>Composition</a:t>
            </a:r>
            <a:r>
              <a:rPr lang="vi-VN" sz="2100" dirty="0"/>
              <a:t> (Thành phần):</a:t>
            </a:r>
            <a:endParaRPr lang="en-US" sz="21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vi-VN" sz="2100" dirty="0"/>
              <a:t>Lớp </a:t>
            </a:r>
            <a:r>
              <a:rPr lang="vi-VN" sz="2100" dirty="0" err="1"/>
              <a:t>EnvelopedVirus</a:t>
            </a:r>
            <a:r>
              <a:rPr lang="vi-VN" sz="2100" dirty="0"/>
              <a:t> chứa </a:t>
            </a:r>
            <a:r>
              <a:rPr lang="vi-VN" sz="2100" dirty="0" err="1"/>
              <a:t>Envelope</a:t>
            </a:r>
            <a:r>
              <a:rPr lang="vi-VN" sz="2100" dirty="0"/>
              <a:t>, biểu diễn mối quan hệ chặt chẽ</a:t>
            </a:r>
            <a:endParaRPr lang="en-US" sz="21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vi-VN" sz="2100" dirty="0"/>
              <a:t>Nếu </a:t>
            </a:r>
            <a:r>
              <a:rPr lang="vi-VN" sz="2100" dirty="0" err="1"/>
              <a:t>EnvelopedVirus</a:t>
            </a:r>
            <a:r>
              <a:rPr lang="vi-VN" sz="2100" dirty="0"/>
              <a:t> bị hủy, </a:t>
            </a:r>
            <a:r>
              <a:rPr lang="vi-VN" sz="2100" dirty="0" err="1"/>
              <a:t>Envelope</a:t>
            </a:r>
            <a:r>
              <a:rPr lang="vi-VN" sz="2100" dirty="0"/>
              <a:t> cũng không tồn tại độc lập.</a:t>
            </a:r>
            <a:endParaRPr lang="en-US" sz="2100" dirty="0"/>
          </a:p>
        </p:txBody>
      </p:sp>
      <p:sp>
        <p:nvSpPr>
          <p:cNvPr id="6" name="Tiêu đề 2">
            <a:extLst>
              <a:ext uri="{FF2B5EF4-FFF2-40B4-BE49-F238E27FC236}">
                <a16:creationId xmlns:a16="http://schemas.microsoft.com/office/drawing/2014/main" id="{3375C792-B37B-7A08-80AB-53C6D31C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</p:spPr>
        <p:txBody>
          <a:bodyPr/>
          <a:lstStyle/>
          <a:p>
            <a:r>
              <a:rPr lang="en-US" dirty="0"/>
              <a:t>8. Association, Aggregation, Composition</a:t>
            </a:r>
          </a:p>
        </p:txBody>
      </p:sp>
    </p:spTree>
    <p:extLst>
      <p:ext uri="{BB962C8B-B14F-4D97-AF65-F5344CB8AC3E}">
        <p14:creationId xmlns:p14="http://schemas.microsoft.com/office/powerpoint/2010/main" val="188914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171F6-4CE6-DD05-1CCA-8ECFB9293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A551EB0-005C-7183-248C-C5D1BCA9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D9A9C95-0E92-EADC-1F0E-151FDBB37A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sz="2000" b="0" i="0" u="sng" dirty="0">
              <a:effectLst/>
              <a:latin typeface="-apple-system"/>
              <a:hlinkClick r:id="rId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u="sng" dirty="0">
              <a:latin typeface="-apple-system"/>
              <a:hlinkClick r:id="rId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0" i="0" u="sng" dirty="0">
              <a:effectLst/>
              <a:latin typeface="-apple-system"/>
              <a:hlinkClick r:id="rId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u="sng" dirty="0">
              <a:latin typeface="-apple-system"/>
              <a:hlinkClick r:id="rId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0" i="0" u="sng" dirty="0">
              <a:effectLst/>
              <a:latin typeface="-apple-system"/>
              <a:hlinkClick r:id="rId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u="sng" dirty="0">
              <a:latin typeface="-apple-system"/>
              <a:hlinkClick r:id="rId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0" i="0" u="sng" dirty="0">
              <a:effectLst/>
              <a:latin typeface="-apple-system"/>
              <a:hlinkClick r:id="rId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u="sng" dirty="0">
              <a:latin typeface="-apple-system"/>
              <a:hlinkClick r:id="rId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i="0" u="sng" dirty="0">
                <a:effectLst/>
                <a:latin typeface="-apple-system"/>
                <a:hlinkClick r:id="rId2"/>
              </a:rPr>
              <a:t>https://drive.google.com/file/d/1pN3xshkeGKztZ_97rk_b1io4QpZrvMF1/view</a:t>
            </a:r>
            <a:endParaRPr lang="en-US" b="1" dirty="0"/>
          </a:p>
        </p:txBody>
      </p:sp>
      <p:sp>
        <p:nvSpPr>
          <p:cNvPr id="6" name="Tiêu đề 2">
            <a:extLst>
              <a:ext uri="{FF2B5EF4-FFF2-40B4-BE49-F238E27FC236}">
                <a16:creationId xmlns:a16="http://schemas.microsoft.com/office/drawing/2014/main" id="{BD59F665-487F-E07B-0C36-FA77C6B9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</p:spPr>
        <p:txBody>
          <a:bodyPr/>
          <a:lstStyle/>
          <a:p>
            <a:r>
              <a:rPr lang="en-US" dirty="0"/>
              <a:t>9. Demo scenario with video link 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DAACE26D-455B-DDA6-4F2A-0F898C250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14" y="1886632"/>
            <a:ext cx="3311915" cy="220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65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CA37D-55C9-3C0A-EFA0-753309C6A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11277-AA32-1592-4163-3E3F6220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9B3C8A-F9E7-4866-E91E-25F5BE05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Members &amp; Assignment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4EDDC-9854-8491-B87A-6F3E4DFAA1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5077" y="984823"/>
            <a:ext cx="8673846" cy="5132832"/>
          </a:xfrm>
        </p:spPr>
        <p:txBody>
          <a:bodyPr/>
          <a:lstStyle/>
          <a:p>
            <a:pPr>
              <a:buFontTx/>
              <a:buChar char="-"/>
            </a:pPr>
            <a:r>
              <a:rPr lang="vi-VN" sz="2400" dirty="0">
                <a:latin typeface="+mn-lt"/>
              </a:rPr>
              <a:t>Vũ Quang Dũng – 20225818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+ </a:t>
            </a:r>
            <a:r>
              <a:rPr lang="en-US" sz="2000" dirty="0"/>
              <a:t>class diagram, interface, UI, class Virus: 24%</a:t>
            </a:r>
            <a:endParaRPr lang="vi-VN" sz="2000" dirty="0">
              <a:latin typeface="+mn-lt"/>
            </a:endParaRPr>
          </a:p>
          <a:p>
            <a:pPr>
              <a:buFontTx/>
              <a:buChar char="-"/>
            </a:pPr>
            <a:r>
              <a:rPr lang="vi-VN" sz="2400" dirty="0">
                <a:latin typeface="+mn-lt"/>
              </a:rPr>
              <a:t>Hoàng Thái Dương – 20225821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+ </a:t>
            </a:r>
            <a:r>
              <a:rPr lang="en-US" sz="2000" dirty="0" err="1"/>
              <a:t>VirusComponent</a:t>
            </a:r>
            <a:r>
              <a:rPr lang="en-US" sz="2000" dirty="0"/>
              <a:t>, use case, fix class diagram, </a:t>
            </a:r>
            <a:r>
              <a:rPr lang="en-US" sz="2000" dirty="0" err="1"/>
              <a:t>thuyết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: 18%</a:t>
            </a:r>
            <a:endParaRPr lang="vi-VN" sz="2000" dirty="0">
              <a:latin typeface="+mn-lt"/>
            </a:endParaRPr>
          </a:p>
          <a:p>
            <a:pPr>
              <a:buFontTx/>
              <a:buChar char="-"/>
            </a:pPr>
            <a:r>
              <a:rPr lang="vi-VN" sz="2400" dirty="0">
                <a:latin typeface="+mn-lt"/>
              </a:rPr>
              <a:t>Phan Hải Dương – 20194533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+ class diagram, </a:t>
            </a:r>
            <a:r>
              <a:rPr lang="en-US" sz="2000" dirty="0" err="1">
                <a:latin typeface="+mn-lt"/>
              </a:rPr>
              <a:t>EnvelopedVirus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VirusAnimation</a:t>
            </a:r>
            <a:r>
              <a:rPr lang="en-US" sz="2000" dirty="0">
                <a:latin typeface="+mn-lt"/>
              </a:rPr>
              <a:t>, fix bug, </a:t>
            </a:r>
            <a:r>
              <a:rPr lang="en-US" sz="2000" dirty="0" err="1">
                <a:latin typeface="+mn-lt"/>
              </a:rPr>
              <a:t>kiểm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thử</a:t>
            </a:r>
            <a:r>
              <a:rPr lang="en-US" sz="2000" dirty="0">
                <a:latin typeface="+mn-lt"/>
              </a:rPr>
              <a:t>: 20%</a:t>
            </a:r>
            <a:endParaRPr lang="vi-VN" sz="2000" dirty="0">
              <a:latin typeface="+mn-lt"/>
            </a:endParaRPr>
          </a:p>
          <a:p>
            <a:pPr>
              <a:buFontTx/>
              <a:buChar char="-"/>
            </a:pPr>
            <a:r>
              <a:rPr lang="vi-VN" sz="2400" dirty="0">
                <a:latin typeface="+mn-lt"/>
              </a:rPr>
              <a:t>Nguyễn Tùng Dương – 20225823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+ </a:t>
            </a:r>
            <a:r>
              <a:rPr lang="en-US" sz="2000" dirty="0"/>
              <a:t>Class diagram, </a:t>
            </a:r>
            <a:r>
              <a:rPr lang="en-US" sz="2000" dirty="0" err="1"/>
              <a:t>NonEnveloped</a:t>
            </a:r>
            <a:r>
              <a:rPr lang="en-US" sz="2000" dirty="0"/>
              <a:t> Virus, </a:t>
            </a:r>
            <a:r>
              <a:rPr lang="en-US" sz="2000" dirty="0" err="1"/>
              <a:t>PolioVirus</a:t>
            </a:r>
            <a:r>
              <a:rPr lang="en-US" sz="2000" dirty="0"/>
              <a:t>, </a:t>
            </a:r>
            <a:r>
              <a:rPr lang="en-US" sz="2000" dirty="0" err="1"/>
              <a:t>RhinoVirus</a:t>
            </a:r>
            <a:r>
              <a:rPr lang="en-US" sz="2000" dirty="0"/>
              <a:t>, </a:t>
            </a:r>
            <a:r>
              <a:rPr lang="en-US" sz="2000" dirty="0" err="1"/>
              <a:t>RotaVirus</a:t>
            </a:r>
            <a:r>
              <a:rPr lang="en-US" sz="2000" dirty="0"/>
              <a:t>, Slides: 19%</a:t>
            </a:r>
            <a:endParaRPr lang="vi-VN" sz="2000" dirty="0">
              <a:latin typeface="+mn-lt"/>
            </a:endParaRPr>
          </a:p>
          <a:p>
            <a:pPr>
              <a:buFontTx/>
              <a:buChar char="-"/>
            </a:pPr>
            <a:r>
              <a:rPr lang="vi-VN" sz="2400" dirty="0">
                <a:latin typeface="+mn-lt"/>
              </a:rPr>
              <a:t>Phạm Trường Dương – 20226105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+ Envelop, Capsid and </a:t>
            </a:r>
            <a:r>
              <a:rPr lang="en-US" sz="2000" dirty="0" err="1">
                <a:latin typeface="+mn-lt"/>
              </a:rPr>
              <a:t>NucleicAcid</a:t>
            </a:r>
            <a:r>
              <a:rPr lang="en-US" sz="2000" dirty="0">
                <a:latin typeface="+mn-lt"/>
              </a:rPr>
              <a:t>, Report, </a:t>
            </a:r>
            <a:r>
              <a:rPr lang="en-US" sz="2000" dirty="0" err="1">
                <a:latin typeface="+mn-lt"/>
              </a:rPr>
              <a:t>usecase</a:t>
            </a:r>
            <a:r>
              <a:rPr lang="en-US" sz="2000" dirty="0">
                <a:latin typeface="+mn-lt"/>
              </a:rPr>
              <a:t> diagram: 19%</a:t>
            </a:r>
          </a:p>
          <a:p>
            <a:pPr marL="0" indent="0">
              <a:buNone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405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B98C9DFF-54F5-0754-DB15-678FB265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11F4B33E-5567-E404-2DFC-9DF6A75A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Problem Statement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A2512F6-7252-2C0D-53D2-FA48B39CF2C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14533" y="1274198"/>
            <a:ext cx="891493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Mô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tả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vấn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đề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Cần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xây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dựng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mô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phỏng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cấu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trúc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virus,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loại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virus,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cơ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chế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lây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nhiễm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Mục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tiêu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Tạo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ứng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họa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quản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lý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thông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loại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virus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kỹ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thuật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OOP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Lập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Hướng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Đối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Tượng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Yêu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cầu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Hiển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thị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cấu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trúc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virus.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Hiển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thị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cơ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chế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lây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nhiễm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Cho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phép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người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dùng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lựa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chọn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thông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tin virus.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Giao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diện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đơn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giản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dễ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hiểu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53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FB65F840-22C8-393B-0A78-94764896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A86143D1-04EE-B4B9-E744-1178B003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Use Case Diagram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BC39BE8-C69E-017E-3871-A07CBD27752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34950" y="1452093"/>
            <a:ext cx="867384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a) User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vi-VN" altLang="en-US" sz="2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vi-VN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en-US" sz="2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Virus</a:t>
            </a:r>
            <a:r>
              <a:rPr kumimoji="0" lang="vi-VN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en-US" sz="2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</a:t>
            </a:r>
            <a:r>
              <a:rPr kumimoji="0" lang="vi-VN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Cho phép người dùng xem cấu trúc </a:t>
            </a:r>
            <a:r>
              <a:rPr kumimoji="0" lang="vi-VN" altLang="en-US" sz="2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virus</a:t>
            </a: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200" dirty="0">
                <a:latin typeface="Arial" panose="020B0604020202020204" pitchFamily="34" charset="0"/>
              </a:rPr>
              <a:t>-</a:t>
            </a:r>
            <a:r>
              <a:rPr kumimoji="0" lang="vi-VN" altLang="en-US" sz="2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vi-VN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en-US" sz="2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Virus</a:t>
            </a:r>
            <a:r>
              <a:rPr kumimoji="0" lang="vi-VN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en-US" sz="2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Infection</a:t>
            </a:r>
            <a:r>
              <a:rPr kumimoji="0" lang="vi-VN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en-US" sz="2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Mechanism</a:t>
            </a:r>
            <a:r>
              <a:rPr kumimoji="0" lang="vi-VN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Hiển thị cách </a:t>
            </a:r>
            <a:r>
              <a:rPr kumimoji="0" lang="vi-VN" altLang="en-US" sz="2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virus</a:t>
            </a:r>
            <a:r>
              <a:rPr kumimoji="0" lang="vi-VN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lây nhiễm</a:t>
            </a: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200" dirty="0">
                <a:latin typeface="Arial" panose="020B0604020202020204" pitchFamily="34" charset="0"/>
              </a:rPr>
              <a:t>-</a:t>
            </a:r>
            <a:r>
              <a:rPr kumimoji="0" lang="vi-VN" altLang="en-US" sz="2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Exit</a:t>
            </a:r>
            <a:r>
              <a:rPr kumimoji="0" lang="vi-VN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en-US" sz="2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</a:t>
            </a:r>
            <a:r>
              <a:rPr kumimoji="0" lang="vi-VN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Thoát khỏi ứng dụng</a:t>
            </a: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200" dirty="0">
                <a:latin typeface="Arial" panose="020B0604020202020204" pitchFamily="34" charset="0"/>
              </a:rPr>
              <a:t>-</a:t>
            </a:r>
            <a:r>
              <a:rPr kumimoji="0" lang="vi-VN" altLang="en-US" sz="2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vi-VN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en-US" sz="2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</a:t>
            </a:r>
            <a:r>
              <a:rPr kumimoji="0" lang="vi-VN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en-US" sz="2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Menu</a:t>
            </a:r>
            <a:r>
              <a:rPr kumimoji="0" lang="vi-VN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Xem hướng dẫn sử dụng</a:t>
            </a:r>
            <a:br>
              <a:rPr lang="en-US" altLang="en-US" sz="2200" dirty="0">
                <a:latin typeface="Arial" panose="020B0604020202020204" pitchFamily="34" charset="0"/>
              </a:rPr>
            </a:b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b) Include Relationships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-Select Virus &lt;|include|&gt; Select Virus Type.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200" dirty="0">
                <a:latin typeface="Arial" panose="020B0604020202020204" pitchFamily="34" charset="0"/>
              </a:rPr>
              <a:t>-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Virus Structure &lt;|include|&gt; Select Virus.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-View Virus Infection Mechanism &lt;|include|&gt; Select Virus.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200" dirty="0">
                <a:latin typeface="Arial" panose="020B0604020202020204" pitchFamily="34" charset="0"/>
              </a:rPr>
              <a:t>-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Ask for Confirmation &lt;|include|&gt; Select Virus.</a:t>
            </a:r>
            <a:br>
              <a:rPr lang="en-US" altLang="en-US" sz="2200" dirty="0">
                <a:latin typeface="Arial" panose="020B0604020202020204" pitchFamily="34" charset="0"/>
              </a:rPr>
            </a:b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4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F6CB08E-EFD9-C4B9-FD15-9325E778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D8C5B099-5CFE-DE53-28FD-0920BDC09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388"/>
            <a:ext cx="9144000" cy="5001603"/>
          </a:xfrm>
          <a:prstGeom prst="rect">
            <a:avLst/>
          </a:prstGeom>
        </p:spPr>
      </p:pic>
      <p:sp>
        <p:nvSpPr>
          <p:cNvPr id="5" name="Tiêu đề 2">
            <a:extLst>
              <a:ext uri="{FF2B5EF4-FFF2-40B4-BE49-F238E27FC236}">
                <a16:creationId xmlns:a16="http://schemas.microsoft.com/office/drawing/2014/main" id="{C72769E0-0E19-D630-1096-0971A9C9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</p:spPr>
        <p:txBody>
          <a:bodyPr/>
          <a:lstStyle/>
          <a:p>
            <a:r>
              <a:rPr lang="en-US" dirty="0"/>
              <a:t>3.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02284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D4A4001D-94E9-74BF-B6C8-4EC5A888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281BA58B-E233-DF33-D35F-D3B2855B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General Class Diagram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4908B61-F4D7-8628-FA41-425A5EFC26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683" y="905069"/>
            <a:ext cx="8674100" cy="521258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lớp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: Virus, </a:t>
            </a:r>
            <a:r>
              <a:rPr lang="en-US" sz="1800" dirty="0" err="1"/>
              <a:t>EnvelopedVirus</a:t>
            </a:r>
            <a:r>
              <a:rPr lang="en-US" sz="1800" dirty="0"/>
              <a:t>, </a:t>
            </a:r>
            <a:r>
              <a:rPr lang="en-US" sz="1800" dirty="0" err="1"/>
              <a:t>NonEnvelopedVirus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thành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phụ</a:t>
            </a:r>
            <a:r>
              <a:rPr lang="en-US" sz="1800" dirty="0"/>
              <a:t>: </a:t>
            </a:r>
            <a:r>
              <a:rPr lang="en-US" sz="1800" dirty="0" err="1"/>
              <a:t>VirusComponent</a:t>
            </a:r>
            <a:r>
              <a:rPr lang="en-US" sz="1800" dirty="0"/>
              <a:t>, Capsid, Envelope, </a:t>
            </a:r>
            <a:r>
              <a:rPr lang="en-US" sz="1800" dirty="0" err="1"/>
              <a:t>NucleicAcid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- Quan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kế</a:t>
            </a:r>
            <a:r>
              <a:rPr lang="en-US" sz="1800" dirty="0"/>
              <a:t> </a:t>
            </a:r>
            <a:r>
              <a:rPr lang="en-US" sz="1800" dirty="0" err="1"/>
              <a:t>thừa</a:t>
            </a:r>
            <a:r>
              <a:rPr lang="en-US" sz="1800" dirty="0"/>
              <a:t> </a:t>
            </a:r>
            <a:r>
              <a:rPr lang="en-US" sz="1800" dirty="0" err="1"/>
              <a:t>giữa</a:t>
            </a:r>
            <a:r>
              <a:rPr lang="en-US" sz="1800" dirty="0"/>
              <a:t> </a:t>
            </a:r>
            <a:r>
              <a:rPr lang="en-US" sz="1800" dirty="0" err="1"/>
              <a:t>EnvelopedVirus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NonEnvelopedVirus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Virus</a:t>
            </a:r>
          </a:p>
          <a:p>
            <a:pPr marL="0" indent="0">
              <a:buNone/>
            </a:pPr>
            <a:r>
              <a:rPr lang="en-US" sz="1800" dirty="0"/>
              <a:t>- Interface: Infectable </a:t>
            </a:r>
            <a:r>
              <a:rPr lang="en-US" sz="1800" dirty="0" err="1"/>
              <a:t>và</a:t>
            </a:r>
            <a:r>
              <a:rPr lang="en-US" sz="1800" dirty="0"/>
              <a:t> Displayable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FAFF0DBA-25B0-D2B7-B1B9-1BF8CB95A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98" y="2299292"/>
            <a:ext cx="6927004" cy="412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1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B20BEBA-D887-528D-64B5-FA6C016D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5BF44C2-2E20-B3F7-E28B-F57765BC67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400" b="1" dirty="0"/>
              <a:t>5.</a:t>
            </a:r>
            <a:r>
              <a:rPr lang="vi-VN" sz="2400" b="1" dirty="0"/>
              <a:t>1</a:t>
            </a:r>
            <a:r>
              <a:rPr lang="en-US" sz="2400" b="1" dirty="0"/>
              <a:t> </a:t>
            </a:r>
            <a:r>
              <a:rPr lang="vi-VN" sz="2400" b="1" dirty="0" err="1"/>
              <a:t>Virus</a:t>
            </a:r>
            <a:r>
              <a:rPr lang="vi-VN" sz="2400" b="1" dirty="0"/>
              <a:t> (</a:t>
            </a:r>
            <a:r>
              <a:rPr lang="vi-VN" sz="2400" b="1" dirty="0" err="1"/>
              <a:t>Abstract</a:t>
            </a:r>
            <a:r>
              <a:rPr lang="vi-VN" sz="2400" b="1" dirty="0"/>
              <a:t> </a:t>
            </a:r>
            <a:r>
              <a:rPr lang="vi-VN" sz="2400" b="1" dirty="0" err="1"/>
              <a:t>Class</a:t>
            </a:r>
            <a:r>
              <a:rPr lang="vi-VN" sz="2400" b="1" dirty="0"/>
              <a:t>)</a:t>
            </a:r>
            <a:endParaRPr lang="en-US" sz="2400" b="1" dirty="0"/>
          </a:p>
          <a:p>
            <a:pPr>
              <a:buFontTx/>
              <a:buChar char="-"/>
            </a:pPr>
            <a:r>
              <a:rPr lang="vi-VN" sz="2400" dirty="0"/>
              <a:t>Vai trò: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+ </a:t>
            </a:r>
            <a:r>
              <a:rPr lang="vi-VN" sz="2400" dirty="0"/>
              <a:t>Lớp trừu tượng đại diện cho các thuộc tính và phương thức chung của tất cả các loại </a:t>
            </a:r>
            <a:r>
              <a:rPr lang="vi-VN" sz="2400" dirty="0" err="1"/>
              <a:t>virus</a:t>
            </a:r>
            <a:br>
              <a:rPr lang="en-US" sz="2400" dirty="0"/>
            </a:br>
            <a:r>
              <a:rPr lang="en-US" sz="2400" dirty="0"/>
              <a:t>+ </a:t>
            </a:r>
            <a:r>
              <a:rPr lang="vi-VN" sz="2400" dirty="0"/>
              <a:t>Là lớp cha cho các loại </a:t>
            </a:r>
            <a:r>
              <a:rPr lang="vi-VN" sz="2400" dirty="0" err="1"/>
              <a:t>virus</a:t>
            </a:r>
            <a:r>
              <a:rPr lang="vi-VN" sz="2400" dirty="0"/>
              <a:t> (</a:t>
            </a:r>
            <a:r>
              <a:rPr lang="vi-VN" sz="2400" dirty="0" err="1"/>
              <a:t>EnvelopedVirus</a:t>
            </a:r>
            <a:r>
              <a:rPr lang="vi-VN" sz="2400" dirty="0"/>
              <a:t>, </a:t>
            </a:r>
            <a:r>
              <a:rPr lang="vi-VN" sz="2400" dirty="0" err="1"/>
              <a:t>NonEnvelopedVirus</a:t>
            </a:r>
            <a:r>
              <a:rPr lang="vi-VN" sz="2400" dirty="0"/>
              <a:t>)</a:t>
            </a:r>
            <a:endParaRPr lang="en-US" sz="2400" dirty="0"/>
          </a:p>
          <a:p>
            <a:pPr>
              <a:buFontTx/>
              <a:buChar char="-"/>
            </a:pPr>
            <a:r>
              <a:rPr lang="vi-VN" sz="2400" dirty="0"/>
              <a:t>Thuộc </a:t>
            </a:r>
            <a:r>
              <a:rPr lang="vi-VN" sz="2400" dirty="0" err="1"/>
              <a:t>tính:name</a:t>
            </a:r>
            <a:r>
              <a:rPr lang="vi-VN" sz="2400" dirty="0"/>
              <a:t>, </a:t>
            </a:r>
            <a:r>
              <a:rPr lang="vi-VN" sz="2400" dirty="0" err="1"/>
              <a:t>shape</a:t>
            </a:r>
            <a:r>
              <a:rPr lang="vi-VN" sz="2400" dirty="0"/>
              <a:t>, </a:t>
            </a:r>
            <a:r>
              <a:rPr lang="vi-VN" sz="2400" dirty="0" err="1"/>
              <a:t>size</a:t>
            </a:r>
            <a:r>
              <a:rPr lang="vi-VN" sz="2400" dirty="0"/>
              <a:t>, </a:t>
            </a:r>
            <a:r>
              <a:rPr lang="vi-VN" sz="2400" dirty="0" err="1"/>
              <a:t>capsid</a:t>
            </a:r>
            <a:r>
              <a:rPr lang="vi-VN" sz="2400" dirty="0"/>
              <a:t>, </a:t>
            </a:r>
            <a:r>
              <a:rPr lang="vi-VN" sz="2400" dirty="0" err="1"/>
              <a:t>nucleicAcid</a:t>
            </a:r>
            <a:r>
              <a:rPr lang="vi-VN" sz="2400" dirty="0"/>
              <a:t>: </a:t>
            </a:r>
            <a:br>
              <a:rPr lang="en-US" sz="2400" dirty="0"/>
            </a:br>
            <a:r>
              <a:rPr lang="en-US" sz="2400" dirty="0"/>
              <a:t>+ </a:t>
            </a:r>
            <a:r>
              <a:rPr lang="vi-VN" sz="2400" dirty="0"/>
              <a:t>Mô tả các đặc điểm chung của </a:t>
            </a:r>
            <a:r>
              <a:rPr lang="vi-VN" sz="2400" dirty="0" err="1"/>
              <a:t>virus</a:t>
            </a:r>
            <a:endParaRPr lang="en-US" sz="2400" dirty="0"/>
          </a:p>
          <a:p>
            <a:pPr>
              <a:buFontTx/>
              <a:buChar char="-"/>
            </a:pPr>
            <a:r>
              <a:rPr lang="vi-VN" sz="2400" dirty="0">
                <a:latin typeface="Lato"/>
                <a:ea typeface="Lato"/>
                <a:cs typeface="Lato"/>
              </a:rPr>
              <a:t>Phương </a:t>
            </a:r>
            <a:r>
              <a:rPr lang="vi-VN" sz="2400" dirty="0" err="1">
                <a:latin typeface="Lato"/>
                <a:ea typeface="Lato"/>
                <a:cs typeface="Lato"/>
              </a:rPr>
              <a:t>thức:getName</a:t>
            </a:r>
            <a:r>
              <a:rPr lang="vi-VN" sz="2400" dirty="0">
                <a:latin typeface="Lato"/>
                <a:ea typeface="Lato"/>
                <a:cs typeface="Lato"/>
              </a:rPr>
              <a:t>(), </a:t>
            </a:r>
            <a:r>
              <a:rPr lang="vi-VN" sz="2400" dirty="0" err="1">
                <a:latin typeface="Lato"/>
                <a:ea typeface="Lato"/>
                <a:cs typeface="Lato"/>
              </a:rPr>
              <a:t>getShape</a:t>
            </a:r>
            <a:r>
              <a:rPr lang="vi-VN" sz="2400" dirty="0">
                <a:latin typeface="Lato"/>
                <a:ea typeface="Lato"/>
                <a:cs typeface="Lato"/>
              </a:rPr>
              <a:t>(), </a:t>
            </a:r>
            <a:r>
              <a:rPr lang="vi-VN" sz="2400" dirty="0" err="1">
                <a:latin typeface="Lato"/>
                <a:ea typeface="Lato"/>
                <a:cs typeface="Lato"/>
              </a:rPr>
              <a:t>getSize</a:t>
            </a:r>
            <a:r>
              <a:rPr lang="vi-VN" sz="2400" dirty="0">
                <a:latin typeface="Lato"/>
                <a:ea typeface="Lato"/>
                <a:cs typeface="Lato"/>
              </a:rPr>
              <a:t>(), </a:t>
            </a:r>
            <a:r>
              <a:rPr lang="vi-VN" sz="2400" dirty="0" err="1">
                <a:latin typeface="Lato"/>
                <a:ea typeface="Lato"/>
                <a:cs typeface="Lato"/>
              </a:rPr>
              <a:t>getCapsid</a:t>
            </a:r>
            <a:r>
              <a:rPr lang="vi-VN" sz="2400" dirty="0">
                <a:latin typeface="Lato"/>
                <a:ea typeface="Lato"/>
                <a:cs typeface="Lato"/>
              </a:rPr>
              <a:t>(), </a:t>
            </a:r>
            <a:r>
              <a:rPr lang="vi-VN" sz="2400" dirty="0" err="1">
                <a:latin typeface="Lato"/>
                <a:ea typeface="Lato"/>
                <a:cs typeface="Lato"/>
              </a:rPr>
              <a:t>getDetails</a:t>
            </a:r>
            <a:r>
              <a:rPr lang="vi-VN" sz="2400" dirty="0">
                <a:latin typeface="Lato"/>
                <a:ea typeface="Lato"/>
                <a:cs typeface="Lato"/>
              </a:rPr>
              <a:t>(): </a:t>
            </a:r>
            <a:br>
              <a:rPr lang="en-US" sz="2400" dirty="0"/>
            </a:br>
            <a:r>
              <a:rPr lang="en-US" sz="2400" dirty="0">
                <a:latin typeface="Lato"/>
                <a:ea typeface="Lato"/>
                <a:cs typeface="Lato"/>
              </a:rPr>
              <a:t>+ </a:t>
            </a:r>
            <a:r>
              <a:rPr lang="vi-VN" sz="2400" dirty="0">
                <a:latin typeface="Lato"/>
                <a:ea typeface="Lato"/>
                <a:cs typeface="Lato"/>
              </a:rPr>
              <a:t>Truy xuất thông tin cơ bản của </a:t>
            </a:r>
            <a:r>
              <a:rPr lang="vi-VN" sz="2400" dirty="0" err="1">
                <a:latin typeface="Lato"/>
                <a:ea typeface="Lato"/>
                <a:cs typeface="Lato"/>
              </a:rPr>
              <a:t>virus</a:t>
            </a:r>
            <a:r>
              <a:rPr lang="vi-VN" sz="2400" dirty="0">
                <a:latin typeface="Lato"/>
                <a:ea typeface="Lato"/>
                <a:cs typeface="Lato"/>
              </a:rPr>
              <a:t>.</a:t>
            </a:r>
            <a:endParaRPr lang="en-US" sz="2400" dirty="0">
              <a:latin typeface="Lato"/>
              <a:ea typeface="Lato"/>
              <a:cs typeface="Lato"/>
            </a:endParaRPr>
          </a:p>
        </p:txBody>
      </p:sp>
      <p:sp>
        <p:nvSpPr>
          <p:cNvPr id="6" name="Tiêu đề 2">
            <a:extLst>
              <a:ext uri="{FF2B5EF4-FFF2-40B4-BE49-F238E27FC236}">
                <a16:creationId xmlns:a16="http://schemas.microsoft.com/office/drawing/2014/main" id="{546666F5-A245-FA6F-5102-445791BF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</p:spPr>
        <p:txBody>
          <a:bodyPr/>
          <a:lstStyle/>
          <a:p>
            <a:r>
              <a:rPr lang="en-US" dirty="0"/>
              <a:t>5. Class Diagram</a:t>
            </a:r>
          </a:p>
        </p:txBody>
      </p:sp>
    </p:spTree>
    <p:extLst>
      <p:ext uri="{BB962C8B-B14F-4D97-AF65-F5344CB8AC3E}">
        <p14:creationId xmlns:p14="http://schemas.microsoft.com/office/powerpoint/2010/main" val="379907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3B9C2-7ADE-400F-16A1-0724D40F6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F002A05C-A383-58E8-A8F2-77F19166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8A4E148-C1AA-3B70-3EF2-A929A73C6E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400" b="1" dirty="0"/>
              <a:t>5.2 </a:t>
            </a:r>
            <a:r>
              <a:rPr lang="en-US" sz="2400" b="1" dirty="0" err="1"/>
              <a:t>EnvelopedVirus</a:t>
            </a:r>
            <a:r>
              <a:rPr lang="en-US" sz="2400" b="1" dirty="0"/>
              <a:t> (Subclass of Virus)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vi-VN" sz="2400" dirty="0"/>
              <a:t>Vai trò:</a:t>
            </a:r>
            <a:br>
              <a:rPr lang="en-US" sz="2400" dirty="0"/>
            </a:br>
            <a:r>
              <a:rPr lang="en-US" sz="2400" dirty="0"/>
              <a:t>+ </a:t>
            </a:r>
            <a:r>
              <a:rPr lang="vi-VN" sz="2400" dirty="0"/>
              <a:t>Đại diện cho các </a:t>
            </a:r>
            <a:r>
              <a:rPr lang="vi-VN" sz="2400" dirty="0" err="1"/>
              <a:t>virus</a:t>
            </a:r>
            <a:r>
              <a:rPr lang="vi-VN" sz="2400" dirty="0"/>
              <a:t> có màng bọc (</a:t>
            </a:r>
            <a:r>
              <a:rPr lang="vi-VN" sz="2400" dirty="0" err="1"/>
              <a:t>envelope</a:t>
            </a:r>
            <a:r>
              <a:rPr lang="vi-VN" sz="2400" dirty="0"/>
              <a:t>)</a:t>
            </a:r>
            <a:br>
              <a:rPr lang="en-US" sz="2400" dirty="0"/>
            </a:br>
            <a:r>
              <a:rPr lang="en-US" sz="2400" dirty="0"/>
              <a:t>+ V</a:t>
            </a:r>
            <a:r>
              <a:rPr lang="vi-VN" sz="2400" dirty="0"/>
              <a:t>í dụ như HIV, </a:t>
            </a:r>
            <a:r>
              <a:rPr lang="vi-VN" sz="2400" dirty="0" err="1"/>
              <a:t>CoronaVirus.Thừa</a:t>
            </a:r>
            <a:r>
              <a:rPr lang="vi-VN" sz="2400" dirty="0"/>
              <a:t> hưởng các thuộc tính và phương thức từ lớp </a:t>
            </a:r>
            <a:r>
              <a:rPr lang="vi-VN" sz="2400" dirty="0" err="1"/>
              <a:t>Virus</a:t>
            </a:r>
            <a:r>
              <a:rPr lang="vi-VN" sz="2400" dirty="0"/>
              <a:t>.</a:t>
            </a:r>
            <a:endParaRPr lang="en-US" sz="24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vi-VN" sz="2400" dirty="0">
                <a:latin typeface="Lato"/>
                <a:ea typeface="Lato"/>
                <a:cs typeface="Lato"/>
              </a:rPr>
              <a:t>Thuộc tính:</a:t>
            </a:r>
            <a:r>
              <a:rPr lang="en-US" sz="2400" dirty="0">
                <a:latin typeface="Lato"/>
                <a:ea typeface="Lato"/>
                <a:cs typeface="Lato"/>
              </a:rPr>
              <a:t> </a:t>
            </a:r>
            <a:r>
              <a:rPr lang="vi-VN" sz="2400" dirty="0" err="1">
                <a:latin typeface="Lato"/>
                <a:ea typeface="Lato"/>
                <a:cs typeface="Lato"/>
              </a:rPr>
              <a:t>envelope</a:t>
            </a:r>
            <a:r>
              <a:rPr lang="vi-VN" sz="2400" dirty="0">
                <a:latin typeface="Lato"/>
                <a:ea typeface="Lato"/>
                <a:cs typeface="Lato"/>
              </a:rPr>
              <a:t>: Liên kết với lớp </a:t>
            </a:r>
            <a:r>
              <a:rPr lang="vi-VN" sz="2400" dirty="0" err="1">
                <a:latin typeface="Lato"/>
                <a:ea typeface="Lato"/>
                <a:cs typeface="Lato"/>
              </a:rPr>
              <a:t>Envelope</a:t>
            </a:r>
            <a:r>
              <a:rPr lang="vi-VN" sz="2400" dirty="0">
                <a:latin typeface="Lato"/>
                <a:ea typeface="Lato"/>
                <a:cs typeface="Lato"/>
              </a:rPr>
              <a:t>, chứa thông tin về màng bọc</a:t>
            </a:r>
            <a:endParaRPr lang="en-US" sz="2400" dirty="0">
              <a:latin typeface="Lato"/>
              <a:ea typeface="Lato"/>
              <a:cs typeface="Lato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vi-VN" sz="2400" dirty="0">
                <a:latin typeface="Lato"/>
                <a:ea typeface="Lato"/>
                <a:cs typeface="Lato"/>
              </a:rPr>
              <a:t>Phương thức:</a:t>
            </a:r>
            <a:r>
              <a:rPr lang="en-US" sz="2400" dirty="0">
                <a:latin typeface="Lato"/>
                <a:ea typeface="Lato"/>
                <a:cs typeface="Lato"/>
              </a:rPr>
              <a:t> </a:t>
            </a:r>
            <a:r>
              <a:rPr lang="vi-VN" sz="2400" dirty="0" err="1">
                <a:latin typeface="Lato"/>
                <a:ea typeface="Lato"/>
                <a:cs typeface="Lato"/>
              </a:rPr>
              <a:t>getDetails</a:t>
            </a:r>
            <a:r>
              <a:rPr lang="vi-VN" sz="2400" dirty="0">
                <a:latin typeface="Lato"/>
                <a:ea typeface="Lato"/>
                <a:cs typeface="Lato"/>
              </a:rPr>
              <a:t>(), </a:t>
            </a:r>
            <a:r>
              <a:rPr lang="vi-VN" sz="2400" dirty="0" err="1">
                <a:latin typeface="Lato"/>
                <a:ea typeface="Lato"/>
                <a:cs typeface="Lato"/>
              </a:rPr>
              <a:t>getInfectionMechanism</a:t>
            </a:r>
            <a:r>
              <a:rPr lang="vi-VN" sz="2400" dirty="0">
                <a:latin typeface="Lato"/>
                <a:ea typeface="Lato"/>
                <a:cs typeface="Lato"/>
              </a:rPr>
              <a:t>():</a:t>
            </a:r>
            <a:br>
              <a:rPr lang="en-US" sz="2400" dirty="0"/>
            </a:br>
            <a:r>
              <a:rPr lang="en-US" sz="2400" dirty="0">
                <a:latin typeface="Lato"/>
                <a:ea typeface="Lato"/>
                <a:cs typeface="Lato"/>
              </a:rPr>
              <a:t>+ </a:t>
            </a:r>
            <a:r>
              <a:rPr lang="vi-VN" sz="2400" dirty="0">
                <a:latin typeface="Lato"/>
                <a:ea typeface="Lato"/>
                <a:cs typeface="Lato"/>
              </a:rPr>
              <a:t>Thêm các phương thức xử lý liên quan đến màng bọc.</a:t>
            </a:r>
            <a:endParaRPr lang="en-US" sz="2400" dirty="0">
              <a:latin typeface="Lato"/>
              <a:ea typeface="Lato"/>
              <a:cs typeface="Lato"/>
            </a:endParaRPr>
          </a:p>
        </p:txBody>
      </p:sp>
      <p:sp>
        <p:nvSpPr>
          <p:cNvPr id="6" name="Tiêu đề 2">
            <a:extLst>
              <a:ext uri="{FF2B5EF4-FFF2-40B4-BE49-F238E27FC236}">
                <a16:creationId xmlns:a16="http://schemas.microsoft.com/office/drawing/2014/main" id="{DD177A64-90B8-1F00-F231-346D88A8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</p:spPr>
        <p:txBody>
          <a:bodyPr/>
          <a:lstStyle/>
          <a:p>
            <a:r>
              <a:rPr lang="en-US" dirty="0"/>
              <a:t>5.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27891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</TotalTime>
  <Words>1524</Words>
  <Application>Microsoft Office PowerPoint</Application>
  <PresentationFormat>Trình chiếu Trên màn hình (4:3)</PresentationFormat>
  <Paragraphs>147</Paragraphs>
  <Slides>24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24</vt:i4>
      </vt:variant>
    </vt:vector>
  </HeadingPairs>
  <TitlesOfParts>
    <vt:vector size="25" baseType="lpstr">
      <vt:lpstr>Office Theme</vt:lpstr>
      <vt:lpstr>Bản trình bày PowerPoint</vt:lpstr>
      <vt:lpstr>Bản trình bày PowerPoint</vt:lpstr>
      <vt:lpstr>1. Members &amp; Assignment</vt:lpstr>
      <vt:lpstr>2. Problem Statement</vt:lpstr>
      <vt:lpstr>3. Use Case Diagram</vt:lpstr>
      <vt:lpstr>3. Use Case Diagram</vt:lpstr>
      <vt:lpstr>4. General Class Diagram</vt:lpstr>
      <vt:lpstr>5. Class Diagram</vt:lpstr>
      <vt:lpstr>5. Class Diagram</vt:lpstr>
      <vt:lpstr>5. Class Diagram</vt:lpstr>
      <vt:lpstr>5. Class Diagram</vt:lpstr>
      <vt:lpstr>5. Class Diagram</vt:lpstr>
      <vt:lpstr>5. Class Diagram</vt:lpstr>
      <vt:lpstr>5. Class Diagram</vt:lpstr>
      <vt:lpstr>5. Class Diagram</vt:lpstr>
      <vt:lpstr>5. Class Diagram</vt:lpstr>
      <vt:lpstr>5. Class Diagram</vt:lpstr>
      <vt:lpstr>5. Class Diagram</vt:lpstr>
      <vt:lpstr>5. Class Diagram</vt:lpstr>
      <vt:lpstr>6. Inheritance</vt:lpstr>
      <vt:lpstr>7. Polymorphism</vt:lpstr>
      <vt:lpstr>8. Association, Aggregation, Composition</vt:lpstr>
      <vt:lpstr>9. Demo scenario with video link 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Tung Duong 20225823</cp:lastModifiedBy>
  <cp:revision>63</cp:revision>
  <dcterms:created xsi:type="dcterms:W3CDTF">2021-05-28T04:32:29Z</dcterms:created>
  <dcterms:modified xsi:type="dcterms:W3CDTF">2024-12-28T16:22:04Z</dcterms:modified>
</cp:coreProperties>
</file>