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79" r:id="rId5"/>
    <p:sldId id="259" r:id="rId6"/>
    <p:sldId id="271" r:id="rId7"/>
    <p:sldId id="280" r:id="rId8"/>
    <p:sldId id="308" r:id="rId9"/>
    <p:sldId id="309" r:id="rId10"/>
    <p:sldId id="312" r:id="rId11"/>
    <p:sldId id="310" r:id="rId12"/>
    <p:sldId id="311" r:id="rId13"/>
    <p:sldId id="313" r:id="rId14"/>
    <p:sldId id="314" r:id="rId15"/>
    <p:sldId id="315" r:id="rId16"/>
    <p:sldId id="316" r:id="rId17"/>
    <p:sldId id="286" r:id="rId18"/>
    <p:sldId id="273" r:id="rId19"/>
    <p:sldId id="285" r:id="rId20"/>
    <p:sldId id="323" r:id="rId21"/>
    <p:sldId id="284" r:id="rId22"/>
    <p:sldId id="283" r:id="rId23"/>
    <p:sldId id="282" r:id="rId24"/>
    <p:sldId id="317" r:id="rId25"/>
    <p:sldId id="288" r:id="rId26"/>
    <p:sldId id="287" r:id="rId27"/>
    <p:sldId id="289" r:id="rId28"/>
    <p:sldId id="290" r:id="rId29"/>
    <p:sldId id="291" r:id="rId30"/>
    <p:sldId id="292" r:id="rId31"/>
    <p:sldId id="322" r:id="rId32"/>
    <p:sldId id="275" r:id="rId33"/>
    <p:sldId id="293" r:id="rId34"/>
    <p:sldId id="294" r:id="rId35"/>
    <p:sldId id="319" r:id="rId36"/>
    <p:sldId id="325" r:id="rId37"/>
    <p:sldId id="324" r:id="rId38"/>
    <p:sldId id="320" r:id="rId39"/>
    <p:sldId id="298" r:id="rId40"/>
    <p:sldId id="299" r:id="rId41"/>
    <p:sldId id="321" r:id="rId42"/>
    <p:sldId id="300" r:id="rId43"/>
    <p:sldId id="307" r:id="rId44"/>
    <p:sldId id="306" r:id="rId45"/>
    <p:sldId id="305" r:id="rId46"/>
    <p:sldId id="304" r:id="rId47"/>
    <p:sldId id="303" r:id="rId48"/>
    <p:sldId id="302" r:id="rId49"/>
    <p:sldId id="301" r:id="rId50"/>
    <p:sldId id="326" r:id="rId51"/>
    <p:sldId id="327" r:id="rId52"/>
    <p:sldId id="328" r:id="rId53"/>
    <p:sldId id="329" r:id="rId54"/>
    <p:sldId id="330" r:id="rId55"/>
    <p:sldId id="331" r:id="rId56"/>
    <p:sldId id="333" r:id="rId57"/>
    <p:sldId id="332" r:id="rId58"/>
    <p:sldId id="337" r:id="rId59"/>
    <p:sldId id="334" r:id="rId60"/>
    <p:sldId id="335" r:id="rId61"/>
    <p:sldId id="336" r:id="rId62"/>
    <p:sldId id="338" r:id="rId6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9" autoAdjust="0"/>
    <p:restoredTop sz="93178" autoAdjust="0"/>
  </p:normalViewPr>
  <p:slideViewPr>
    <p:cSldViewPr snapToGrid="0">
      <p:cViewPr varScale="1">
        <p:scale>
          <a:sx n="74" d="100"/>
          <a:sy n="74" d="100"/>
        </p:scale>
        <p:origin x="63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4698E-16D0-4266-9CDC-F87DBF27E8E9}" type="datetimeFigureOut">
              <a:rPr lang="vi-VN" smtClean="0"/>
              <a:pPr/>
              <a:t>19/05/2015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58FA0-11C6-42CA-AD30-36B16D4D672B}" type="slidenum">
              <a:rPr lang="vi-VN" smtClean="0"/>
              <a:pPr/>
              <a:t>‹#›</a:t>
            </a:fld>
            <a:endParaRPr lang="vi-VN"/>
          </a:p>
        </p:txBody>
      </p:sp>
    </p:spTree>
    <p:extLst>
      <p:ext uri="{BB962C8B-B14F-4D97-AF65-F5344CB8AC3E}">
        <p14:creationId xmlns:p14="http://schemas.microsoft.com/office/powerpoint/2010/main" val="3998457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B358FA0-11C6-42CA-AD30-36B16D4D672B}" type="slidenum">
              <a:rPr lang="vi-VN" smtClean="0"/>
              <a:pPr/>
              <a:t>27</a:t>
            </a:fld>
            <a:endParaRPr lang="vi-VN"/>
          </a:p>
        </p:txBody>
      </p:sp>
    </p:spTree>
    <p:extLst>
      <p:ext uri="{BB962C8B-B14F-4D97-AF65-F5344CB8AC3E}">
        <p14:creationId xmlns:p14="http://schemas.microsoft.com/office/powerpoint/2010/main" val="4267683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2667718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203167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382531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3425367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3260692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1558942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254247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3635669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130724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347506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E56FF-B590-46EA-B6EA-96873D5D91A7}" type="datetimeFigureOut">
              <a:rPr lang="vi-VN" smtClean="0"/>
              <a:pPr/>
              <a:t>19/05/2015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C60D628-45EF-4323-B0EE-C9A56C63A4A9}" type="slidenum">
              <a:rPr lang="vi-VN" smtClean="0"/>
              <a:pPr/>
              <a:t>‹#›</a:t>
            </a:fld>
            <a:endParaRPr lang="vi-VN"/>
          </a:p>
        </p:txBody>
      </p:sp>
    </p:spTree>
    <p:extLst>
      <p:ext uri="{BB962C8B-B14F-4D97-AF65-F5344CB8AC3E}">
        <p14:creationId xmlns:p14="http://schemas.microsoft.com/office/powerpoint/2010/main" val="2548699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796">
              <a:schemeClr val="accent1">
                <a:lumMod val="50000"/>
              </a:schemeClr>
            </a:gs>
            <a:gs pos="99593">
              <a:srgbClr val="9DC3E6"/>
            </a:gs>
            <a:gs pos="30000">
              <a:schemeClr val="accent1">
                <a:lumMod val="20000"/>
                <a:lumOff val="80000"/>
              </a:schemeClr>
            </a:gs>
            <a:gs pos="0">
              <a:srgbClr val="9CC2E6"/>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E56FF-B590-46EA-B6EA-96873D5D91A7}" type="datetimeFigureOut">
              <a:rPr lang="vi-VN" smtClean="0"/>
              <a:pPr/>
              <a:t>19/05/2015</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0D628-45EF-4323-B0EE-C9A56C63A4A9}" type="slidenum">
              <a:rPr lang="vi-VN" smtClean="0"/>
              <a:pPr/>
              <a:t>‹#›</a:t>
            </a:fld>
            <a:endParaRPr lang="vi-VN"/>
          </a:p>
        </p:txBody>
      </p:sp>
    </p:spTree>
    <p:extLst>
      <p:ext uri="{BB962C8B-B14F-4D97-AF65-F5344CB8AC3E}">
        <p14:creationId xmlns:p14="http://schemas.microsoft.com/office/powerpoint/2010/main" val="1159615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0499"/>
            <a:ext cx="9144000" cy="2387600"/>
          </a:xfrm>
        </p:spPr>
        <p:txBody>
          <a:bodyPr>
            <a:normAutofit/>
            <a:scene3d>
              <a:camera prst="orthographicFront">
                <a:rot lat="0" lon="20999978" rev="0"/>
              </a:camera>
              <a:lightRig rig="threePt" dir="t"/>
            </a:scene3d>
            <a:sp3d>
              <a:bevelT w="63500" h="57150" prst="relaxedInset"/>
            </a:sp3d>
          </a:bodyPr>
          <a:lstStyle/>
          <a:p>
            <a:r>
              <a:rPr lang="en-US" sz="8000" b="1" dirty="0" err="1" smtClean="0">
                <a:solidFill>
                  <a:srgbClr val="00B0F0"/>
                </a:solidFill>
                <a:effectLst>
                  <a:glow rad="139700">
                    <a:schemeClr val="accent1">
                      <a:satMod val="175000"/>
                      <a:alpha val="40000"/>
                    </a:schemeClr>
                  </a:glow>
                  <a:innerShdw blurRad="114300">
                    <a:prstClr val="black"/>
                  </a:innerShdw>
                </a:effectLst>
              </a:rPr>
              <a:t>Hệ</a:t>
            </a:r>
            <a:r>
              <a:rPr lang="en-US" sz="8000" b="1" dirty="0" smtClean="0">
                <a:solidFill>
                  <a:srgbClr val="00B0F0"/>
                </a:solidFill>
                <a:effectLst>
                  <a:glow rad="139700">
                    <a:schemeClr val="accent1">
                      <a:satMod val="175000"/>
                      <a:alpha val="40000"/>
                    </a:schemeClr>
                  </a:glow>
                  <a:innerShdw blurRad="114300">
                    <a:prstClr val="black"/>
                  </a:innerShdw>
                </a:effectLst>
              </a:rPr>
              <a:t> </a:t>
            </a:r>
            <a:r>
              <a:rPr lang="en-US" sz="8000" b="1" dirty="0" err="1" smtClean="0">
                <a:solidFill>
                  <a:srgbClr val="00B0F0"/>
                </a:solidFill>
                <a:effectLst>
                  <a:glow rad="139700">
                    <a:schemeClr val="accent1">
                      <a:satMod val="175000"/>
                      <a:alpha val="40000"/>
                    </a:schemeClr>
                  </a:glow>
                  <a:innerShdw blurRad="114300">
                    <a:prstClr val="black"/>
                  </a:innerShdw>
                </a:effectLst>
              </a:rPr>
              <a:t>thống</a:t>
            </a:r>
            <a:r>
              <a:rPr lang="en-US" sz="8000" b="1" dirty="0" smtClean="0">
                <a:solidFill>
                  <a:srgbClr val="00B0F0"/>
                </a:solidFill>
                <a:effectLst>
                  <a:glow rad="139700">
                    <a:schemeClr val="accent1">
                      <a:satMod val="175000"/>
                      <a:alpha val="40000"/>
                    </a:schemeClr>
                  </a:glow>
                  <a:innerShdw blurRad="114300">
                    <a:prstClr val="black"/>
                  </a:innerShdw>
                </a:effectLst>
              </a:rPr>
              <a:t> </a:t>
            </a:r>
            <a:r>
              <a:rPr lang="en-US" sz="8000" b="1" dirty="0" err="1" smtClean="0">
                <a:solidFill>
                  <a:srgbClr val="00B0F0"/>
                </a:solidFill>
                <a:effectLst>
                  <a:glow rad="139700">
                    <a:schemeClr val="accent1">
                      <a:satMod val="175000"/>
                      <a:alpha val="40000"/>
                    </a:schemeClr>
                  </a:glow>
                  <a:innerShdw blurRad="114300">
                    <a:prstClr val="black"/>
                  </a:innerShdw>
                </a:effectLst>
              </a:rPr>
              <a:t>quản</a:t>
            </a:r>
            <a:r>
              <a:rPr lang="en-US" sz="8000" b="1" dirty="0" smtClean="0">
                <a:solidFill>
                  <a:srgbClr val="00B0F0"/>
                </a:solidFill>
                <a:effectLst>
                  <a:glow rad="139700">
                    <a:schemeClr val="accent1">
                      <a:satMod val="175000"/>
                      <a:alpha val="40000"/>
                    </a:schemeClr>
                  </a:glow>
                  <a:innerShdw blurRad="114300">
                    <a:prstClr val="black"/>
                  </a:innerShdw>
                </a:effectLst>
              </a:rPr>
              <a:t> </a:t>
            </a:r>
            <a:r>
              <a:rPr lang="en-US" sz="8000" b="1" dirty="0" err="1" smtClean="0">
                <a:solidFill>
                  <a:srgbClr val="00B0F0"/>
                </a:solidFill>
                <a:effectLst>
                  <a:glow rad="139700">
                    <a:schemeClr val="accent1">
                      <a:satMod val="175000"/>
                      <a:alpha val="40000"/>
                    </a:schemeClr>
                  </a:glow>
                  <a:innerShdw blurRad="114300">
                    <a:prstClr val="black"/>
                  </a:innerShdw>
                </a:effectLst>
              </a:rPr>
              <a:t>lý</a:t>
            </a:r>
            <a:r>
              <a:rPr lang="en-US" sz="8000" b="1" dirty="0" smtClean="0">
                <a:solidFill>
                  <a:srgbClr val="00B0F0"/>
                </a:solidFill>
                <a:effectLst>
                  <a:glow rad="139700">
                    <a:schemeClr val="accent1">
                      <a:satMod val="175000"/>
                      <a:alpha val="40000"/>
                    </a:schemeClr>
                  </a:glow>
                  <a:innerShdw blurRad="114300">
                    <a:prstClr val="black"/>
                  </a:innerShdw>
                </a:effectLst>
              </a:rPr>
              <a:t> </a:t>
            </a:r>
            <a:r>
              <a:rPr lang="en-US" sz="8000" b="1" dirty="0" err="1" smtClean="0">
                <a:solidFill>
                  <a:srgbClr val="00B0F0"/>
                </a:solidFill>
                <a:effectLst>
                  <a:glow rad="139700">
                    <a:schemeClr val="accent1">
                      <a:satMod val="175000"/>
                      <a:alpha val="40000"/>
                    </a:schemeClr>
                  </a:glow>
                  <a:innerShdw blurRad="114300">
                    <a:prstClr val="black"/>
                  </a:innerShdw>
                </a:effectLst>
              </a:rPr>
              <a:t>thư</a:t>
            </a:r>
            <a:r>
              <a:rPr lang="en-US" sz="8000" b="1" dirty="0" smtClean="0">
                <a:solidFill>
                  <a:srgbClr val="00B0F0"/>
                </a:solidFill>
                <a:effectLst>
                  <a:glow rad="139700">
                    <a:schemeClr val="accent1">
                      <a:satMod val="175000"/>
                      <a:alpha val="40000"/>
                    </a:schemeClr>
                  </a:glow>
                  <a:innerShdw blurRad="114300">
                    <a:prstClr val="black"/>
                  </a:innerShdw>
                </a:effectLst>
              </a:rPr>
              <a:t> </a:t>
            </a:r>
            <a:r>
              <a:rPr lang="en-US" sz="8000" b="1" dirty="0" err="1" smtClean="0">
                <a:solidFill>
                  <a:srgbClr val="00B0F0"/>
                </a:solidFill>
                <a:effectLst>
                  <a:glow rad="139700">
                    <a:schemeClr val="accent1">
                      <a:satMod val="175000"/>
                      <a:alpha val="40000"/>
                    </a:schemeClr>
                  </a:glow>
                  <a:innerShdw blurRad="114300">
                    <a:prstClr val="black"/>
                  </a:innerShdw>
                </a:effectLst>
              </a:rPr>
              <a:t>viện</a:t>
            </a:r>
            <a:endParaRPr lang="vi-VN" sz="8000" b="1" dirty="0">
              <a:solidFill>
                <a:srgbClr val="00B0F0"/>
              </a:solidFill>
              <a:effectLst>
                <a:glow rad="139700">
                  <a:schemeClr val="accent1">
                    <a:satMod val="175000"/>
                    <a:alpha val="40000"/>
                  </a:schemeClr>
                </a:glow>
                <a:innerShdw blurRad="114300">
                  <a:prstClr val="black"/>
                </a:innerShdw>
              </a:effectLst>
            </a:endParaRPr>
          </a:p>
        </p:txBody>
      </p:sp>
      <p:sp>
        <p:nvSpPr>
          <p:cNvPr id="3" name="Subtitle 2"/>
          <p:cNvSpPr>
            <a:spLocks noGrp="1"/>
          </p:cNvSpPr>
          <p:nvPr>
            <p:ph type="subTitle" idx="1"/>
          </p:nvPr>
        </p:nvSpPr>
        <p:spPr>
          <a:xfrm>
            <a:off x="1524000" y="4464923"/>
            <a:ext cx="9144000" cy="1655762"/>
          </a:xfrm>
        </p:spPr>
        <p:txBody>
          <a:bodyPr>
            <a:normAutofit/>
            <a:scene3d>
              <a:camera prst="orthographicFront"/>
              <a:lightRig rig="threePt" dir="t"/>
            </a:scene3d>
            <a:sp3d extrusionH="57150">
              <a:bevelT w="38100" h="38100" prst="relaxedInset"/>
            </a:sp3d>
          </a:bodyPr>
          <a:lstStyle/>
          <a:p>
            <a:r>
              <a:rPr lang="en-US" sz="3200" b="1" dirty="0" err="1" smtClean="0">
                <a:solidFill>
                  <a:srgbClr val="0070C0"/>
                </a:solidFill>
              </a:rPr>
              <a:t>Giáo</a:t>
            </a:r>
            <a:r>
              <a:rPr lang="en-US" sz="3200" b="1" dirty="0" smtClean="0">
                <a:solidFill>
                  <a:srgbClr val="0070C0"/>
                </a:solidFill>
              </a:rPr>
              <a:t> </a:t>
            </a:r>
            <a:r>
              <a:rPr lang="en-US" sz="3200" b="1" dirty="0" err="1" smtClean="0">
                <a:solidFill>
                  <a:srgbClr val="0070C0"/>
                </a:solidFill>
              </a:rPr>
              <a:t>viên</a:t>
            </a:r>
            <a:r>
              <a:rPr lang="en-US" sz="3200" b="1" dirty="0" smtClean="0">
                <a:solidFill>
                  <a:srgbClr val="0070C0"/>
                </a:solidFill>
              </a:rPr>
              <a:t> </a:t>
            </a:r>
            <a:r>
              <a:rPr lang="en-US" sz="3200" b="1" dirty="0" err="1" smtClean="0">
                <a:solidFill>
                  <a:srgbClr val="0070C0"/>
                </a:solidFill>
              </a:rPr>
              <a:t>bộ</a:t>
            </a:r>
            <a:r>
              <a:rPr lang="en-US" sz="3200" b="1" dirty="0" smtClean="0">
                <a:solidFill>
                  <a:srgbClr val="0070C0"/>
                </a:solidFill>
              </a:rPr>
              <a:t> </a:t>
            </a:r>
            <a:r>
              <a:rPr lang="en-US" sz="3200" b="1" dirty="0" err="1" smtClean="0">
                <a:solidFill>
                  <a:srgbClr val="0070C0"/>
                </a:solidFill>
              </a:rPr>
              <a:t>môn</a:t>
            </a:r>
            <a:r>
              <a:rPr lang="en-US" sz="3200" b="1" dirty="0" smtClean="0">
                <a:solidFill>
                  <a:srgbClr val="0070C0"/>
                </a:solidFill>
              </a:rPr>
              <a:t> : </a:t>
            </a:r>
            <a:r>
              <a:rPr lang="en-US" sz="3200" b="1" dirty="0" err="1" smtClean="0">
                <a:solidFill>
                  <a:srgbClr val="0070C0"/>
                </a:solidFill>
              </a:rPr>
              <a:t>Nguyễn</a:t>
            </a:r>
            <a:r>
              <a:rPr lang="en-US" sz="3200" b="1" dirty="0" smtClean="0">
                <a:solidFill>
                  <a:srgbClr val="0070C0"/>
                </a:solidFill>
              </a:rPr>
              <a:t> </a:t>
            </a:r>
            <a:r>
              <a:rPr lang="en-US" sz="3200" b="1" dirty="0" err="1" smtClean="0">
                <a:solidFill>
                  <a:srgbClr val="0070C0"/>
                </a:solidFill>
              </a:rPr>
              <a:t>Văn</a:t>
            </a:r>
            <a:r>
              <a:rPr lang="en-US" sz="3200" b="1" dirty="0" smtClean="0">
                <a:solidFill>
                  <a:srgbClr val="0070C0"/>
                </a:solidFill>
              </a:rPr>
              <a:t> </a:t>
            </a:r>
            <a:r>
              <a:rPr lang="en-US" sz="3200" b="1" dirty="0" err="1" smtClean="0">
                <a:solidFill>
                  <a:srgbClr val="0070C0"/>
                </a:solidFill>
              </a:rPr>
              <a:t>Sáu</a:t>
            </a:r>
            <a:endParaRPr lang="en-US" sz="3200" b="1" dirty="0" smtClean="0">
              <a:solidFill>
                <a:srgbClr val="0070C0"/>
              </a:solidFill>
            </a:endParaRPr>
          </a:p>
          <a:p>
            <a:r>
              <a:rPr lang="en-US" sz="3200" b="1" dirty="0" err="1" smtClean="0">
                <a:solidFill>
                  <a:srgbClr val="0070C0"/>
                </a:solidFill>
              </a:rPr>
              <a:t>Nhóm</a:t>
            </a:r>
            <a:r>
              <a:rPr lang="en-US" sz="3200" b="1" dirty="0" smtClean="0">
                <a:solidFill>
                  <a:srgbClr val="0070C0"/>
                </a:solidFill>
              </a:rPr>
              <a:t> </a:t>
            </a:r>
            <a:r>
              <a:rPr lang="en-US" sz="3200" b="1" dirty="0" err="1" smtClean="0">
                <a:solidFill>
                  <a:srgbClr val="0070C0"/>
                </a:solidFill>
              </a:rPr>
              <a:t>thực</a:t>
            </a:r>
            <a:r>
              <a:rPr lang="en-US" sz="3200" b="1" dirty="0" smtClean="0">
                <a:solidFill>
                  <a:srgbClr val="0070C0"/>
                </a:solidFill>
              </a:rPr>
              <a:t> </a:t>
            </a:r>
            <a:r>
              <a:rPr lang="en-US" sz="3200" b="1" dirty="0" err="1" smtClean="0">
                <a:solidFill>
                  <a:srgbClr val="0070C0"/>
                </a:solidFill>
              </a:rPr>
              <a:t>hiện</a:t>
            </a:r>
            <a:r>
              <a:rPr lang="en-US" sz="3200" b="1" dirty="0" smtClean="0">
                <a:solidFill>
                  <a:srgbClr val="0070C0"/>
                </a:solidFill>
              </a:rPr>
              <a:t> : </a:t>
            </a:r>
            <a:r>
              <a:rPr lang="en-US" sz="3200" b="1" dirty="0" err="1" smtClean="0">
                <a:solidFill>
                  <a:srgbClr val="0070C0"/>
                </a:solidFill>
              </a:rPr>
              <a:t>nhóm</a:t>
            </a:r>
            <a:r>
              <a:rPr lang="en-US" sz="3200" b="1" dirty="0" smtClean="0">
                <a:solidFill>
                  <a:srgbClr val="0070C0"/>
                </a:solidFill>
              </a:rPr>
              <a:t> 8 </a:t>
            </a:r>
            <a:r>
              <a:rPr lang="en-US" sz="3200" b="1" dirty="0" err="1" smtClean="0">
                <a:solidFill>
                  <a:srgbClr val="0070C0"/>
                </a:solidFill>
              </a:rPr>
              <a:t>lớp</a:t>
            </a:r>
            <a:r>
              <a:rPr lang="en-US" sz="3200" b="1" dirty="0">
                <a:solidFill>
                  <a:srgbClr val="0070C0"/>
                </a:solidFill>
              </a:rPr>
              <a:t> </a:t>
            </a:r>
            <a:r>
              <a:rPr lang="en-US" sz="3200" b="1" dirty="0" smtClean="0">
                <a:solidFill>
                  <a:srgbClr val="0070C0"/>
                </a:solidFill>
              </a:rPr>
              <a:t>D12CQCN02</a:t>
            </a:r>
            <a:endParaRPr lang="vi-VN" sz="3200" b="1" dirty="0">
              <a:solidFill>
                <a:srgbClr val="0070C0"/>
              </a:solidFill>
            </a:endParaRPr>
          </a:p>
        </p:txBody>
      </p:sp>
    </p:spTree>
    <p:extLst>
      <p:ext uri="{BB962C8B-B14F-4D97-AF65-F5344CB8AC3E}">
        <p14:creationId xmlns:p14="http://schemas.microsoft.com/office/powerpoint/2010/main" val="2488138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906"/>
          </a:xfrm>
        </p:spPr>
        <p:txBody>
          <a:bodyPr>
            <a:normAutofit fontScale="90000"/>
          </a:bodyPr>
          <a:lstStyle/>
          <a:p>
            <a:r>
              <a:rPr lang="vi-VN" dirty="0" smtClean="0"/>
              <a:t>         </a:t>
            </a:r>
            <a:endParaRPr lang="vi-VN" dirty="0"/>
          </a:p>
        </p:txBody>
      </p:sp>
      <p:sp>
        <p:nvSpPr>
          <p:cNvPr id="3" name="Content Placeholder 2"/>
          <p:cNvSpPr>
            <a:spLocks noGrp="1"/>
          </p:cNvSpPr>
          <p:nvPr>
            <p:ph idx="1"/>
          </p:nvPr>
        </p:nvSpPr>
        <p:spPr>
          <a:xfrm>
            <a:off x="243840" y="587668"/>
            <a:ext cx="11704319" cy="5531778"/>
          </a:xfrm>
        </p:spPr>
        <p:txBody>
          <a:bodyPr/>
          <a:lstStyle/>
          <a:p>
            <a:r>
              <a:rPr lang="vi-VN" b="1" dirty="0">
                <a:solidFill>
                  <a:schemeClr val="accent5">
                    <a:lumMod val="75000"/>
                  </a:schemeClr>
                </a:solidFill>
                <a:latin typeface="+mj-lt"/>
              </a:rPr>
              <a:t>Nếu bạn đọc muốn đăng ký mượn sách thì tra cứu thông </a:t>
            </a:r>
            <a:r>
              <a:rPr lang="vi-VN" b="1" dirty="0" smtClean="0">
                <a:solidFill>
                  <a:schemeClr val="accent5">
                    <a:lumMod val="75000"/>
                  </a:schemeClr>
                </a:solidFill>
                <a:latin typeface="+mj-lt"/>
              </a:rPr>
              <a:t>tin </a:t>
            </a:r>
            <a:r>
              <a:rPr lang="vi-VN" b="1" dirty="0">
                <a:solidFill>
                  <a:schemeClr val="accent5">
                    <a:lumMod val="75000"/>
                  </a:schemeClr>
                </a:solidFill>
                <a:latin typeface="+mj-lt"/>
              </a:rPr>
              <a:t>sách qua phích sách rồi ghi vào phiếu yêu cầu gồm: tên sách sinh viên muốn mượn và số lượng</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Khi mượn sách sinh viên phải sử dụng thẻ </a:t>
            </a:r>
            <a:r>
              <a:rPr lang="vi-VN" b="1" dirty="0" smtClean="0">
                <a:solidFill>
                  <a:schemeClr val="accent5">
                    <a:lumMod val="75000"/>
                  </a:schemeClr>
                </a:solidFill>
                <a:latin typeface="+mj-lt"/>
              </a:rPr>
              <a:t>thư </a:t>
            </a:r>
            <a:r>
              <a:rPr lang="vi-VN" b="1" dirty="0">
                <a:solidFill>
                  <a:schemeClr val="accent5">
                    <a:lumMod val="75000"/>
                  </a:schemeClr>
                </a:solidFill>
                <a:latin typeface="+mj-lt"/>
              </a:rPr>
              <a:t>viện và phiếu yêu cầu mượn sách đến quầy gặp trực tiếp thủ thư</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T</a:t>
            </a:r>
            <a:r>
              <a:rPr lang="vi-VN" b="1" dirty="0" smtClean="0">
                <a:solidFill>
                  <a:schemeClr val="accent5">
                    <a:lumMod val="75000"/>
                  </a:schemeClr>
                </a:solidFill>
                <a:latin typeface="+mj-lt"/>
              </a:rPr>
              <a:t>hủ </a:t>
            </a:r>
            <a:r>
              <a:rPr lang="vi-VN" b="1" dirty="0">
                <a:solidFill>
                  <a:schemeClr val="accent5">
                    <a:lumMod val="75000"/>
                  </a:schemeClr>
                </a:solidFill>
                <a:latin typeface="+mj-lt"/>
              </a:rPr>
              <a:t>thư  sẽ kiểm tra thông tin sinh viên qua thẻ </a:t>
            </a:r>
            <a:r>
              <a:rPr lang="vi-VN" b="1" dirty="0" smtClean="0">
                <a:solidFill>
                  <a:schemeClr val="accent5">
                    <a:lumMod val="75000"/>
                  </a:schemeClr>
                </a:solidFill>
                <a:latin typeface="+mj-lt"/>
              </a:rPr>
              <a:t>thư </a:t>
            </a:r>
            <a:r>
              <a:rPr lang="vi-VN" b="1" dirty="0">
                <a:solidFill>
                  <a:schemeClr val="accent5">
                    <a:lumMod val="75000"/>
                  </a:schemeClr>
                </a:solidFill>
                <a:latin typeface="+mj-lt"/>
              </a:rPr>
              <a:t>viện để xác định thẻ đã hết hạn hay chưa , kiểm tra các thông tin đọc giả có hợp lệ hay không và kiểm tra tình trạng sách mà đọc giả muốn mượn hiện có trong thư viện hay không</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Nếu thẻ sắp hết hạn hoặc đã hết hạn, thủ thư cần thông báo cho độc giả và yêu cầu gia hạn thẻ </a:t>
            </a:r>
            <a:r>
              <a:rPr lang="vi-VN" b="1" dirty="0" smtClean="0">
                <a:solidFill>
                  <a:schemeClr val="accent5">
                    <a:lumMod val="75000"/>
                  </a:schemeClr>
                </a:solidFill>
                <a:latin typeface="+mj-lt"/>
              </a:rPr>
              <a:t>thư </a:t>
            </a:r>
            <a:r>
              <a:rPr lang="vi-VN" b="1" dirty="0">
                <a:solidFill>
                  <a:schemeClr val="accent5">
                    <a:lumMod val="75000"/>
                  </a:schemeClr>
                </a:solidFill>
                <a:latin typeface="+mj-lt"/>
              </a:rPr>
              <a:t>viện để được mượn sách, nếu sinh viên đó không chấp nhận gia hạn thẻ lại thi hủy phiếu yêu cầu mượn</a:t>
            </a:r>
            <a:r>
              <a:rPr lang="vi-VN" b="1" dirty="0" smtClean="0">
                <a:solidFill>
                  <a:schemeClr val="accent5">
                    <a:lumMod val="75000"/>
                  </a:schemeClr>
                </a:solidFill>
                <a:latin typeface="+mj-lt"/>
              </a:rPr>
              <a:t>.</a:t>
            </a:r>
          </a:p>
          <a:p>
            <a:endParaRPr lang="vi-VN" b="1" dirty="0">
              <a:solidFill>
                <a:schemeClr val="accent5">
                  <a:lumMod val="75000"/>
                </a:schemeClr>
              </a:solidFill>
              <a:latin typeface="+mj-lt"/>
            </a:endParaRPr>
          </a:p>
        </p:txBody>
      </p:sp>
    </p:spTree>
    <p:extLst>
      <p:ext uri="{BB962C8B-B14F-4D97-AF65-F5344CB8AC3E}">
        <p14:creationId xmlns:p14="http://schemas.microsoft.com/office/powerpoint/2010/main" val="31573043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0124"/>
          </a:xfrm>
        </p:spPr>
        <p:txBody>
          <a:bodyPr>
            <a:normAutofit fontScale="90000"/>
          </a:bodyPr>
          <a:lstStyle/>
          <a:p>
            <a:r>
              <a:rPr lang="vi-VN" dirty="0" smtClean="0"/>
              <a:t>         </a:t>
            </a:r>
            <a:endParaRPr lang="vi-VN" dirty="0"/>
          </a:p>
        </p:txBody>
      </p:sp>
      <p:sp>
        <p:nvSpPr>
          <p:cNvPr id="3" name="Content Placeholder 2"/>
          <p:cNvSpPr>
            <a:spLocks noGrp="1"/>
          </p:cNvSpPr>
          <p:nvPr>
            <p:ph idx="1"/>
          </p:nvPr>
        </p:nvSpPr>
        <p:spPr>
          <a:xfrm>
            <a:off x="239151" y="632413"/>
            <a:ext cx="11648049" cy="5923132"/>
          </a:xfrm>
        </p:spPr>
        <p:txBody>
          <a:bodyPr>
            <a:normAutofit lnSpcReduction="10000"/>
          </a:bodyPr>
          <a:lstStyle/>
          <a:p>
            <a:r>
              <a:rPr lang="vi-VN" b="1" dirty="0">
                <a:solidFill>
                  <a:schemeClr val="accent5">
                    <a:lumMod val="75000"/>
                  </a:schemeClr>
                </a:solidFill>
                <a:latin typeface="+mj-lt"/>
              </a:rPr>
              <a:t>Nếu các thông tin về thẻ </a:t>
            </a:r>
            <a:r>
              <a:rPr lang="vi-VN" b="1" dirty="0" smtClean="0">
                <a:solidFill>
                  <a:schemeClr val="accent5">
                    <a:lumMod val="75000"/>
                  </a:schemeClr>
                </a:solidFill>
                <a:latin typeface="+mj-lt"/>
              </a:rPr>
              <a:t>thư </a:t>
            </a:r>
            <a:r>
              <a:rPr lang="vi-VN" b="1" dirty="0">
                <a:solidFill>
                  <a:schemeClr val="accent5">
                    <a:lumMod val="75000"/>
                  </a:schemeClr>
                </a:solidFill>
                <a:latin typeface="+mj-lt"/>
              </a:rPr>
              <a:t>viện hợp lệ thì thủ thư sẽ cho mượn sách, viết phiếu mượn sách cho sinh viên và lưu thông tin phiếu mượn và thông tin sinh viên vào sổ mượn-trả</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G</a:t>
            </a:r>
            <a:r>
              <a:rPr lang="vi-VN" b="1" dirty="0" smtClean="0">
                <a:solidFill>
                  <a:schemeClr val="accent5">
                    <a:lumMod val="75000"/>
                  </a:schemeClr>
                </a:solidFill>
                <a:latin typeface="+mj-lt"/>
              </a:rPr>
              <a:t>ồm</a:t>
            </a:r>
            <a:r>
              <a:rPr lang="vi-VN" b="1" dirty="0">
                <a:solidFill>
                  <a:schemeClr val="accent5">
                    <a:lumMod val="75000"/>
                  </a:schemeClr>
                </a:solidFill>
                <a:latin typeface="+mj-lt"/>
              </a:rPr>
              <a:t>: mã phiếu mượn, mã số thẻ thư viện và thời gian cho mượn, thời gian trả sách, mã sách, số lượng và tình trạng phiếu mượn (đã trả hay chưa).</a:t>
            </a:r>
          </a:p>
          <a:p>
            <a:r>
              <a:rPr lang="vi-VN" b="1" dirty="0">
                <a:solidFill>
                  <a:schemeClr val="accent5">
                    <a:lumMod val="75000"/>
                  </a:schemeClr>
                </a:solidFill>
                <a:latin typeface="+mj-lt"/>
              </a:rPr>
              <a:t>Sau đó, thủ thư cập nhật lai số lượng sách trong hồ sơ sách (cập nhật lại số lượng sách đó hiện có trong thư viện</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Lưu ý : mỗi cuốn sách có thể được </a:t>
            </a:r>
            <a:r>
              <a:rPr lang="vi-VN" b="1" dirty="0" smtClean="0">
                <a:solidFill>
                  <a:schemeClr val="accent5">
                    <a:lumMod val="75000"/>
                  </a:schemeClr>
                </a:solidFill>
                <a:latin typeface="+mj-lt"/>
              </a:rPr>
              <a:t>mượn </a:t>
            </a:r>
            <a:r>
              <a:rPr lang="vi-VN" b="1" dirty="0">
                <a:solidFill>
                  <a:schemeClr val="accent5">
                    <a:lumMod val="75000"/>
                  </a:schemeClr>
                </a:solidFill>
                <a:latin typeface="+mj-lt"/>
              </a:rPr>
              <a:t>với số ngày quy định của thư viện là 2 tháng/quyển,và với mỗi sinh viên tại một thời điểm sẽ được mượn sách với số lượng sách nhất định theo quy định của </a:t>
            </a:r>
            <a:r>
              <a:rPr lang="vi-VN" b="1" dirty="0" smtClean="0">
                <a:solidFill>
                  <a:schemeClr val="accent5">
                    <a:lumMod val="75000"/>
                  </a:schemeClr>
                </a:solidFill>
                <a:latin typeface="+mj-lt"/>
              </a:rPr>
              <a:t>thư </a:t>
            </a:r>
            <a:r>
              <a:rPr lang="vi-VN" b="1" dirty="0">
                <a:solidFill>
                  <a:schemeClr val="accent5">
                    <a:lumMod val="75000"/>
                  </a:schemeClr>
                </a:solidFill>
                <a:latin typeface="+mj-lt"/>
              </a:rPr>
              <a:t>viện</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Mỗi sinh viên được mượn nhiều sách (nhiều nhất 3 quyển), hoặc mượn 1 cuốn sách nhiều lần. Và 1 cuốn sách có </a:t>
            </a:r>
            <a:r>
              <a:rPr lang="vi-VN" b="1" dirty="0" smtClean="0">
                <a:solidFill>
                  <a:schemeClr val="accent5">
                    <a:lumMod val="75000"/>
                  </a:schemeClr>
                </a:solidFill>
                <a:latin typeface="+mj-lt"/>
              </a:rPr>
              <a:t>thể </a:t>
            </a:r>
            <a:r>
              <a:rPr lang="vi-VN" b="1" dirty="0">
                <a:solidFill>
                  <a:schemeClr val="accent5">
                    <a:lumMod val="75000"/>
                  </a:schemeClr>
                </a:solidFill>
                <a:latin typeface="+mj-lt"/>
              </a:rPr>
              <a:t>được mượn bởi nhiều sinh viên.</a:t>
            </a:r>
          </a:p>
          <a:p>
            <a:endParaRPr lang="vi-VN" b="1" dirty="0">
              <a:solidFill>
                <a:schemeClr val="accent5">
                  <a:lumMod val="75000"/>
                </a:schemeClr>
              </a:solidFill>
              <a:latin typeface="+mj-lt"/>
            </a:endParaRPr>
          </a:p>
        </p:txBody>
      </p:sp>
    </p:spTree>
    <p:extLst>
      <p:ext uri="{BB962C8B-B14F-4D97-AF65-F5344CB8AC3E}">
        <p14:creationId xmlns:p14="http://schemas.microsoft.com/office/powerpoint/2010/main" val="3536018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337625" y="365124"/>
            <a:ext cx="11479237" cy="6232623"/>
          </a:xfrm>
        </p:spPr>
        <p:txBody>
          <a:bodyPr>
            <a:normAutofit lnSpcReduction="10000"/>
          </a:bodyPr>
          <a:lstStyle/>
          <a:p>
            <a:r>
              <a:rPr lang="vi-VN" b="1" dirty="0">
                <a:solidFill>
                  <a:schemeClr val="accent5">
                    <a:lumMod val="75000"/>
                  </a:schemeClr>
                </a:solidFill>
                <a:latin typeface="+mj-lt"/>
              </a:rPr>
              <a:t>Khi trả sách, thủ thư sẽ kiểm tra thông tin thẻ </a:t>
            </a:r>
            <a:r>
              <a:rPr lang="vi-VN" b="1" dirty="0" smtClean="0">
                <a:solidFill>
                  <a:schemeClr val="accent5">
                    <a:lumMod val="75000"/>
                  </a:schemeClr>
                </a:solidFill>
                <a:latin typeface="+mj-lt"/>
              </a:rPr>
              <a:t>thư </a:t>
            </a:r>
            <a:r>
              <a:rPr lang="vi-VN" b="1" dirty="0">
                <a:solidFill>
                  <a:schemeClr val="accent5">
                    <a:lumMod val="75000"/>
                  </a:schemeClr>
                </a:solidFill>
                <a:latin typeface="+mj-lt"/>
              </a:rPr>
              <a:t>viện, phiếu mượn sách và kiểm tra sổ mượn-trả để xác định sách đó có trả đúng hạn hay không</a:t>
            </a:r>
            <a:r>
              <a:rPr lang="vi-VN" b="1" dirty="0" smtClean="0">
                <a:solidFill>
                  <a:schemeClr val="accent5">
                    <a:lumMod val="75000"/>
                  </a:schemeClr>
                </a:solidFill>
                <a:latin typeface="+mj-lt"/>
              </a:rPr>
              <a:t>.</a:t>
            </a:r>
          </a:p>
          <a:p>
            <a:r>
              <a:rPr lang="vi-VN" b="1" dirty="0" smtClean="0">
                <a:solidFill>
                  <a:schemeClr val="accent5">
                    <a:lumMod val="75000"/>
                  </a:schemeClr>
                </a:solidFill>
                <a:latin typeface="+mj-lt"/>
              </a:rPr>
              <a:t>Cùng </a:t>
            </a:r>
            <a:r>
              <a:rPr lang="vi-VN" b="1" dirty="0">
                <a:solidFill>
                  <a:schemeClr val="accent5">
                    <a:lumMod val="75000"/>
                  </a:schemeClr>
                </a:solidFill>
                <a:latin typeface="+mj-lt"/>
              </a:rPr>
              <a:t>với đó, thủ thư sẽ kiểm tra tình trạng của sách có bị hư hại hay mất trang, nếu có thủ thư sẽ tiến hành lập biên bản ghi rõ họ tên sinh viên, lớp, khoa, sự cố là gì và phương hướng giải quyết sự cố</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Dựa vào biên bản sự cố và quy định đã có của </a:t>
            </a:r>
            <a:r>
              <a:rPr lang="vi-VN" b="1" dirty="0" smtClean="0">
                <a:solidFill>
                  <a:schemeClr val="accent5">
                    <a:lumMod val="75000"/>
                  </a:schemeClr>
                </a:solidFill>
                <a:latin typeface="+mj-lt"/>
              </a:rPr>
              <a:t>thư </a:t>
            </a:r>
            <a:r>
              <a:rPr lang="vi-VN" b="1" dirty="0">
                <a:solidFill>
                  <a:schemeClr val="accent5">
                    <a:lumMod val="75000"/>
                  </a:schemeClr>
                </a:solidFill>
                <a:latin typeface="+mj-lt"/>
              </a:rPr>
              <a:t>viện thủ thư sẽ giải quyết sự cố bằng cách phạt tiền với trường  hợp trễ hạn trả sách sinh viên sẽ bị phạt 2000đ/ngày/quyển và trong trường hợp mất sách sinh viên sẽ phải đền gấp đôi số tiền in trên sách mà sinh viên làm mất, nếu sự cố nằm ngoài sự kiểm soát của thủ thư thì thủ thư sẽ trình biên bản vi phạm này lên ban lãnh đạo để giải quyết</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Sau khi trả sách, thủ thư sẽ cập nhật lại số lượng sách đó trong trong hồ sơ sách. </a:t>
            </a:r>
            <a:endParaRPr lang="vi-VN" b="1" dirty="0" smtClean="0">
              <a:solidFill>
                <a:schemeClr val="accent5">
                  <a:lumMod val="75000"/>
                </a:schemeClr>
              </a:solidFill>
              <a:latin typeface="+mj-lt"/>
            </a:endParaRPr>
          </a:p>
          <a:p>
            <a:r>
              <a:rPr lang="vi-VN" b="1" dirty="0">
                <a:solidFill>
                  <a:schemeClr val="accent5">
                    <a:lumMod val="75000"/>
                  </a:schemeClr>
                </a:solidFill>
                <a:latin typeface="+mj-lt"/>
              </a:rPr>
              <a:t> Nếu quá hạn trả sách mà sách vẫn chưa được trả, thì thủ thư sẽ gửi thông báo nhắc nhở đến sinh viên.</a:t>
            </a:r>
          </a:p>
          <a:p>
            <a:endParaRPr lang="vi-VN" b="1" dirty="0">
              <a:solidFill>
                <a:schemeClr val="accent5">
                  <a:lumMod val="75000"/>
                </a:schemeClr>
              </a:solidFill>
              <a:latin typeface="+mj-lt"/>
            </a:endParaRPr>
          </a:p>
        </p:txBody>
      </p:sp>
    </p:spTree>
    <p:extLst>
      <p:ext uri="{BB962C8B-B14F-4D97-AF65-F5344CB8AC3E}">
        <p14:creationId xmlns:p14="http://schemas.microsoft.com/office/powerpoint/2010/main" val="21518766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300111" y="536502"/>
            <a:ext cx="11591778" cy="5864298"/>
          </a:xfrm>
        </p:spPr>
        <p:txBody>
          <a:bodyPr/>
          <a:lstStyle/>
          <a:p>
            <a:r>
              <a:rPr lang="vi-VN" b="1" dirty="0">
                <a:solidFill>
                  <a:schemeClr val="accent5">
                    <a:lumMod val="75000"/>
                  </a:schemeClr>
                </a:solidFill>
                <a:latin typeface="+mj-lt"/>
              </a:rPr>
              <a:t>K</a:t>
            </a:r>
            <a:r>
              <a:rPr lang="vi-VN" b="1" dirty="0" smtClean="0">
                <a:solidFill>
                  <a:schemeClr val="accent5">
                    <a:lumMod val="75000"/>
                  </a:schemeClr>
                </a:solidFill>
                <a:latin typeface="+mj-lt"/>
              </a:rPr>
              <a:t>hi </a:t>
            </a:r>
            <a:r>
              <a:rPr lang="vi-VN" b="1" dirty="0">
                <a:solidFill>
                  <a:schemeClr val="accent5">
                    <a:lumMod val="75000"/>
                  </a:schemeClr>
                </a:solidFill>
                <a:latin typeface="+mj-lt"/>
              </a:rPr>
              <a:t>t</a:t>
            </a:r>
            <a:r>
              <a:rPr lang="vi-VN" b="1" dirty="0" smtClean="0">
                <a:solidFill>
                  <a:schemeClr val="accent5">
                    <a:lumMod val="75000"/>
                  </a:schemeClr>
                </a:solidFill>
                <a:latin typeface="+mj-lt"/>
              </a:rPr>
              <a:t>hư </a:t>
            </a:r>
            <a:r>
              <a:rPr lang="vi-VN" b="1" dirty="0">
                <a:solidFill>
                  <a:schemeClr val="accent5">
                    <a:lumMod val="75000"/>
                  </a:schemeClr>
                </a:solidFill>
                <a:latin typeface="+mj-lt"/>
              </a:rPr>
              <a:t>viện cần bổ sung một số sách mới , thủ thư sẽ tìm hiểu thông tin sách cần mua và giá cả, sau đó lập phiếu nhập sách và trình lên ban lãnh đạo nhà trường </a:t>
            </a:r>
            <a:r>
              <a:rPr lang="vi-VN" b="1" dirty="0" smtClean="0">
                <a:solidFill>
                  <a:schemeClr val="accent5">
                    <a:lumMod val="75000"/>
                  </a:schemeClr>
                </a:solidFill>
                <a:latin typeface="+mj-lt"/>
              </a:rPr>
              <a:t>xét </a:t>
            </a:r>
            <a:r>
              <a:rPr lang="vi-VN" b="1" dirty="0">
                <a:solidFill>
                  <a:schemeClr val="accent5">
                    <a:lumMod val="75000"/>
                  </a:schemeClr>
                </a:solidFill>
                <a:latin typeface="+mj-lt"/>
              </a:rPr>
              <a:t>duyệt</a:t>
            </a:r>
            <a:r>
              <a:rPr lang="vi-VN" b="1" dirty="0" smtClean="0">
                <a:solidFill>
                  <a:schemeClr val="accent5">
                    <a:lumMod val="75000"/>
                  </a:schemeClr>
                </a:solidFill>
                <a:latin typeface="+mj-lt"/>
              </a:rPr>
              <a:t>.</a:t>
            </a:r>
          </a:p>
          <a:p>
            <a:r>
              <a:rPr lang="vi-VN" b="1" dirty="0" smtClean="0">
                <a:solidFill>
                  <a:schemeClr val="accent5">
                    <a:lumMod val="75000"/>
                  </a:schemeClr>
                </a:solidFill>
                <a:latin typeface="+mj-lt"/>
              </a:rPr>
              <a:t>Nếu </a:t>
            </a:r>
            <a:r>
              <a:rPr lang="vi-VN" b="1" dirty="0">
                <a:solidFill>
                  <a:schemeClr val="accent5">
                    <a:lumMod val="75000"/>
                  </a:schemeClr>
                </a:solidFill>
                <a:latin typeface="+mj-lt"/>
              </a:rPr>
              <a:t>phiếu nhập sách được xét duyệt, thủ thư sẽ liên hệ với kế toán để ứng tiền mua sách</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Sau đó, thủ thư  sẽ tiến hành liên hệ với nhà cung cấp để mua sách gồm: thông tin sách muốn nhập và số lượng, khi đó nhà cung cấp sẽ giao cho thủ thư đơn đặt </a:t>
            </a:r>
            <a:r>
              <a:rPr lang="vi-VN" b="1" dirty="0" smtClean="0">
                <a:solidFill>
                  <a:schemeClr val="accent5">
                    <a:lumMod val="75000"/>
                  </a:schemeClr>
                </a:solidFill>
                <a:latin typeface="+mj-lt"/>
              </a:rPr>
              <a:t>hàng.</a:t>
            </a:r>
          </a:p>
          <a:p>
            <a:r>
              <a:rPr lang="vi-VN" b="1" dirty="0">
                <a:solidFill>
                  <a:schemeClr val="accent5">
                    <a:lumMod val="75000"/>
                  </a:schemeClr>
                </a:solidFill>
                <a:latin typeface="+mj-lt"/>
              </a:rPr>
              <a:t>T</a:t>
            </a:r>
            <a:r>
              <a:rPr lang="vi-VN" b="1" dirty="0" smtClean="0">
                <a:solidFill>
                  <a:schemeClr val="accent5">
                    <a:lumMod val="75000"/>
                  </a:schemeClr>
                </a:solidFill>
                <a:latin typeface="+mj-lt"/>
              </a:rPr>
              <a:t>hông </a:t>
            </a:r>
            <a:r>
              <a:rPr lang="vi-VN" b="1" dirty="0">
                <a:solidFill>
                  <a:schemeClr val="accent5">
                    <a:lumMod val="75000"/>
                  </a:schemeClr>
                </a:solidFill>
                <a:latin typeface="+mj-lt"/>
              </a:rPr>
              <a:t>tin đơn đặt hàng sẽ được lưu vào hồ sơ phiếu nhập sách</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Một cuốn sách được cung cấp bởi nhiều nhà cung cấp và nhà cung cấp có thẻ cung cấp nhiều sách</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Thông tin phiếu nhập sách gồm: tên sách, nhà xuất bản,tác giả,  số lượng, đơn giá và ngày giao sách</a:t>
            </a:r>
            <a:r>
              <a:rPr lang="vi-VN" b="1" dirty="0" smtClean="0">
                <a:solidFill>
                  <a:schemeClr val="accent5">
                    <a:lumMod val="75000"/>
                  </a:schemeClr>
                </a:solidFill>
                <a:latin typeface="+mj-lt"/>
              </a:rPr>
              <a:t>.</a:t>
            </a:r>
          </a:p>
          <a:p>
            <a:endParaRPr lang="vi-VN" b="1" dirty="0">
              <a:solidFill>
                <a:schemeClr val="accent5">
                  <a:lumMod val="75000"/>
                </a:schemeClr>
              </a:solidFill>
              <a:latin typeface="+mj-lt"/>
            </a:endParaRPr>
          </a:p>
        </p:txBody>
      </p:sp>
    </p:spTree>
    <p:extLst>
      <p:ext uri="{BB962C8B-B14F-4D97-AF65-F5344CB8AC3E}">
        <p14:creationId xmlns:p14="http://schemas.microsoft.com/office/powerpoint/2010/main" val="23087004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416755" y="505802"/>
            <a:ext cx="11358489" cy="5965337"/>
          </a:xfrm>
        </p:spPr>
        <p:txBody>
          <a:bodyPr/>
          <a:lstStyle/>
          <a:p>
            <a:r>
              <a:rPr lang="vi-VN" b="1" dirty="0">
                <a:solidFill>
                  <a:schemeClr val="accent5">
                    <a:lumMod val="75000"/>
                  </a:schemeClr>
                </a:solidFill>
                <a:latin typeface="+mj-lt"/>
              </a:rPr>
              <a:t>Khi sách được giao,thủ thư tiên hành kiểm tra sách đã mua có bị lỗi, đúng số lượng và sách muốn nhập hay không. </a:t>
            </a:r>
            <a:endParaRPr lang="vi-VN" b="1" dirty="0" smtClean="0">
              <a:solidFill>
                <a:schemeClr val="accent5">
                  <a:lumMod val="75000"/>
                </a:schemeClr>
              </a:solidFill>
              <a:latin typeface="+mj-lt"/>
            </a:endParaRPr>
          </a:p>
          <a:p>
            <a:r>
              <a:rPr lang="vi-VN" b="1" dirty="0">
                <a:solidFill>
                  <a:schemeClr val="accent5">
                    <a:lumMod val="75000"/>
                  </a:schemeClr>
                </a:solidFill>
                <a:latin typeface="+mj-lt"/>
              </a:rPr>
              <a:t>Nếu các thông tin hợp lệ, thủ thư tiến hành thanh toán hóa đơn cho nhà cung </a:t>
            </a:r>
            <a:r>
              <a:rPr lang="vi-VN" b="1" dirty="0" smtClean="0">
                <a:solidFill>
                  <a:schemeClr val="accent5">
                    <a:lumMod val="75000"/>
                  </a:schemeClr>
                </a:solidFill>
                <a:latin typeface="+mj-lt"/>
              </a:rPr>
              <a:t>cấp.</a:t>
            </a:r>
          </a:p>
          <a:p>
            <a:r>
              <a:rPr lang="vi-VN" b="1" dirty="0">
                <a:solidFill>
                  <a:schemeClr val="accent5">
                    <a:lumMod val="75000"/>
                  </a:schemeClr>
                </a:solidFill>
                <a:latin typeface="+mj-lt"/>
              </a:rPr>
              <a:t>T</a:t>
            </a:r>
            <a:r>
              <a:rPr lang="vi-VN" b="1" dirty="0" smtClean="0">
                <a:solidFill>
                  <a:schemeClr val="accent5">
                    <a:lumMod val="75000"/>
                  </a:schemeClr>
                </a:solidFill>
                <a:latin typeface="+mj-lt"/>
              </a:rPr>
              <a:t>hông </a:t>
            </a:r>
            <a:r>
              <a:rPr lang="vi-VN" b="1" dirty="0">
                <a:solidFill>
                  <a:schemeClr val="accent5">
                    <a:lumMod val="75000"/>
                  </a:schemeClr>
                </a:solidFill>
                <a:latin typeface="+mj-lt"/>
              </a:rPr>
              <a:t>tin hóa đơn sẽ được dùng để làm thủ tục thanh toán với bộ phận kế toán trên cơ sở hóa đơn mua sách</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Sau đó, sách này sẽ được giao cho thủ thư, nếu sách này là đã có trong thư viện thì thủ thư tiến hành cập nhật lại số lượng và thông tin của sách vào hồ sơ sách và đánh dấu mã số sách</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Ngược lại, thủ thư sẽ tiến hành xử lý phân loại,đánh dấu mã sách cho sách </a:t>
            </a:r>
            <a:r>
              <a:rPr lang="vi-VN" b="1" dirty="0" smtClean="0">
                <a:solidFill>
                  <a:schemeClr val="accent5">
                    <a:lumMod val="75000"/>
                  </a:schemeClr>
                </a:solidFill>
                <a:latin typeface="+mj-lt"/>
              </a:rPr>
              <a:t>này.</a:t>
            </a:r>
          </a:p>
          <a:p>
            <a:r>
              <a:rPr lang="vi-VN" b="1" dirty="0">
                <a:solidFill>
                  <a:schemeClr val="accent5">
                    <a:lumMod val="75000"/>
                  </a:schemeClr>
                </a:solidFill>
                <a:latin typeface="+mj-lt"/>
              </a:rPr>
              <a:t>S</a:t>
            </a:r>
            <a:r>
              <a:rPr lang="vi-VN" b="1" dirty="0" smtClean="0">
                <a:solidFill>
                  <a:schemeClr val="accent5">
                    <a:lumMod val="75000"/>
                  </a:schemeClr>
                </a:solidFill>
                <a:latin typeface="+mj-lt"/>
              </a:rPr>
              <a:t>au </a:t>
            </a:r>
            <a:r>
              <a:rPr lang="vi-VN" b="1" dirty="0">
                <a:solidFill>
                  <a:schemeClr val="accent5">
                    <a:lumMod val="75000"/>
                  </a:schemeClr>
                </a:solidFill>
                <a:latin typeface="+mj-lt"/>
              </a:rPr>
              <a:t>đó, thủ thư sẽ lưu thông tin sách vào hồ sơ sách và cập nhật các thông tin vào áp phích sách và đưa sách vào kho.</a:t>
            </a:r>
          </a:p>
          <a:p>
            <a:endParaRPr lang="vi-VN" b="1" dirty="0" smtClean="0">
              <a:solidFill>
                <a:schemeClr val="accent5">
                  <a:lumMod val="75000"/>
                </a:schemeClr>
              </a:solidFill>
              <a:latin typeface="+mj-lt"/>
            </a:endParaRPr>
          </a:p>
          <a:p>
            <a:endParaRPr lang="vi-VN" b="1" dirty="0" smtClean="0">
              <a:solidFill>
                <a:schemeClr val="accent5">
                  <a:lumMod val="75000"/>
                </a:schemeClr>
              </a:solidFill>
              <a:latin typeface="+mj-lt"/>
            </a:endParaRPr>
          </a:p>
          <a:p>
            <a:pPr marL="0" indent="0">
              <a:buNone/>
            </a:pPr>
            <a:endParaRPr lang="vi-VN" b="1" dirty="0">
              <a:solidFill>
                <a:schemeClr val="accent5">
                  <a:lumMod val="75000"/>
                </a:schemeClr>
              </a:solidFill>
              <a:latin typeface="+mj-lt"/>
            </a:endParaRPr>
          </a:p>
        </p:txBody>
      </p:sp>
    </p:spTree>
    <p:extLst>
      <p:ext uri="{BB962C8B-B14F-4D97-AF65-F5344CB8AC3E}">
        <p14:creationId xmlns:p14="http://schemas.microsoft.com/office/powerpoint/2010/main" val="1869566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52" y="2675731"/>
            <a:ext cx="10515600" cy="1325563"/>
          </a:xfrm>
        </p:spPr>
        <p:txBody>
          <a:bodyPr/>
          <a:lstStyle/>
          <a:p>
            <a:r>
              <a:rPr lang="vi-VN" dirty="0" smtClean="0"/>
              <a:t>                 </a:t>
            </a:r>
            <a:endParaRPr lang="vi-VN" dirty="0"/>
          </a:p>
        </p:txBody>
      </p:sp>
      <p:sp>
        <p:nvSpPr>
          <p:cNvPr id="3" name="Content Placeholder 2"/>
          <p:cNvSpPr>
            <a:spLocks noGrp="1"/>
          </p:cNvSpPr>
          <p:nvPr>
            <p:ph idx="1"/>
          </p:nvPr>
        </p:nvSpPr>
        <p:spPr>
          <a:xfrm>
            <a:off x="500574" y="1972358"/>
            <a:ext cx="11442896" cy="2732308"/>
          </a:xfrm>
        </p:spPr>
        <p:txBody>
          <a:bodyPr/>
          <a:lstStyle/>
          <a:p>
            <a:pPr marL="0" indent="0">
              <a:buNone/>
            </a:pPr>
            <a:endParaRPr lang="vi-VN" b="1" dirty="0" smtClean="0">
              <a:solidFill>
                <a:schemeClr val="accent5">
                  <a:lumMod val="75000"/>
                </a:schemeClr>
              </a:solidFill>
              <a:latin typeface="+mj-lt"/>
            </a:endParaRPr>
          </a:p>
          <a:p>
            <a:r>
              <a:rPr lang="vi-VN" b="1" dirty="0" smtClean="0">
                <a:solidFill>
                  <a:schemeClr val="accent5">
                    <a:lumMod val="75000"/>
                  </a:schemeClr>
                </a:solidFill>
                <a:latin typeface="+mj-lt"/>
              </a:rPr>
              <a:t>Thủ </a:t>
            </a:r>
            <a:r>
              <a:rPr lang="vi-VN" b="1" dirty="0">
                <a:solidFill>
                  <a:schemeClr val="accent5">
                    <a:lumMod val="75000"/>
                  </a:schemeClr>
                </a:solidFill>
                <a:latin typeface="+mj-lt"/>
              </a:rPr>
              <a:t>thư sẽ lập báo cáo về tình hình thư viện gồm: số lượng sinh viên đăng ký thẻ thư viện và danh sách, số lượng sách được mượn qua sổ đọc trả, số lượng các vi phạm và danh sách các sinh viên vi phạm và lý do, số lượng sách nhập vào thư viện và thông tin sách đó.</a:t>
            </a:r>
          </a:p>
          <a:p>
            <a:endParaRPr lang="vi-VN" b="1" dirty="0">
              <a:solidFill>
                <a:schemeClr val="accent5">
                  <a:lumMod val="75000"/>
                </a:schemeClr>
              </a:solidFill>
              <a:latin typeface="+mj-lt"/>
            </a:endParaRPr>
          </a:p>
        </p:txBody>
      </p:sp>
    </p:spTree>
    <p:extLst>
      <p:ext uri="{BB962C8B-B14F-4D97-AF65-F5344CB8AC3E}">
        <p14:creationId xmlns:p14="http://schemas.microsoft.com/office/powerpoint/2010/main" val="29882382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0218" y="4001294"/>
            <a:ext cx="10515600" cy="1325563"/>
          </a:xfrm>
        </p:spPr>
        <p:txBody>
          <a:bodyPr>
            <a:normAutofit/>
          </a:bodyPr>
          <a:lstStyle/>
          <a:p>
            <a:r>
              <a:rPr lang="en-US" sz="8000" b="1" dirty="0" err="1">
                <a:latin typeface="Times New Roman" panose="02020603050405020304" pitchFamily="18" charset="0"/>
                <a:cs typeface="Times New Roman" panose="02020603050405020304" pitchFamily="18" charset="0"/>
              </a:rPr>
              <a:t>Khảo</a:t>
            </a:r>
            <a:r>
              <a:rPr lang="en-US" sz="8000" b="1"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sát</a:t>
            </a:r>
            <a:r>
              <a:rPr lang="en-US" sz="8000" b="1"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hệ</a:t>
            </a:r>
            <a:r>
              <a:rPr lang="en-US" sz="8000" b="1"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thống</a:t>
            </a:r>
            <a:endParaRPr lang="vi-VN" sz="8000" dirty="0"/>
          </a:p>
        </p:txBody>
      </p:sp>
      <p:sp>
        <p:nvSpPr>
          <p:cNvPr id="3" name="Content Placeholder 2"/>
          <p:cNvSpPr>
            <a:spLocks noGrp="1"/>
          </p:cNvSpPr>
          <p:nvPr>
            <p:ph idx="1"/>
          </p:nvPr>
        </p:nvSpPr>
        <p:spPr>
          <a:xfrm>
            <a:off x="5968219" y="5546530"/>
            <a:ext cx="6223781" cy="1311470"/>
          </a:xfrm>
        </p:spPr>
        <p:txBody>
          <a:bodyPr>
            <a:normAutofit/>
          </a:bodyPr>
          <a:lstStyle/>
          <a:p>
            <a:pPr marL="0" indent="0">
              <a:buNone/>
            </a:pPr>
            <a:r>
              <a:rPr lang="en-US" sz="4400" b="1" dirty="0" err="1" smtClean="0">
                <a:latin typeface="Times New Roman" panose="02020603050405020304" pitchFamily="18" charset="0"/>
                <a:cs typeface="Times New Roman" panose="02020603050405020304" pitchFamily="18" charset="0"/>
              </a:rPr>
              <a:t>Phân</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tích</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các</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yếu</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tố</a:t>
            </a:r>
            <a:endParaRPr lang="vi-V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027154"/>
      </p:ext>
    </p:extLst>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7136" y="416640"/>
            <a:ext cx="1898072" cy="5980257"/>
          </a:xfrm>
        </p:spPr>
        <p:txBody>
          <a:bodyPr>
            <a:normAutofit/>
          </a:bodyPr>
          <a:lstStyle/>
          <a:p>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yếu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tố</a:t>
            </a: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endParaRPr lang="vi-V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4853226"/>
              </p:ext>
            </p:extLst>
          </p:nvPr>
        </p:nvGraphicFramePr>
        <p:xfrm>
          <a:off x="115910" y="63621"/>
          <a:ext cx="9556123" cy="6729984"/>
        </p:xfrm>
        <a:graphic>
          <a:graphicData uri="http://schemas.openxmlformats.org/drawingml/2006/table">
            <a:tbl>
              <a:tblPr firstRow="1" firstCol="1" bandRow="1">
                <a:tableStyleId>{5C22544A-7EE6-4342-B048-85BDC9FD1C3A}</a:tableStyleId>
              </a:tblPr>
              <a:tblGrid>
                <a:gridCol w="5279103"/>
                <a:gridCol w="2274048"/>
                <a:gridCol w="2002972"/>
              </a:tblGrid>
              <a:tr h="241771">
                <a:tc>
                  <a:txBody>
                    <a:bodyPr/>
                    <a:lstStyle/>
                    <a:p>
                      <a:pPr algn="ctr">
                        <a:lnSpc>
                          <a:spcPct val="115000"/>
                        </a:lnSpc>
                        <a:spcAft>
                          <a:spcPts val="0"/>
                        </a:spcAft>
                      </a:pPr>
                      <a:r>
                        <a:rPr lang="vi-VN" sz="1600" b="1" dirty="0">
                          <a:effectLst/>
                          <a:latin typeface="+mj-lt"/>
                        </a:rPr>
                        <a:t>Động từ + Bổ ngữ</a:t>
                      </a:r>
                      <a:endParaRPr lang="vi-VN" sz="1400" b="1" dirty="0">
                        <a:effectLst/>
                        <a:latin typeface="+mj-lt"/>
                        <a:ea typeface="Times New Roman" panose="02020603050405020304" pitchFamily="18" charset="0"/>
                        <a:cs typeface="Times New Roman" panose="02020603050405020304" pitchFamily="18" charset="0"/>
                      </a:endParaRPr>
                    </a:p>
                  </a:txBody>
                  <a:tcPr marL="54574" marR="54574" marT="0" marB="0"/>
                </a:tc>
                <a:tc>
                  <a:txBody>
                    <a:bodyPr/>
                    <a:lstStyle/>
                    <a:p>
                      <a:pPr algn="ctr">
                        <a:lnSpc>
                          <a:spcPct val="115000"/>
                        </a:lnSpc>
                        <a:spcAft>
                          <a:spcPts val="0"/>
                        </a:spcAft>
                      </a:pPr>
                      <a:r>
                        <a:rPr lang="vi-VN" sz="1600" b="1" dirty="0">
                          <a:effectLst/>
                          <a:latin typeface="+mj-lt"/>
                        </a:rPr>
                        <a:t>Danh từ</a:t>
                      </a:r>
                      <a:endParaRPr lang="vi-VN" sz="1400" b="1" dirty="0">
                        <a:effectLst/>
                        <a:latin typeface="+mj-lt"/>
                        <a:ea typeface="Times New Roman" panose="02020603050405020304" pitchFamily="18" charset="0"/>
                        <a:cs typeface="Times New Roman" panose="02020603050405020304" pitchFamily="18" charset="0"/>
                      </a:endParaRPr>
                    </a:p>
                  </a:txBody>
                  <a:tcPr marL="54574" marR="54574" marT="0" marB="0"/>
                </a:tc>
                <a:tc>
                  <a:txBody>
                    <a:bodyPr/>
                    <a:lstStyle/>
                    <a:p>
                      <a:pPr algn="ctr">
                        <a:lnSpc>
                          <a:spcPct val="115000"/>
                        </a:lnSpc>
                        <a:spcAft>
                          <a:spcPts val="0"/>
                        </a:spcAft>
                      </a:pPr>
                      <a:r>
                        <a:rPr lang="vi-VN" sz="1600" b="1" dirty="0">
                          <a:effectLst/>
                          <a:latin typeface="+mj-lt"/>
                        </a:rPr>
                        <a:t>Nhận xét</a:t>
                      </a:r>
                      <a:endParaRPr lang="vi-VN" sz="1400" b="1" dirty="0">
                        <a:effectLst/>
                        <a:latin typeface="+mj-lt"/>
                        <a:ea typeface="Times New Roman" panose="02020603050405020304" pitchFamily="18" charset="0"/>
                        <a:cs typeface="Times New Roman" panose="02020603050405020304" pitchFamily="18" charset="0"/>
                      </a:endParaRPr>
                    </a:p>
                  </a:txBody>
                  <a:tcPr marL="54574" marR="54574" marT="0" marB="0"/>
                </a:tc>
              </a:tr>
              <a:tr h="5560740">
                <a:tc>
                  <a:txBody>
                    <a:bodyPr/>
                    <a:lstStyle/>
                    <a:p>
                      <a:pPr>
                        <a:lnSpc>
                          <a:spcPct val="115000"/>
                        </a:lnSpc>
                        <a:spcAft>
                          <a:spcPts val="0"/>
                        </a:spcAft>
                      </a:pPr>
                      <a:r>
                        <a:rPr lang="vi-VN" sz="1600" b="1" dirty="0">
                          <a:effectLst/>
                          <a:latin typeface="+mj-lt"/>
                        </a:rPr>
                        <a:t>Làm + Thẻ</a:t>
                      </a:r>
                      <a:endParaRPr lang="vi-VN" sz="1400" b="1" dirty="0">
                        <a:effectLst/>
                        <a:latin typeface="+mj-lt"/>
                      </a:endParaRPr>
                    </a:p>
                    <a:p>
                      <a:pPr>
                        <a:lnSpc>
                          <a:spcPct val="115000"/>
                        </a:lnSpc>
                        <a:spcAft>
                          <a:spcPts val="0"/>
                        </a:spcAft>
                      </a:pPr>
                      <a:r>
                        <a:rPr lang="vi-VN" sz="1600" b="1" dirty="0">
                          <a:effectLst/>
                          <a:latin typeface="+mj-lt"/>
                        </a:rPr>
                        <a:t>Làm + Phích sách</a:t>
                      </a:r>
                      <a:endParaRPr lang="vi-VN" sz="1400" b="1" dirty="0">
                        <a:effectLst/>
                        <a:latin typeface="+mj-lt"/>
                      </a:endParaRPr>
                    </a:p>
                    <a:p>
                      <a:pPr>
                        <a:lnSpc>
                          <a:spcPct val="115000"/>
                        </a:lnSpc>
                        <a:spcAft>
                          <a:spcPts val="0"/>
                        </a:spcAft>
                      </a:pPr>
                      <a:r>
                        <a:rPr lang="vi-VN" sz="1600" b="1" dirty="0">
                          <a:effectLst/>
                          <a:latin typeface="+mj-lt"/>
                        </a:rPr>
                        <a:t>Liêt kê +  Sách</a:t>
                      </a:r>
                      <a:endParaRPr lang="vi-VN" sz="1400" b="1" dirty="0">
                        <a:effectLst/>
                        <a:latin typeface="+mj-lt"/>
                      </a:endParaRPr>
                    </a:p>
                    <a:p>
                      <a:pPr>
                        <a:lnSpc>
                          <a:spcPct val="115000"/>
                        </a:lnSpc>
                        <a:spcAft>
                          <a:spcPts val="0"/>
                        </a:spcAft>
                      </a:pPr>
                      <a:r>
                        <a:rPr lang="vi-VN" sz="1600" b="1" dirty="0">
                          <a:effectLst/>
                          <a:latin typeface="+mj-lt"/>
                        </a:rPr>
                        <a:t>Tra cứu + Sách</a:t>
                      </a:r>
                      <a:endParaRPr lang="vi-VN" sz="1400" b="1" dirty="0">
                        <a:effectLst/>
                        <a:latin typeface="+mj-lt"/>
                      </a:endParaRPr>
                    </a:p>
                    <a:p>
                      <a:pPr>
                        <a:lnSpc>
                          <a:spcPct val="115000"/>
                        </a:lnSpc>
                        <a:spcAft>
                          <a:spcPts val="0"/>
                        </a:spcAft>
                      </a:pPr>
                      <a:r>
                        <a:rPr lang="vi-VN" sz="1600" b="1" dirty="0">
                          <a:effectLst/>
                          <a:latin typeface="+mj-lt"/>
                        </a:rPr>
                        <a:t>Mượn + Sách</a:t>
                      </a:r>
                      <a:endParaRPr lang="vi-VN" sz="1400" b="1" dirty="0">
                        <a:effectLst/>
                        <a:latin typeface="+mj-lt"/>
                      </a:endParaRPr>
                    </a:p>
                    <a:p>
                      <a:pPr>
                        <a:lnSpc>
                          <a:spcPct val="115000"/>
                        </a:lnSpc>
                        <a:spcAft>
                          <a:spcPts val="0"/>
                        </a:spcAft>
                      </a:pPr>
                      <a:r>
                        <a:rPr lang="vi-VN" sz="1600" b="1" dirty="0">
                          <a:effectLst/>
                          <a:latin typeface="+mj-lt"/>
                        </a:rPr>
                        <a:t>Kiểm tra + Sách</a:t>
                      </a:r>
                      <a:endParaRPr lang="vi-VN" sz="1400" b="1" dirty="0">
                        <a:effectLst/>
                        <a:latin typeface="+mj-lt"/>
                      </a:endParaRPr>
                    </a:p>
                    <a:p>
                      <a:pPr>
                        <a:lnSpc>
                          <a:spcPct val="115000"/>
                        </a:lnSpc>
                        <a:spcAft>
                          <a:spcPts val="0"/>
                        </a:spcAft>
                      </a:pPr>
                      <a:r>
                        <a:rPr lang="vi-VN" sz="1600" b="1" dirty="0">
                          <a:effectLst/>
                          <a:latin typeface="+mj-lt"/>
                        </a:rPr>
                        <a:t>Cập nhật + Hồ sơ</a:t>
                      </a:r>
                      <a:endParaRPr lang="vi-VN" sz="1400" b="1" dirty="0">
                        <a:effectLst/>
                        <a:latin typeface="+mj-lt"/>
                      </a:endParaRPr>
                    </a:p>
                    <a:p>
                      <a:pPr>
                        <a:lnSpc>
                          <a:spcPct val="115000"/>
                        </a:lnSpc>
                        <a:spcAft>
                          <a:spcPts val="0"/>
                        </a:spcAft>
                      </a:pPr>
                      <a:r>
                        <a:rPr lang="vi-VN" sz="1600" b="1" dirty="0">
                          <a:effectLst/>
                          <a:latin typeface="+mj-lt"/>
                        </a:rPr>
                        <a:t>Kiểm tra + Thẻ</a:t>
                      </a:r>
                      <a:endParaRPr lang="vi-VN" sz="1400" b="1" dirty="0">
                        <a:effectLst/>
                        <a:latin typeface="+mj-lt"/>
                      </a:endParaRPr>
                    </a:p>
                    <a:p>
                      <a:pPr>
                        <a:lnSpc>
                          <a:spcPct val="115000"/>
                        </a:lnSpc>
                        <a:spcAft>
                          <a:spcPts val="0"/>
                        </a:spcAft>
                      </a:pPr>
                      <a:r>
                        <a:rPr lang="vi-VN" sz="1600" b="1" dirty="0">
                          <a:effectLst/>
                          <a:latin typeface="+mj-lt"/>
                        </a:rPr>
                        <a:t>Viết + Phiếu mượn</a:t>
                      </a:r>
                      <a:endParaRPr lang="vi-VN" sz="1400" b="1" dirty="0">
                        <a:effectLst/>
                        <a:latin typeface="+mj-lt"/>
                      </a:endParaRPr>
                    </a:p>
                    <a:p>
                      <a:pPr>
                        <a:lnSpc>
                          <a:spcPct val="115000"/>
                        </a:lnSpc>
                        <a:spcAft>
                          <a:spcPts val="0"/>
                        </a:spcAft>
                      </a:pPr>
                      <a:r>
                        <a:rPr lang="vi-VN" sz="1600" b="1" dirty="0">
                          <a:effectLst/>
                          <a:latin typeface="+mj-lt"/>
                        </a:rPr>
                        <a:t>Ghi + Ngày trả</a:t>
                      </a:r>
                      <a:endParaRPr lang="vi-VN" sz="1400" b="1" dirty="0">
                        <a:effectLst/>
                        <a:latin typeface="+mj-lt"/>
                      </a:endParaRPr>
                    </a:p>
                    <a:p>
                      <a:pPr>
                        <a:lnSpc>
                          <a:spcPct val="115000"/>
                        </a:lnSpc>
                        <a:spcAft>
                          <a:spcPts val="0"/>
                        </a:spcAft>
                      </a:pPr>
                      <a:r>
                        <a:rPr lang="vi-VN" sz="1600" b="1" dirty="0">
                          <a:effectLst/>
                          <a:latin typeface="+mj-lt"/>
                        </a:rPr>
                        <a:t>Thông báo + lý do</a:t>
                      </a:r>
                      <a:endParaRPr lang="vi-VN" sz="1400" b="1" dirty="0">
                        <a:effectLst/>
                        <a:latin typeface="+mj-lt"/>
                      </a:endParaRPr>
                    </a:p>
                    <a:p>
                      <a:pPr>
                        <a:lnSpc>
                          <a:spcPct val="115000"/>
                        </a:lnSpc>
                        <a:spcAft>
                          <a:spcPts val="0"/>
                        </a:spcAft>
                      </a:pPr>
                      <a:r>
                        <a:rPr lang="vi-VN" sz="1600" b="1" dirty="0">
                          <a:effectLst/>
                          <a:latin typeface="+mj-lt"/>
                        </a:rPr>
                        <a:t>Hủy bỏ + Phiếu yêu cầu mượn</a:t>
                      </a:r>
                      <a:endParaRPr lang="vi-VN" sz="1400" b="1" dirty="0">
                        <a:effectLst/>
                        <a:latin typeface="+mj-lt"/>
                      </a:endParaRPr>
                    </a:p>
                    <a:p>
                      <a:pPr>
                        <a:lnSpc>
                          <a:spcPct val="115000"/>
                        </a:lnSpc>
                        <a:spcAft>
                          <a:spcPts val="0"/>
                        </a:spcAft>
                      </a:pPr>
                      <a:r>
                        <a:rPr lang="vi-VN" sz="1600" b="1" dirty="0">
                          <a:effectLst/>
                          <a:latin typeface="+mj-lt"/>
                        </a:rPr>
                        <a:t>Trả + Sách</a:t>
                      </a:r>
                      <a:endParaRPr lang="vi-VN" sz="1400" b="1" dirty="0">
                        <a:effectLst/>
                        <a:latin typeface="+mj-lt"/>
                      </a:endParaRPr>
                    </a:p>
                    <a:p>
                      <a:pPr>
                        <a:lnSpc>
                          <a:spcPct val="115000"/>
                        </a:lnSpc>
                        <a:spcAft>
                          <a:spcPts val="0"/>
                        </a:spcAft>
                      </a:pPr>
                      <a:r>
                        <a:rPr lang="vi-VN" sz="1600" b="1" dirty="0">
                          <a:effectLst/>
                          <a:latin typeface="+mj-lt"/>
                        </a:rPr>
                        <a:t>Kiểm tra + Phiếu mượn</a:t>
                      </a:r>
                      <a:endParaRPr lang="vi-VN" sz="1400" b="1" dirty="0">
                        <a:effectLst/>
                        <a:latin typeface="+mj-lt"/>
                      </a:endParaRPr>
                    </a:p>
                    <a:p>
                      <a:pPr>
                        <a:lnSpc>
                          <a:spcPct val="115000"/>
                        </a:lnSpc>
                        <a:spcAft>
                          <a:spcPts val="0"/>
                        </a:spcAft>
                      </a:pPr>
                      <a:r>
                        <a:rPr lang="vi-VN" sz="1600" b="1" dirty="0">
                          <a:effectLst/>
                          <a:latin typeface="+mj-lt"/>
                        </a:rPr>
                        <a:t>Kiểm tra + Sách trả</a:t>
                      </a:r>
                      <a:endParaRPr lang="vi-VN" sz="1400" b="1" dirty="0">
                        <a:effectLst/>
                        <a:latin typeface="+mj-lt"/>
                      </a:endParaRPr>
                    </a:p>
                    <a:p>
                      <a:pPr>
                        <a:lnSpc>
                          <a:spcPct val="115000"/>
                        </a:lnSpc>
                        <a:spcAft>
                          <a:spcPts val="0"/>
                        </a:spcAft>
                      </a:pPr>
                      <a:r>
                        <a:rPr lang="vi-VN" sz="1600" b="1" dirty="0">
                          <a:effectLst/>
                          <a:latin typeface="+mj-lt"/>
                        </a:rPr>
                        <a:t>Nhận + Sách</a:t>
                      </a:r>
                      <a:endParaRPr lang="vi-VN" sz="1400" b="1" dirty="0">
                        <a:effectLst/>
                        <a:latin typeface="+mj-lt"/>
                      </a:endParaRPr>
                    </a:p>
                    <a:p>
                      <a:pPr>
                        <a:lnSpc>
                          <a:spcPct val="115000"/>
                        </a:lnSpc>
                        <a:spcAft>
                          <a:spcPts val="0"/>
                        </a:spcAft>
                      </a:pPr>
                      <a:r>
                        <a:rPr lang="vi-VN" sz="1600" b="1" dirty="0">
                          <a:effectLst/>
                          <a:latin typeface="+mj-lt"/>
                        </a:rPr>
                        <a:t>Lập + Biên bản</a:t>
                      </a:r>
                      <a:endParaRPr lang="vi-VN" sz="1400" b="1" dirty="0">
                        <a:effectLst/>
                        <a:latin typeface="+mj-lt"/>
                      </a:endParaRPr>
                    </a:p>
                    <a:p>
                      <a:pPr>
                        <a:lnSpc>
                          <a:spcPct val="115000"/>
                        </a:lnSpc>
                        <a:spcAft>
                          <a:spcPts val="0"/>
                        </a:spcAft>
                      </a:pPr>
                      <a:r>
                        <a:rPr lang="vi-VN" sz="1600" b="1" dirty="0">
                          <a:effectLst/>
                          <a:latin typeface="+mj-lt"/>
                        </a:rPr>
                        <a:t>Viết + Phiếu nhập sách</a:t>
                      </a:r>
                      <a:endParaRPr lang="vi-VN" sz="1400" b="1" dirty="0">
                        <a:effectLst/>
                        <a:latin typeface="+mj-lt"/>
                      </a:endParaRPr>
                    </a:p>
                    <a:p>
                      <a:pPr>
                        <a:lnSpc>
                          <a:spcPct val="115000"/>
                        </a:lnSpc>
                        <a:spcAft>
                          <a:spcPts val="0"/>
                        </a:spcAft>
                      </a:pPr>
                      <a:r>
                        <a:rPr lang="vi-VN" sz="1600" b="1" dirty="0">
                          <a:effectLst/>
                          <a:latin typeface="+mj-lt"/>
                        </a:rPr>
                        <a:t>Cung cấp + Sách</a:t>
                      </a:r>
                      <a:endParaRPr lang="vi-VN" sz="1400" b="1" dirty="0">
                        <a:effectLst/>
                        <a:latin typeface="+mj-lt"/>
                      </a:endParaRPr>
                    </a:p>
                    <a:p>
                      <a:pPr>
                        <a:lnSpc>
                          <a:spcPct val="115000"/>
                        </a:lnSpc>
                        <a:spcAft>
                          <a:spcPts val="0"/>
                        </a:spcAft>
                      </a:pPr>
                      <a:r>
                        <a:rPr lang="vi-VN" sz="1600" b="1" dirty="0">
                          <a:effectLst/>
                          <a:latin typeface="+mj-lt"/>
                        </a:rPr>
                        <a:t>Cập nhật + Sách</a:t>
                      </a:r>
                      <a:endParaRPr lang="vi-VN" sz="1400" b="1" dirty="0">
                        <a:effectLst/>
                        <a:latin typeface="+mj-lt"/>
                      </a:endParaRPr>
                    </a:p>
                    <a:p>
                      <a:pPr>
                        <a:lnSpc>
                          <a:spcPct val="115000"/>
                        </a:lnSpc>
                        <a:spcAft>
                          <a:spcPts val="0"/>
                        </a:spcAft>
                      </a:pPr>
                      <a:r>
                        <a:rPr lang="vi-VN" sz="1600" b="1" dirty="0">
                          <a:effectLst/>
                          <a:latin typeface="+mj-lt"/>
                        </a:rPr>
                        <a:t>Báo cáo + Vi phạm</a:t>
                      </a:r>
                      <a:endParaRPr lang="vi-VN" sz="1400" b="1" dirty="0">
                        <a:effectLst/>
                        <a:latin typeface="+mj-lt"/>
                      </a:endParaRPr>
                    </a:p>
                    <a:p>
                      <a:pPr>
                        <a:lnSpc>
                          <a:spcPct val="115000"/>
                        </a:lnSpc>
                        <a:spcAft>
                          <a:spcPts val="0"/>
                        </a:spcAft>
                      </a:pPr>
                      <a:r>
                        <a:rPr lang="vi-VN" sz="1600" b="1" dirty="0">
                          <a:effectLst/>
                          <a:latin typeface="+mj-lt"/>
                        </a:rPr>
                        <a:t>Yêu cầu + Sách</a:t>
                      </a:r>
                      <a:endParaRPr lang="vi-VN" sz="1400" b="1" dirty="0">
                        <a:effectLst/>
                        <a:latin typeface="+mj-lt"/>
                      </a:endParaRPr>
                    </a:p>
                    <a:p>
                      <a:pPr>
                        <a:lnSpc>
                          <a:spcPct val="115000"/>
                        </a:lnSpc>
                        <a:spcAft>
                          <a:spcPts val="0"/>
                        </a:spcAft>
                      </a:pPr>
                      <a:r>
                        <a:rPr lang="vi-VN" sz="1600" b="1" dirty="0">
                          <a:effectLst/>
                          <a:latin typeface="+mj-lt"/>
                        </a:rPr>
                        <a:t>Báo cáo + Lãnh đạo nhà trường</a:t>
                      </a:r>
                      <a:endParaRPr lang="vi-VN" sz="1400" b="1" dirty="0">
                        <a:effectLst/>
                        <a:latin typeface="+mj-lt"/>
                        <a:ea typeface="Times New Roman" panose="02020603050405020304" pitchFamily="18" charset="0"/>
                        <a:cs typeface="Times New Roman" panose="02020603050405020304" pitchFamily="18" charset="0"/>
                      </a:endParaRPr>
                    </a:p>
                  </a:txBody>
                  <a:tcPr marL="54574" marR="54574" marT="0" marB="0"/>
                </a:tc>
                <a:tc>
                  <a:txBody>
                    <a:bodyPr/>
                    <a:lstStyle/>
                    <a:p>
                      <a:pPr>
                        <a:lnSpc>
                          <a:spcPct val="115000"/>
                        </a:lnSpc>
                        <a:spcAft>
                          <a:spcPts val="0"/>
                        </a:spcAft>
                      </a:pPr>
                      <a:r>
                        <a:rPr lang="vi-VN" sz="1600" b="1" dirty="0">
                          <a:effectLst/>
                          <a:latin typeface="+mj-lt"/>
                        </a:rPr>
                        <a:t>Thư viện</a:t>
                      </a:r>
                      <a:endParaRPr lang="vi-VN" sz="1400" b="1" dirty="0">
                        <a:effectLst/>
                        <a:latin typeface="+mj-lt"/>
                      </a:endParaRPr>
                    </a:p>
                    <a:p>
                      <a:pPr>
                        <a:lnSpc>
                          <a:spcPct val="115000"/>
                        </a:lnSpc>
                        <a:spcAft>
                          <a:spcPts val="0"/>
                        </a:spcAft>
                      </a:pPr>
                      <a:r>
                        <a:rPr lang="vi-VN" sz="1600" b="1" dirty="0">
                          <a:effectLst/>
                          <a:latin typeface="+mj-lt"/>
                        </a:rPr>
                        <a:t>Sách </a:t>
                      </a:r>
                      <a:endParaRPr lang="vi-VN" sz="1400" b="1" dirty="0">
                        <a:effectLst/>
                        <a:latin typeface="+mj-lt"/>
                      </a:endParaRPr>
                    </a:p>
                    <a:p>
                      <a:pPr>
                        <a:lnSpc>
                          <a:spcPct val="115000"/>
                        </a:lnSpc>
                        <a:spcAft>
                          <a:spcPts val="0"/>
                        </a:spcAft>
                      </a:pPr>
                      <a:r>
                        <a:rPr lang="vi-VN" sz="1600" b="1" dirty="0">
                          <a:effectLst/>
                          <a:latin typeface="+mj-lt"/>
                        </a:rPr>
                        <a:t>Sinh viên</a:t>
                      </a:r>
                      <a:endParaRPr lang="vi-VN" sz="1400" b="1" dirty="0">
                        <a:effectLst/>
                        <a:latin typeface="+mj-lt"/>
                      </a:endParaRPr>
                    </a:p>
                    <a:p>
                      <a:pPr>
                        <a:lnSpc>
                          <a:spcPct val="115000"/>
                        </a:lnSpc>
                        <a:spcAft>
                          <a:spcPts val="0"/>
                        </a:spcAft>
                      </a:pPr>
                      <a:r>
                        <a:rPr lang="vi-VN" sz="1600" b="1" dirty="0">
                          <a:effectLst/>
                          <a:latin typeface="+mj-lt"/>
                        </a:rPr>
                        <a:t>Phích sách</a:t>
                      </a:r>
                      <a:endParaRPr lang="vi-VN" sz="1400" b="1" dirty="0">
                        <a:effectLst/>
                        <a:latin typeface="+mj-lt"/>
                      </a:endParaRPr>
                    </a:p>
                    <a:p>
                      <a:pPr>
                        <a:lnSpc>
                          <a:spcPct val="115000"/>
                        </a:lnSpc>
                        <a:spcAft>
                          <a:spcPts val="0"/>
                        </a:spcAft>
                      </a:pPr>
                      <a:r>
                        <a:rPr lang="vi-VN" sz="1600" b="1" dirty="0">
                          <a:effectLst/>
                          <a:latin typeface="+mj-lt"/>
                        </a:rPr>
                        <a:t>Thẻ thư viện</a:t>
                      </a:r>
                      <a:endParaRPr lang="vi-VN" sz="1400" b="1" dirty="0">
                        <a:effectLst/>
                        <a:latin typeface="+mj-lt"/>
                      </a:endParaRPr>
                    </a:p>
                    <a:p>
                      <a:pPr>
                        <a:lnSpc>
                          <a:spcPct val="115000"/>
                        </a:lnSpc>
                        <a:spcAft>
                          <a:spcPts val="0"/>
                        </a:spcAft>
                      </a:pPr>
                      <a:r>
                        <a:rPr lang="vi-VN" sz="1600" b="1" dirty="0">
                          <a:effectLst/>
                          <a:latin typeface="+mj-lt"/>
                        </a:rPr>
                        <a:t>Phiếu yêu cầu</a:t>
                      </a:r>
                      <a:endParaRPr lang="vi-VN" sz="1400" b="1" dirty="0">
                        <a:effectLst/>
                        <a:latin typeface="+mj-lt"/>
                      </a:endParaRPr>
                    </a:p>
                    <a:p>
                      <a:pPr>
                        <a:lnSpc>
                          <a:spcPct val="115000"/>
                        </a:lnSpc>
                        <a:spcAft>
                          <a:spcPts val="0"/>
                        </a:spcAft>
                      </a:pPr>
                      <a:r>
                        <a:rPr lang="vi-VN" sz="1600" b="1" dirty="0">
                          <a:effectLst/>
                          <a:latin typeface="+mj-lt"/>
                        </a:rPr>
                        <a:t>Phiếu mượn</a:t>
                      </a:r>
                      <a:endParaRPr lang="vi-VN" sz="1400" b="1" dirty="0">
                        <a:effectLst/>
                        <a:latin typeface="+mj-lt"/>
                      </a:endParaRPr>
                    </a:p>
                    <a:p>
                      <a:pPr>
                        <a:lnSpc>
                          <a:spcPct val="115000"/>
                        </a:lnSpc>
                        <a:spcAft>
                          <a:spcPts val="0"/>
                        </a:spcAft>
                      </a:pPr>
                      <a:r>
                        <a:rPr lang="vi-VN" sz="1600" b="1" dirty="0">
                          <a:effectLst/>
                          <a:latin typeface="+mj-lt"/>
                        </a:rPr>
                        <a:t>Nhân viên (Thủ thư)</a:t>
                      </a:r>
                      <a:endParaRPr lang="vi-VN" sz="1400" b="1" dirty="0">
                        <a:effectLst/>
                        <a:latin typeface="+mj-lt"/>
                      </a:endParaRPr>
                    </a:p>
                    <a:p>
                      <a:pPr>
                        <a:lnSpc>
                          <a:spcPct val="115000"/>
                        </a:lnSpc>
                        <a:spcAft>
                          <a:spcPts val="0"/>
                        </a:spcAft>
                      </a:pPr>
                      <a:r>
                        <a:rPr lang="vi-VN" sz="1600" b="1" dirty="0">
                          <a:effectLst/>
                          <a:latin typeface="+mj-lt"/>
                        </a:rPr>
                        <a:t>Hồ sơ sách</a:t>
                      </a:r>
                      <a:endParaRPr lang="vi-VN" sz="1400" b="1" dirty="0">
                        <a:effectLst/>
                        <a:latin typeface="+mj-lt"/>
                      </a:endParaRPr>
                    </a:p>
                    <a:p>
                      <a:pPr>
                        <a:lnSpc>
                          <a:spcPct val="115000"/>
                        </a:lnSpc>
                        <a:spcAft>
                          <a:spcPts val="0"/>
                        </a:spcAft>
                      </a:pPr>
                      <a:r>
                        <a:rPr lang="vi-VN" sz="1600" b="1" dirty="0">
                          <a:effectLst/>
                          <a:latin typeface="+mj-lt"/>
                        </a:rPr>
                        <a:t>Thông tin</a:t>
                      </a:r>
                      <a:endParaRPr lang="vi-VN" sz="1400" b="1" dirty="0">
                        <a:effectLst/>
                        <a:latin typeface="+mj-lt"/>
                      </a:endParaRPr>
                    </a:p>
                    <a:p>
                      <a:pPr>
                        <a:lnSpc>
                          <a:spcPct val="115000"/>
                        </a:lnSpc>
                        <a:spcAft>
                          <a:spcPts val="0"/>
                        </a:spcAft>
                      </a:pPr>
                      <a:r>
                        <a:rPr lang="vi-VN" sz="1600" b="1" dirty="0">
                          <a:effectLst/>
                          <a:latin typeface="+mj-lt"/>
                        </a:rPr>
                        <a:t>Hóa đơn làm thẻ</a:t>
                      </a:r>
                      <a:endParaRPr lang="vi-VN" sz="1400" b="1" dirty="0">
                        <a:effectLst/>
                        <a:latin typeface="+mj-lt"/>
                      </a:endParaRPr>
                    </a:p>
                    <a:p>
                      <a:pPr>
                        <a:lnSpc>
                          <a:spcPct val="115000"/>
                        </a:lnSpc>
                        <a:spcAft>
                          <a:spcPts val="0"/>
                        </a:spcAft>
                      </a:pPr>
                      <a:r>
                        <a:rPr lang="vi-VN" sz="1600" b="1" dirty="0">
                          <a:effectLst/>
                          <a:latin typeface="+mj-lt"/>
                        </a:rPr>
                        <a:t>Biên bản xử lý</a:t>
                      </a:r>
                      <a:endParaRPr lang="vi-VN" sz="1400" b="1" dirty="0">
                        <a:effectLst/>
                        <a:latin typeface="+mj-lt"/>
                      </a:endParaRPr>
                    </a:p>
                    <a:p>
                      <a:pPr>
                        <a:lnSpc>
                          <a:spcPct val="115000"/>
                        </a:lnSpc>
                        <a:spcAft>
                          <a:spcPts val="0"/>
                        </a:spcAft>
                      </a:pPr>
                      <a:r>
                        <a:rPr lang="vi-VN" sz="1600" b="1" dirty="0">
                          <a:effectLst/>
                          <a:latin typeface="+mj-lt"/>
                        </a:rPr>
                        <a:t>Hồ sơ sinh viên</a:t>
                      </a:r>
                      <a:endParaRPr lang="vi-VN" sz="1400" b="1" dirty="0">
                        <a:effectLst/>
                        <a:latin typeface="+mj-lt"/>
                      </a:endParaRPr>
                    </a:p>
                    <a:p>
                      <a:pPr>
                        <a:lnSpc>
                          <a:spcPct val="115000"/>
                        </a:lnSpc>
                        <a:spcAft>
                          <a:spcPts val="0"/>
                        </a:spcAft>
                      </a:pPr>
                      <a:r>
                        <a:rPr lang="vi-VN" sz="1600" b="1" dirty="0">
                          <a:effectLst/>
                          <a:latin typeface="+mj-lt"/>
                        </a:rPr>
                        <a:t>Phiếu nhập sách</a:t>
                      </a:r>
                      <a:endParaRPr lang="vi-VN" sz="1400" b="1" dirty="0">
                        <a:effectLst/>
                        <a:latin typeface="+mj-lt"/>
                      </a:endParaRPr>
                    </a:p>
                    <a:p>
                      <a:pPr>
                        <a:lnSpc>
                          <a:spcPct val="115000"/>
                        </a:lnSpc>
                        <a:spcAft>
                          <a:spcPts val="0"/>
                        </a:spcAft>
                      </a:pPr>
                      <a:r>
                        <a:rPr lang="vi-VN" sz="1600" b="1" dirty="0">
                          <a:effectLst/>
                          <a:latin typeface="+mj-lt"/>
                        </a:rPr>
                        <a:t>Nhà cung cấp</a:t>
                      </a:r>
                      <a:endParaRPr lang="vi-VN" sz="1400" b="1" dirty="0">
                        <a:effectLst/>
                        <a:latin typeface="+mj-lt"/>
                      </a:endParaRPr>
                    </a:p>
                    <a:p>
                      <a:pPr>
                        <a:lnSpc>
                          <a:spcPct val="115000"/>
                        </a:lnSpc>
                        <a:spcAft>
                          <a:spcPts val="0"/>
                        </a:spcAft>
                      </a:pPr>
                      <a:r>
                        <a:rPr lang="vi-VN" sz="1600" b="1" dirty="0">
                          <a:effectLst/>
                          <a:latin typeface="+mj-lt"/>
                        </a:rPr>
                        <a:t>Lãnh đạo nhà trường</a:t>
                      </a:r>
                      <a:endParaRPr lang="vi-VN" sz="1400" b="1" dirty="0">
                        <a:effectLst/>
                        <a:latin typeface="+mj-lt"/>
                      </a:endParaRPr>
                    </a:p>
                    <a:p>
                      <a:pPr>
                        <a:lnSpc>
                          <a:spcPct val="115000"/>
                        </a:lnSpc>
                        <a:spcAft>
                          <a:spcPts val="0"/>
                        </a:spcAft>
                      </a:pPr>
                      <a:r>
                        <a:rPr lang="vi-VN" sz="1600" b="1" dirty="0">
                          <a:effectLst/>
                          <a:latin typeface="+mj-lt"/>
                        </a:rPr>
                        <a:t>Hóa đơn mua sách</a:t>
                      </a:r>
                      <a:endParaRPr lang="vi-VN" sz="1400" b="1" dirty="0">
                        <a:effectLst/>
                        <a:latin typeface="+mj-lt"/>
                      </a:endParaRPr>
                    </a:p>
                    <a:p>
                      <a:pPr>
                        <a:lnSpc>
                          <a:spcPct val="115000"/>
                        </a:lnSpc>
                        <a:spcAft>
                          <a:spcPts val="0"/>
                        </a:spcAft>
                      </a:pPr>
                      <a:r>
                        <a:rPr lang="vi-VN" sz="1600" b="1" dirty="0">
                          <a:effectLst/>
                          <a:latin typeface="+mj-lt"/>
                        </a:rPr>
                        <a:t> </a:t>
                      </a:r>
                      <a:endParaRPr lang="vi-VN" sz="1400" b="1" dirty="0">
                        <a:effectLst/>
                        <a:latin typeface="+mj-lt"/>
                        <a:ea typeface="Times New Roman" panose="02020603050405020304" pitchFamily="18" charset="0"/>
                        <a:cs typeface="Times New Roman" panose="02020603050405020304" pitchFamily="18" charset="0"/>
                      </a:endParaRPr>
                    </a:p>
                  </a:txBody>
                  <a:tcPr marL="54574" marR="54574" marT="0" marB="0"/>
                </a:tc>
                <a:tc>
                  <a:txBody>
                    <a:bodyPr/>
                    <a:lstStyle/>
                    <a:p>
                      <a:pPr>
                        <a:lnSpc>
                          <a:spcPct val="115000"/>
                        </a:lnSpc>
                        <a:spcAft>
                          <a:spcPts val="0"/>
                        </a:spcAft>
                      </a:pPr>
                      <a:r>
                        <a:rPr lang="vi-VN" sz="1600" b="1" dirty="0">
                          <a:effectLst/>
                          <a:latin typeface="+mj-lt"/>
                        </a:rPr>
                        <a:t>=</a:t>
                      </a:r>
                      <a:endParaRPr lang="vi-VN" sz="1400" b="1" dirty="0">
                        <a:effectLst/>
                        <a:latin typeface="+mj-lt"/>
                      </a:endParaRPr>
                    </a:p>
                    <a:p>
                      <a:pPr>
                        <a:lnSpc>
                          <a:spcPct val="115000"/>
                        </a:lnSpc>
                        <a:spcAft>
                          <a:spcPts val="0"/>
                        </a:spcAft>
                      </a:pPr>
                      <a:r>
                        <a:rPr lang="vi-VN" sz="1600" b="1" dirty="0">
                          <a:effectLst/>
                          <a:latin typeface="+mj-lt"/>
                        </a:rPr>
                        <a:t>=</a:t>
                      </a:r>
                      <a:endParaRPr lang="vi-VN" sz="1400" b="1" dirty="0">
                        <a:effectLst/>
                        <a:latin typeface="+mj-lt"/>
                      </a:endParaRPr>
                    </a:p>
                    <a:p>
                      <a:pPr>
                        <a:lnSpc>
                          <a:spcPct val="115000"/>
                        </a:lnSpc>
                        <a:spcAft>
                          <a:spcPts val="0"/>
                        </a:spcAft>
                      </a:pPr>
                      <a:r>
                        <a:rPr lang="vi-VN" sz="1600" b="1" dirty="0">
                          <a:effectLst/>
                          <a:latin typeface="+mj-lt"/>
                        </a:rPr>
                        <a:t>Tác nhân</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ndParaRPr>
                    </a:p>
                    <a:p>
                      <a:pPr>
                        <a:lnSpc>
                          <a:spcPct val="115000"/>
                        </a:lnSpc>
                        <a:spcAft>
                          <a:spcPts val="0"/>
                        </a:spcAft>
                      </a:pPr>
                      <a:r>
                        <a:rPr lang="vi-VN" sz="1600" b="1" dirty="0">
                          <a:effectLst/>
                          <a:latin typeface="+mj-lt"/>
                        </a:rPr>
                        <a:t>Tác nhân</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ndParaRPr>
                    </a:p>
                    <a:p>
                      <a:pPr>
                        <a:lnSpc>
                          <a:spcPct val="115000"/>
                        </a:lnSpc>
                        <a:spcAft>
                          <a:spcPts val="0"/>
                        </a:spcAft>
                      </a:pPr>
                      <a:r>
                        <a:rPr lang="vi-VN" sz="1600" b="1" dirty="0">
                          <a:effectLst/>
                          <a:latin typeface="+mj-lt"/>
                        </a:rPr>
                        <a:t>=</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ndParaRPr>
                    </a:p>
                    <a:p>
                      <a:pPr>
                        <a:lnSpc>
                          <a:spcPct val="115000"/>
                        </a:lnSpc>
                        <a:spcAft>
                          <a:spcPts val="0"/>
                        </a:spcAft>
                      </a:pPr>
                      <a:r>
                        <a:rPr lang="vi-VN" sz="1600" b="1" dirty="0">
                          <a:effectLst/>
                          <a:latin typeface="+mj-lt"/>
                        </a:rPr>
                        <a:t>Tác nhân</a:t>
                      </a:r>
                      <a:endParaRPr lang="vi-VN" sz="1400" b="1" dirty="0">
                        <a:effectLst/>
                        <a:latin typeface="+mj-lt"/>
                      </a:endParaRPr>
                    </a:p>
                    <a:p>
                      <a:pPr>
                        <a:lnSpc>
                          <a:spcPct val="115000"/>
                        </a:lnSpc>
                        <a:spcAft>
                          <a:spcPts val="0"/>
                        </a:spcAft>
                      </a:pPr>
                      <a:r>
                        <a:rPr lang="vi-VN" sz="1600" b="1" dirty="0">
                          <a:effectLst/>
                          <a:latin typeface="+mj-lt"/>
                        </a:rPr>
                        <a:t>Tác nhân</a:t>
                      </a:r>
                      <a:endParaRPr lang="vi-VN" sz="1400" b="1" dirty="0">
                        <a:effectLst/>
                        <a:latin typeface="+mj-lt"/>
                      </a:endParaRPr>
                    </a:p>
                    <a:p>
                      <a:pPr>
                        <a:lnSpc>
                          <a:spcPct val="115000"/>
                        </a:lnSpc>
                        <a:spcAft>
                          <a:spcPts val="0"/>
                        </a:spcAft>
                      </a:pPr>
                      <a:r>
                        <a:rPr lang="vi-VN" sz="1600" b="1" dirty="0">
                          <a:effectLst/>
                          <a:latin typeface="+mj-lt"/>
                        </a:rPr>
                        <a:t>HSDL</a:t>
                      </a:r>
                      <a:endParaRPr lang="vi-VN" sz="1400" b="1" dirty="0">
                        <a:effectLst/>
                        <a:latin typeface="+mj-lt"/>
                        <a:ea typeface="Times New Roman" panose="02020603050405020304" pitchFamily="18" charset="0"/>
                        <a:cs typeface="Times New Roman" panose="02020603050405020304" pitchFamily="18" charset="0"/>
                      </a:endParaRPr>
                    </a:p>
                  </a:txBody>
                  <a:tcPr marL="54574" marR="54574" marT="0" marB="0"/>
                </a:tc>
              </a:tr>
            </a:tbl>
          </a:graphicData>
        </a:graphic>
      </p:graphicFrame>
    </p:spTree>
    <p:extLst>
      <p:ext uri="{BB962C8B-B14F-4D97-AF65-F5344CB8AC3E}">
        <p14:creationId xmlns:p14="http://schemas.microsoft.com/office/powerpoint/2010/main" val="2749918745"/>
      </p:ext>
    </p:extLst>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t="-31000" b="-3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63615" y="2025113"/>
            <a:ext cx="10515600" cy="1325563"/>
          </a:xfrm>
          <a:noFill/>
        </p:spPr>
        <p:txBody>
          <a:bodyPr>
            <a:normAutofit/>
          </a:bodyPr>
          <a:lstStyle/>
          <a:p>
            <a:r>
              <a:rPr lang="vi-VN" sz="8000" b="1" dirty="0" smtClean="0"/>
              <a:t>Phân tích hệ thống</a:t>
            </a:r>
            <a:endParaRPr lang="vi-VN" sz="8000" b="1" dirty="0"/>
          </a:p>
        </p:txBody>
      </p:sp>
      <p:sp>
        <p:nvSpPr>
          <p:cNvPr id="3" name="Content Placeholder 2"/>
          <p:cNvSpPr>
            <a:spLocks noGrp="1"/>
          </p:cNvSpPr>
          <p:nvPr>
            <p:ph idx="1"/>
          </p:nvPr>
        </p:nvSpPr>
        <p:spPr>
          <a:xfrm>
            <a:off x="5761893" y="3658688"/>
            <a:ext cx="7363265" cy="2699909"/>
          </a:xfrm>
        </p:spPr>
        <p:txBody>
          <a:bodyPr>
            <a:normAutofit/>
          </a:bodyPr>
          <a:lstStyle/>
          <a:p>
            <a:r>
              <a:rPr lang="vi-VN" sz="3600" b="1" dirty="0">
                <a:latin typeface="+mj-lt"/>
                <a:cs typeface="Arial" panose="020B0604020202020204" pitchFamily="34" charset="0"/>
              </a:rPr>
              <a:t>Sơ đồ phân rã chức </a:t>
            </a:r>
            <a:r>
              <a:rPr lang="vi-VN" sz="3600" b="1" dirty="0" smtClean="0">
                <a:latin typeface="+mj-lt"/>
                <a:cs typeface="Arial" panose="020B0604020202020204" pitchFamily="34" charset="0"/>
              </a:rPr>
              <a:t>năng.</a:t>
            </a:r>
          </a:p>
          <a:p>
            <a:r>
              <a:rPr lang="vi-VN" sz="3600" b="1" dirty="0" smtClean="0">
                <a:latin typeface="+mj-lt"/>
                <a:cs typeface="Arial" panose="020B0604020202020204" pitchFamily="34" charset="0"/>
              </a:rPr>
              <a:t>Ma </a:t>
            </a:r>
            <a:r>
              <a:rPr lang="vi-VN" sz="3600" b="1" dirty="0">
                <a:latin typeface="+mj-lt"/>
                <a:cs typeface="Arial" panose="020B0604020202020204" pitchFamily="34" charset="0"/>
              </a:rPr>
              <a:t>trận thực thể chức </a:t>
            </a:r>
            <a:r>
              <a:rPr lang="vi-VN" sz="3600" b="1" dirty="0" smtClean="0">
                <a:latin typeface="+mj-lt"/>
                <a:cs typeface="Arial" panose="020B0604020202020204" pitchFamily="34" charset="0"/>
              </a:rPr>
              <a:t>năng. </a:t>
            </a:r>
          </a:p>
          <a:p>
            <a:r>
              <a:rPr lang="vi-VN" sz="3600" b="1" dirty="0" smtClean="0">
                <a:latin typeface="+mj-lt"/>
                <a:cs typeface="Arial" panose="020B0604020202020204" pitchFamily="34" charset="0"/>
              </a:rPr>
              <a:t>Sơ </a:t>
            </a:r>
            <a:r>
              <a:rPr lang="vi-VN" sz="3600" b="1" dirty="0">
                <a:latin typeface="+mj-lt"/>
                <a:cs typeface="Arial" panose="020B0604020202020204" pitchFamily="34" charset="0"/>
              </a:rPr>
              <a:t>đồ ngữ </a:t>
            </a:r>
            <a:r>
              <a:rPr lang="vi-VN" sz="3600" b="1" dirty="0" smtClean="0">
                <a:latin typeface="+mj-lt"/>
                <a:cs typeface="Arial" panose="020B0604020202020204" pitchFamily="34" charset="0"/>
              </a:rPr>
              <a:t>cảnh. </a:t>
            </a:r>
          </a:p>
          <a:p>
            <a:r>
              <a:rPr lang="vi-VN" sz="3600" b="1" dirty="0" smtClean="0">
                <a:latin typeface="+mj-lt"/>
                <a:cs typeface="Arial" panose="020B0604020202020204" pitchFamily="34" charset="0"/>
              </a:rPr>
              <a:t>Sơ </a:t>
            </a:r>
            <a:r>
              <a:rPr lang="vi-VN" sz="3600" b="1" dirty="0">
                <a:latin typeface="+mj-lt"/>
                <a:cs typeface="Arial" panose="020B0604020202020204" pitchFamily="34" charset="0"/>
              </a:rPr>
              <a:t>đồ DFD các </a:t>
            </a:r>
            <a:r>
              <a:rPr lang="vi-VN" sz="3600" b="1" dirty="0" smtClean="0">
                <a:latin typeface="+mj-lt"/>
                <a:cs typeface="Arial" panose="020B0604020202020204" pitchFamily="34" charset="0"/>
              </a:rPr>
              <a:t>mức. </a:t>
            </a:r>
            <a:endParaRPr lang="en-US" sz="3600" b="1" dirty="0" smtClean="0">
              <a:latin typeface="+mj-lt"/>
              <a:cs typeface="Arial" panose="020B0604020202020204" pitchFamily="34" charset="0"/>
            </a:endParaRPr>
          </a:p>
        </p:txBody>
      </p:sp>
    </p:spTree>
    <p:extLst>
      <p:ext uri="{BB962C8B-B14F-4D97-AF65-F5344CB8AC3E}">
        <p14:creationId xmlns:p14="http://schemas.microsoft.com/office/powerpoint/2010/main" val="2128672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6453" y="584066"/>
            <a:ext cx="1916236" cy="6007966"/>
          </a:xfrm>
        </p:spPr>
        <p:txBody>
          <a:bodyPr>
            <a:normAutofit/>
          </a:bodyPr>
          <a:lstStyle/>
          <a:p>
            <a:r>
              <a:rPr lang="vi-VN" sz="4800" b="1" dirty="0"/>
              <a:t>Nhóm các chức năng chi tiết </a:t>
            </a:r>
            <a:endParaRPr lang="vi-VN" sz="4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8737406"/>
              </p:ext>
            </p:extLst>
          </p:nvPr>
        </p:nvGraphicFramePr>
        <p:xfrm>
          <a:off x="304800" y="218935"/>
          <a:ext cx="9911163" cy="6373096"/>
        </p:xfrm>
        <a:graphic>
          <a:graphicData uri="http://schemas.openxmlformats.org/drawingml/2006/table">
            <a:tbl>
              <a:tblPr firstRow="1" firstCol="1" bandRow="1" bandCol="1">
                <a:tableStyleId>{5C22544A-7EE6-4342-B048-85BDC9FD1C3A}</a:tableStyleId>
              </a:tblPr>
              <a:tblGrid>
                <a:gridCol w="5615673"/>
                <a:gridCol w="2298325"/>
                <a:gridCol w="1997165"/>
              </a:tblGrid>
              <a:tr h="760376">
                <a:tc>
                  <a:txBody>
                    <a:bodyPr/>
                    <a:lstStyle/>
                    <a:p>
                      <a:r>
                        <a:rPr lang="en-US" sz="2400" dirty="0" err="1" smtClean="0">
                          <a:solidFill>
                            <a:schemeClr val="tx1"/>
                          </a:solidFill>
                          <a:latin typeface="Times New Roman" pitchFamily="18" charset="0"/>
                          <a:cs typeface="Times New Roman" pitchFamily="18" charset="0"/>
                        </a:rPr>
                        <a:t>Các</a:t>
                      </a:r>
                      <a:r>
                        <a:rPr lang="en-US" sz="2400" baseline="0" dirty="0" smtClean="0">
                          <a:solidFill>
                            <a:schemeClr val="tx1"/>
                          </a:solidFill>
                          <a:latin typeface="Times New Roman" pitchFamily="18" charset="0"/>
                          <a:cs typeface="Times New Roman" pitchFamily="18" charset="0"/>
                        </a:rPr>
                        <a:t> </a:t>
                      </a:r>
                      <a:r>
                        <a:rPr lang="en-US" sz="2400" baseline="0" dirty="0" err="1" smtClean="0">
                          <a:solidFill>
                            <a:schemeClr val="tx1"/>
                          </a:solidFill>
                          <a:latin typeface="Times New Roman" pitchFamily="18" charset="0"/>
                          <a:cs typeface="Times New Roman" pitchFamily="18" charset="0"/>
                        </a:rPr>
                        <a:t>chức</a:t>
                      </a:r>
                      <a:r>
                        <a:rPr lang="en-US" sz="2400" baseline="0" dirty="0" smtClean="0">
                          <a:solidFill>
                            <a:schemeClr val="tx1"/>
                          </a:solidFill>
                          <a:latin typeface="Times New Roman" pitchFamily="18" charset="0"/>
                          <a:cs typeface="Times New Roman" pitchFamily="18" charset="0"/>
                        </a:rPr>
                        <a:t> </a:t>
                      </a:r>
                      <a:r>
                        <a:rPr lang="en-US" sz="2400" baseline="0" dirty="0" err="1" smtClean="0">
                          <a:solidFill>
                            <a:schemeClr val="tx1"/>
                          </a:solidFill>
                          <a:latin typeface="Times New Roman" pitchFamily="18" charset="0"/>
                          <a:cs typeface="Times New Roman" pitchFamily="18" charset="0"/>
                        </a:rPr>
                        <a:t>năng</a:t>
                      </a:r>
                      <a:endParaRPr lang="en-US" sz="2400" dirty="0">
                        <a:solidFill>
                          <a:schemeClr val="tx1"/>
                        </a:solidFill>
                        <a:latin typeface="Times New Roman" pitchFamily="18" charset="0"/>
                        <a:cs typeface="Times New Roman" pitchFamily="18" charset="0"/>
                      </a:endParaRPr>
                    </a:p>
                  </a:txBody>
                  <a:tcPr marL="48928" marR="48928" marT="0" marB="0">
                    <a:solidFill>
                      <a:schemeClr val="tx2">
                        <a:lumMod val="20000"/>
                        <a:lumOff val="80000"/>
                      </a:schemeClr>
                    </a:solidFill>
                  </a:tcPr>
                </a:tc>
                <a:tc>
                  <a:txBody>
                    <a:bodyPr/>
                    <a:lstStyle/>
                    <a:p>
                      <a:r>
                        <a:rPr lang="en-US" sz="2400" dirty="0" err="1" smtClean="0">
                          <a:solidFill>
                            <a:schemeClr val="tx1"/>
                          </a:solidFill>
                          <a:latin typeface="Times New Roman" pitchFamily="18" charset="0"/>
                          <a:cs typeface="Times New Roman" pitchFamily="18" charset="0"/>
                        </a:rPr>
                        <a:t>Nhóm</a:t>
                      </a:r>
                      <a:r>
                        <a:rPr lang="en-US" sz="2400" baseline="0" dirty="0" smtClean="0">
                          <a:solidFill>
                            <a:schemeClr val="tx1"/>
                          </a:solidFill>
                          <a:latin typeface="Times New Roman" pitchFamily="18" charset="0"/>
                          <a:cs typeface="Times New Roman" pitchFamily="18" charset="0"/>
                        </a:rPr>
                        <a:t> </a:t>
                      </a:r>
                      <a:r>
                        <a:rPr lang="en-US" sz="2400" baseline="0" dirty="0" err="1" smtClean="0">
                          <a:solidFill>
                            <a:schemeClr val="tx1"/>
                          </a:solidFill>
                          <a:latin typeface="Times New Roman" pitchFamily="18" charset="0"/>
                          <a:cs typeface="Times New Roman" pitchFamily="18" charset="0"/>
                        </a:rPr>
                        <a:t>lần</a:t>
                      </a:r>
                      <a:r>
                        <a:rPr lang="en-US" sz="2400" baseline="0" dirty="0" smtClean="0">
                          <a:solidFill>
                            <a:schemeClr val="tx1"/>
                          </a:solidFill>
                          <a:latin typeface="Times New Roman" pitchFamily="18" charset="0"/>
                          <a:cs typeface="Times New Roman" pitchFamily="18" charset="0"/>
                        </a:rPr>
                        <a:t> 1</a:t>
                      </a:r>
                      <a:endParaRPr lang="en-US" sz="2400" dirty="0">
                        <a:solidFill>
                          <a:schemeClr val="tx1"/>
                        </a:solidFill>
                        <a:latin typeface="Times New Roman" pitchFamily="18" charset="0"/>
                        <a:cs typeface="Times New Roman" pitchFamily="18" charset="0"/>
                      </a:endParaRPr>
                    </a:p>
                  </a:txBody>
                  <a:tcPr marL="48928" marR="48928" marT="0" marB="0">
                    <a:solidFill>
                      <a:schemeClr val="tx2">
                        <a:lumMod val="20000"/>
                        <a:lumOff val="80000"/>
                      </a:schemeClr>
                    </a:solidFill>
                  </a:tcPr>
                </a:tc>
                <a:tc>
                  <a:txBody>
                    <a:bodyPr/>
                    <a:lstStyle/>
                    <a:p>
                      <a:r>
                        <a:rPr lang="en-US" sz="2400" dirty="0" err="1" smtClean="0">
                          <a:solidFill>
                            <a:schemeClr val="tx1"/>
                          </a:solidFill>
                          <a:latin typeface="Times New Roman" pitchFamily="18" charset="0"/>
                          <a:cs typeface="Times New Roman" pitchFamily="18" charset="0"/>
                        </a:rPr>
                        <a:t>Nhóm</a:t>
                      </a:r>
                      <a:r>
                        <a:rPr lang="en-US" sz="2400" baseline="0" dirty="0" smtClean="0">
                          <a:solidFill>
                            <a:schemeClr val="tx1"/>
                          </a:solidFill>
                          <a:latin typeface="Times New Roman" pitchFamily="18" charset="0"/>
                          <a:cs typeface="Times New Roman" pitchFamily="18" charset="0"/>
                        </a:rPr>
                        <a:t> </a:t>
                      </a:r>
                      <a:r>
                        <a:rPr lang="en-US" sz="2400" baseline="0" dirty="0" err="1" smtClean="0">
                          <a:solidFill>
                            <a:schemeClr val="tx1"/>
                          </a:solidFill>
                          <a:latin typeface="Times New Roman" pitchFamily="18" charset="0"/>
                          <a:cs typeface="Times New Roman" pitchFamily="18" charset="0"/>
                        </a:rPr>
                        <a:t>lần</a:t>
                      </a:r>
                      <a:r>
                        <a:rPr lang="en-US" sz="2400" baseline="0" dirty="0" smtClean="0">
                          <a:solidFill>
                            <a:schemeClr val="tx1"/>
                          </a:solidFill>
                          <a:latin typeface="Times New Roman" pitchFamily="18" charset="0"/>
                          <a:cs typeface="Times New Roman" pitchFamily="18" charset="0"/>
                        </a:rPr>
                        <a:t> 2</a:t>
                      </a:r>
                      <a:endParaRPr lang="en-US" sz="2400" dirty="0">
                        <a:solidFill>
                          <a:schemeClr val="tx1"/>
                        </a:solidFill>
                        <a:latin typeface="Times New Roman" pitchFamily="18" charset="0"/>
                        <a:cs typeface="Times New Roman" pitchFamily="18" charset="0"/>
                      </a:endParaRPr>
                    </a:p>
                  </a:txBody>
                  <a:tcPr marL="48928" marR="48928" marT="0" marB="0">
                    <a:solidFill>
                      <a:schemeClr val="tx2">
                        <a:lumMod val="20000"/>
                        <a:lumOff val="80000"/>
                      </a:schemeClr>
                    </a:solidFill>
                  </a:tcPr>
                </a:tc>
              </a:tr>
              <a:tr h="330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dirty="0" smtClean="0">
                          <a:solidFill>
                            <a:schemeClr val="tx1"/>
                          </a:solidFill>
                          <a:latin typeface="Times New Roman" pitchFamily="18" charset="0"/>
                          <a:cs typeface="Times New Roman" pitchFamily="18" charset="0"/>
                        </a:rPr>
                        <a:t>Lập danh sách sách nhập và đặt mua</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rowSpan="9">
                  <a:txBody>
                    <a:bodyPr/>
                    <a:lstStyle/>
                    <a:p>
                      <a:pPr algn="ctr"/>
                      <a:endParaRPr lang="en-US" sz="2400" b="1" dirty="0" smtClean="0">
                        <a:solidFill>
                          <a:schemeClr val="tx1"/>
                        </a:solidFill>
                        <a:latin typeface="Times New Roman" pitchFamily="18" charset="0"/>
                        <a:cs typeface="Times New Roman" pitchFamily="18" charset="0"/>
                      </a:endParaRPr>
                    </a:p>
                    <a:p>
                      <a:pPr algn="ctr"/>
                      <a:endParaRPr lang="en-US" sz="2400" b="1" dirty="0" smtClean="0">
                        <a:solidFill>
                          <a:schemeClr val="tx1"/>
                        </a:solidFill>
                        <a:latin typeface="Times New Roman" pitchFamily="18" charset="0"/>
                        <a:cs typeface="Times New Roman" pitchFamily="18" charset="0"/>
                      </a:endParaRPr>
                    </a:p>
                    <a:p>
                      <a:pPr algn="ctr"/>
                      <a:r>
                        <a:rPr lang="en-US" sz="2400" b="1" dirty="0" err="1" smtClean="0">
                          <a:solidFill>
                            <a:schemeClr val="tx1"/>
                          </a:solidFill>
                          <a:latin typeface="Times New Roman" pitchFamily="18" charset="0"/>
                          <a:cs typeface="Times New Roman" pitchFamily="18" charset="0"/>
                        </a:rPr>
                        <a:t>Quản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lý</a:t>
                      </a:r>
                      <a:r>
                        <a:rPr lang="en-US" sz="2400" b="1" baseline="0" dirty="0" smtClean="0">
                          <a:solidFill>
                            <a:schemeClr val="tx1"/>
                          </a:solidFill>
                          <a:latin typeface="Times New Roman" pitchFamily="18" charset="0"/>
                          <a:cs typeface="Times New Roman" pitchFamily="18" charset="0"/>
                        </a:rPr>
                        <a:t> </a:t>
                      </a:r>
                      <a:r>
                        <a:rPr lang="en-US" sz="2400" b="1" baseline="0" dirty="0" err="1" smtClean="0">
                          <a:solidFill>
                            <a:schemeClr val="tx1"/>
                          </a:solidFill>
                          <a:latin typeface="Times New Roman" pitchFamily="18" charset="0"/>
                          <a:cs typeface="Times New Roman" pitchFamily="18" charset="0"/>
                        </a:rPr>
                        <a:t>sách</a:t>
                      </a:r>
                      <a:endParaRPr lang="en-US" sz="2400" b="1"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rowSpan="17">
                  <a:txBody>
                    <a:bodyPr/>
                    <a:lstStyle/>
                    <a:p>
                      <a:pPr algn="ctr"/>
                      <a:endParaRPr lang="en-US" sz="2400" b="1" dirty="0" smtClean="0">
                        <a:solidFill>
                          <a:schemeClr val="tx1"/>
                        </a:solidFill>
                        <a:latin typeface="Times New Roman" pitchFamily="18" charset="0"/>
                        <a:cs typeface="Times New Roman" pitchFamily="18" charset="0"/>
                      </a:endParaRPr>
                    </a:p>
                    <a:p>
                      <a:pPr algn="ctr"/>
                      <a:endParaRPr lang="en-US" sz="2400" b="1" dirty="0" smtClean="0">
                        <a:solidFill>
                          <a:schemeClr val="tx1"/>
                        </a:solidFill>
                        <a:latin typeface="Times New Roman" pitchFamily="18" charset="0"/>
                        <a:cs typeface="Times New Roman" pitchFamily="18" charset="0"/>
                      </a:endParaRPr>
                    </a:p>
                    <a:p>
                      <a:pPr algn="ctr"/>
                      <a:endParaRPr lang="en-US" sz="2400" b="1" dirty="0" smtClean="0">
                        <a:solidFill>
                          <a:schemeClr val="tx1"/>
                        </a:solidFill>
                        <a:latin typeface="Times New Roman" pitchFamily="18" charset="0"/>
                        <a:cs typeface="Times New Roman" pitchFamily="18" charset="0"/>
                      </a:endParaRPr>
                    </a:p>
                    <a:p>
                      <a:pPr algn="ctr"/>
                      <a:endParaRPr lang="en-US" sz="2400" b="1" dirty="0" smtClean="0">
                        <a:solidFill>
                          <a:schemeClr val="tx1"/>
                        </a:solidFill>
                        <a:latin typeface="Times New Roman" pitchFamily="18" charset="0"/>
                        <a:cs typeface="Times New Roman" pitchFamily="18" charset="0"/>
                      </a:endParaRPr>
                    </a:p>
                    <a:p>
                      <a:pPr algn="ctr"/>
                      <a:endParaRPr lang="en-US" sz="2400" b="1" dirty="0" smtClean="0">
                        <a:solidFill>
                          <a:schemeClr val="tx1"/>
                        </a:solidFill>
                        <a:latin typeface="Times New Roman" pitchFamily="18" charset="0"/>
                        <a:cs typeface="Times New Roman" pitchFamily="18" charset="0"/>
                      </a:endParaRPr>
                    </a:p>
                    <a:p>
                      <a:pPr algn="ctr"/>
                      <a:r>
                        <a:rPr lang="en-US" sz="2400" b="1" dirty="0" err="1" smtClean="0">
                          <a:solidFill>
                            <a:schemeClr val="tx1"/>
                          </a:solidFill>
                          <a:latin typeface="Times New Roman" pitchFamily="18" charset="0"/>
                          <a:cs typeface="Times New Roman" pitchFamily="18" charset="0"/>
                        </a:rPr>
                        <a:t>Quản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lý</a:t>
                      </a:r>
                      <a:r>
                        <a:rPr lang="en-US" sz="2400" b="1" baseline="0" dirty="0" smtClean="0">
                          <a:solidFill>
                            <a:schemeClr val="tx1"/>
                          </a:solidFill>
                          <a:latin typeface="Times New Roman" pitchFamily="18" charset="0"/>
                          <a:cs typeface="Times New Roman" pitchFamily="18" charset="0"/>
                        </a:rPr>
                        <a:t> </a:t>
                      </a:r>
                      <a:r>
                        <a:rPr lang="en-US" sz="2400" b="1" baseline="0" dirty="0" err="1" smtClean="0">
                          <a:solidFill>
                            <a:schemeClr val="tx1"/>
                          </a:solidFill>
                          <a:latin typeface="Times New Roman" pitchFamily="18" charset="0"/>
                          <a:cs typeface="Times New Roman" pitchFamily="18" charset="0"/>
                        </a:rPr>
                        <a:t>thư</a:t>
                      </a:r>
                      <a:r>
                        <a:rPr lang="en-US" sz="2400" b="1" baseline="0" dirty="0" smtClean="0">
                          <a:solidFill>
                            <a:schemeClr val="tx1"/>
                          </a:solidFill>
                          <a:latin typeface="Times New Roman" pitchFamily="18" charset="0"/>
                          <a:cs typeface="Times New Roman" pitchFamily="18" charset="0"/>
                        </a:rPr>
                        <a:t> </a:t>
                      </a:r>
                      <a:r>
                        <a:rPr lang="en-US" sz="2400" b="1" baseline="0" dirty="0" err="1" smtClean="0">
                          <a:solidFill>
                            <a:schemeClr val="tx1"/>
                          </a:solidFill>
                          <a:latin typeface="Times New Roman" pitchFamily="18" charset="0"/>
                          <a:cs typeface="Times New Roman" pitchFamily="18" charset="0"/>
                        </a:rPr>
                        <a:t>viện</a:t>
                      </a:r>
                      <a:endParaRPr lang="en-US" sz="2400" b="1" dirty="0">
                        <a:solidFill>
                          <a:schemeClr val="tx1"/>
                        </a:solidFill>
                        <a:latin typeface="Times New Roman" pitchFamily="18" charset="0"/>
                        <a:cs typeface="Times New Roman" pitchFamily="18" charset="0"/>
                      </a:endParaRPr>
                    </a:p>
                  </a:txBody>
                  <a:tcPr marL="48928" marR="48928" marT="0" marB="0"/>
                </a:tc>
              </a:tr>
              <a:tr h="330160">
                <a:tc>
                  <a:txBody>
                    <a:bodyPr/>
                    <a:lstStyle/>
                    <a:p>
                      <a:r>
                        <a:rPr lang="vi-VN" sz="1800" b="1" kern="1200" dirty="0" smtClean="0">
                          <a:solidFill>
                            <a:schemeClr val="tx1"/>
                          </a:solidFill>
                          <a:latin typeface="Times New Roman" pitchFamily="18" charset="0"/>
                          <a:ea typeface="+mn-ea"/>
                          <a:cs typeface="Times New Roman" pitchFamily="18" charset="0"/>
                        </a:rPr>
                        <a:t>Nhập sách</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Phân loại và đánh dấu mã sách</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Cập nhật sách</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Làm phích sách </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Thống kê sách đã cho mượn hết</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Thống kê số lượng sách mượn của độc giả</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Thống kê sô lượng sách</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vMerge="1">
                  <a:txBody>
                    <a:bodyPr/>
                    <a:lstStyle/>
                    <a:p>
                      <a:endParaRPr lang="en-US"/>
                    </a:p>
                  </a:txBody>
                  <a:tcPr/>
                </a:tc>
                <a:tc vMerge="1">
                  <a:txBody>
                    <a:bodyPr/>
                    <a:lstStyle/>
                    <a:p>
                      <a:endParaRPr lang="en-US"/>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Thống kê mượn quá hạn</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20000"/>
                        <a:lumOff val="80000"/>
                      </a:schemeClr>
                    </a:solidFill>
                  </a:tcPr>
                </a:tc>
                <a:tc vMerge="1">
                  <a:txBody>
                    <a:bodyPr/>
                    <a:lstStyle/>
                    <a:p>
                      <a:endParaRPr lang="vi-VN" dirty="0"/>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Kiểm tra thẻ thư viện và nhận phiếu yêu cầu</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40000"/>
                        <a:lumOff val="60000"/>
                      </a:schemeClr>
                    </a:solidFill>
                  </a:tcPr>
                </a:tc>
                <a:tc rowSpan="5">
                  <a:txBody>
                    <a:bodyPr/>
                    <a:lstStyle/>
                    <a:p>
                      <a:pPr algn="ctr"/>
                      <a:endParaRPr lang="en-US" sz="2400" b="1" dirty="0" smtClean="0">
                        <a:solidFill>
                          <a:schemeClr val="tx1"/>
                        </a:solidFill>
                        <a:latin typeface="Times New Roman" pitchFamily="18" charset="0"/>
                        <a:cs typeface="Times New Roman" pitchFamily="18" charset="0"/>
                      </a:endParaRPr>
                    </a:p>
                    <a:p>
                      <a:pPr algn="ctr"/>
                      <a:r>
                        <a:rPr lang="en-US" sz="2400" b="1" dirty="0" err="1" smtClean="0">
                          <a:solidFill>
                            <a:schemeClr val="tx1"/>
                          </a:solidFill>
                          <a:latin typeface="Times New Roman" pitchFamily="18" charset="0"/>
                          <a:cs typeface="Times New Roman" pitchFamily="18" charset="0"/>
                        </a:rPr>
                        <a:t>Quản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lý</a:t>
                      </a:r>
                      <a:r>
                        <a:rPr lang="en-US" sz="2400" b="1" baseline="0" dirty="0" smtClean="0">
                          <a:solidFill>
                            <a:schemeClr val="tx1"/>
                          </a:solidFill>
                          <a:latin typeface="Times New Roman" pitchFamily="18" charset="0"/>
                          <a:cs typeface="Times New Roman" pitchFamily="18" charset="0"/>
                        </a:rPr>
                        <a:t> </a:t>
                      </a:r>
                      <a:r>
                        <a:rPr lang="en-US" sz="2400" b="1" baseline="0" dirty="0" err="1" smtClean="0">
                          <a:solidFill>
                            <a:schemeClr val="tx1"/>
                          </a:solidFill>
                          <a:latin typeface="Times New Roman" pitchFamily="18" charset="0"/>
                          <a:cs typeface="Times New Roman" pitchFamily="18" charset="0"/>
                        </a:rPr>
                        <a:t>mượn</a:t>
                      </a:r>
                      <a:r>
                        <a:rPr lang="en-US" sz="2400" b="1" baseline="0" dirty="0" smtClean="0">
                          <a:solidFill>
                            <a:schemeClr val="tx1"/>
                          </a:solidFill>
                          <a:latin typeface="Times New Roman" pitchFamily="18" charset="0"/>
                          <a:cs typeface="Times New Roman" pitchFamily="18" charset="0"/>
                        </a:rPr>
                        <a:t> </a:t>
                      </a:r>
                      <a:endParaRPr lang="en-US" sz="2400" b="1" dirty="0">
                        <a:solidFill>
                          <a:schemeClr val="tx1"/>
                        </a:solidFill>
                        <a:latin typeface="Times New Roman" pitchFamily="18" charset="0"/>
                        <a:cs typeface="Times New Roman" pitchFamily="18" charset="0"/>
                      </a:endParaRPr>
                    </a:p>
                  </a:txBody>
                  <a:tcPr marL="48928" marR="48928" marT="0" marB="0">
                    <a:solidFill>
                      <a:schemeClr val="accent1">
                        <a:lumMod val="40000"/>
                        <a:lumOff val="60000"/>
                      </a:schemeClr>
                    </a:solidFill>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Tra cứu thông tin sách</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40000"/>
                        <a:lumOff val="6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Ghi phiếu mượn</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40000"/>
                        <a:lumOff val="6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Cập nhật lại thông tin sách cho mượn</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40000"/>
                        <a:lumOff val="6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Hủy phiếu yêu cầu</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40000"/>
                        <a:lumOff val="6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Kiểm tra phiếu mượn</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60000"/>
                        <a:lumOff val="40000"/>
                      </a:schemeClr>
                    </a:solidFill>
                  </a:tcPr>
                </a:tc>
                <a:tc rowSpan="3">
                  <a:txBody>
                    <a:bodyPr/>
                    <a:lstStyle/>
                    <a:p>
                      <a:pPr algn="ctr"/>
                      <a:endParaRPr lang="en-US" sz="2400" b="1" dirty="0" smtClean="0">
                        <a:solidFill>
                          <a:schemeClr val="tx1"/>
                        </a:solidFill>
                        <a:latin typeface="Times New Roman" pitchFamily="18" charset="0"/>
                        <a:cs typeface="Times New Roman" pitchFamily="18" charset="0"/>
                      </a:endParaRPr>
                    </a:p>
                    <a:p>
                      <a:pPr algn="ctr"/>
                      <a:r>
                        <a:rPr lang="en-US" sz="2400" b="1" dirty="0" err="1" smtClean="0">
                          <a:solidFill>
                            <a:schemeClr val="tx1"/>
                          </a:solidFill>
                          <a:latin typeface="Times New Roman" pitchFamily="18" charset="0"/>
                          <a:cs typeface="Times New Roman" pitchFamily="18" charset="0"/>
                        </a:rPr>
                        <a:t>Quản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lý</a:t>
                      </a:r>
                      <a:r>
                        <a:rPr lang="en-US" sz="2400" b="1" baseline="0" dirty="0" smtClean="0">
                          <a:solidFill>
                            <a:schemeClr val="tx1"/>
                          </a:solidFill>
                          <a:latin typeface="Times New Roman" pitchFamily="18" charset="0"/>
                          <a:cs typeface="Times New Roman" pitchFamily="18" charset="0"/>
                        </a:rPr>
                        <a:t> </a:t>
                      </a:r>
                      <a:r>
                        <a:rPr lang="en-US" sz="2400" b="1" baseline="0" dirty="0" err="1" smtClean="0">
                          <a:solidFill>
                            <a:schemeClr val="tx1"/>
                          </a:solidFill>
                          <a:latin typeface="Times New Roman" pitchFamily="18" charset="0"/>
                          <a:cs typeface="Times New Roman" pitchFamily="18" charset="0"/>
                        </a:rPr>
                        <a:t>trả</a:t>
                      </a:r>
                      <a:r>
                        <a:rPr lang="en-US" sz="2400" b="1" baseline="0" dirty="0" smtClean="0">
                          <a:solidFill>
                            <a:schemeClr val="tx1"/>
                          </a:solidFill>
                          <a:latin typeface="Times New Roman" pitchFamily="18" charset="0"/>
                          <a:cs typeface="Times New Roman" pitchFamily="18" charset="0"/>
                        </a:rPr>
                        <a:t> </a:t>
                      </a:r>
                      <a:endParaRPr lang="en-US" sz="2400" b="1" dirty="0">
                        <a:solidFill>
                          <a:schemeClr val="tx1"/>
                        </a:solidFill>
                        <a:latin typeface="Times New Roman" pitchFamily="18" charset="0"/>
                        <a:cs typeface="Times New Roman" pitchFamily="18" charset="0"/>
                      </a:endParaRPr>
                    </a:p>
                  </a:txBody>
                  <a:tcPr marL="48928" marR="48928" marT="0" marB="0">
                    <a:solidFill>
                      <a:schemeClr val="accent1">
                        <a:lumMod val="60000"/>
                        <a:lumOff val="40000"/>
                      </a:schemeClr>
                    </a:solidFill>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Kiểm tra sách trả</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60000"/>
                        <a:lumOff val="40000"/>
                      </a:schemeClr>
                    </a:solidFill>
                  </a:tcPr>
                </a:tc>
                <a:tc vMerge="1">
                  <a:txBody>
                    <a:bodyPr/>
                    <a:lstStyle/>
                    <a:p>
                      <a:endParaRPr lang="vi-VN"/>
                    </a:p>
                  </a:txBody>
                  <a:tcPr/>
                </a:tc>
                <a:tc vMerge="1">
                  <a:txBody>
                    <a:bodyPr/>
                    <a:lstStyle/>
                    <a:p>
                      <a:endParaRPr lang="vi-VN"/>
                    </a:p>
                  </a:txBody>
                  <a:tcPr/>
                </a:tc>
              </a:tr>
              <a:tr h="330160">
                <a:tc>
                  <a:txBody>
                    <a:bodyPr/>
                    <a:lstStyle/>
                    <a:p>
                      <a:r>
                        <a:rPr lang="vi-VN" sz="1800" b="1" kern="1200" dirty="0" smtClean="0">
                          <a:solidFill>
                            <a:schemeClr val="tx1"/>
                          </a:solidFill>
                          <a:latin typeface="Times New Roman" pitchFamily="18" charset="0"/>
                          <a:ea typeface="+mn-ea"/>
                          <a:cs typeface="Times New Roman" pitchFamily="18" charset="0"/>
                        </a:rPr>
                        <a:t>Cập nhật lại thông tin sách trả</a:t>
                      </a:r>
                      <a:endParaRPr lang="en-US" sz="1800" dirty="0">
                        <a:solidFill>
                          <a:schemeClr val="tx1"/>
                        </a:solidFill>
                        <a:latin typeface="Times New Roman" pitchFamily="18" charset="0"/>
                        <a:cs typeface="Times New Roman" pitchFamily="18" charset="0"/>
                      </a:endParaRPr>
                    </a:p>
                  </a:txBody>
                  <a:tcPr marL="48928" marR="48928" marT="0" marB="0">
                    <a:solidFill>
                      <a:schemeClr val="accent1">
                        <a:lumMod val="60000"/>
                        <a:lumOff val="40000"/>
                      </a:schemeClr>
                    </a:solidFill>
                  </a:tcPr>
                </a:tc>
                <a:tc vMerge="1">
                  <a:txBody>
                    <a:bodyPr/>
                    <a:lstStyle/>
                    <a:p>
                      <a:endParaRPr lang="vi-VN"/>
                    </a:p>
                  </a:txBody>
                  <a:tcPr/>
                </a:tc>
                <a:tc vMerge="1">
                  <a:txBody>
                    <a:bodyPr/>
                    <a:lstStyle/>
                    <a:p>
                      <a:endParaRPr lang="vi-VN"/>
                    </a:p>
                  </a:txBody>
                  <a:tcPr/>
                </a:tc>
              </a:tr>
            </a:tbl>
          </a:graphicData>
        </a:graphic>
      </p:graphicFrame>
      <p:sp>
        <p:nvSpPr>
          <p:cNvPr id="6" name="Rectangle 1"/>
          <p:cNvSpPr>
            <a:spLocks noChangeArrowheads="1"/>
          </p:cNvSpPr>
          <p:nvPr/>
        </p:nvSpPr>
        <p:spPr bwMode="auto">
          <a:xfrm>
            <a:off x="682580" y="2189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dirty="0"/>
          </a:p>
        </p:txBody>
      </p:sp>
    </p:spTree>
    <p:extLst>
      <p:ext uri="{BB962C8B-B14F-4D97-AF65-F5344CB8AC3E}">
        <p14:creationId xmlns:p14="http://schemas.microsoft.com/office/powerpoint/2010/main" val="3419553583"/>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5169" y="236337"/>
            <a:ext cx="10515600" cy="1325563"/>
          </a:xfrm>
          <a:noFill/>
        </p:spPr>
        <p:txBody>
          <a:bodyPr>
            <a:normAutofit/>
          </a:bodyPr>
          <a:lstStyle/>
          <a:p>
            <a:r>
              <a:rPr lang="en-US" sz="5400" b="1" dirty="0" smtClean="0">
                <a:latin typeface="Times New Roman" panose="02020603050405020304" pitchFamily="18" charset="0"/>
                <a:cs typeface="Times New Roman" panose="02020603050405020304" pitchFamily="18" charset="0"/>
              </a:rPr>
              <a:t>                                             </a:t>
            </a:r>
            <a:endParaRPr lang="vi-VN"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6184" y="1052263"/>
            <a:ext cx="10515600" cy="4613811"/>
          </a:xfrm>
        </p:spPr>
        <p:txBody>
          <a:bodyPr>
            <a:noAutofit/>
          </a:bodyPr>
          <a:lstStyle/>
          <a:p>
            <a:pPr marL="0" indent="0">
              <a:buNone/>
            </a:pPr>
            <a:r>
              <a:rPr lang="en-US" sz="3600" b="1" dirty="0" err="1" smtClean="0">
                <a:latin typeface="Times New Roman" panose="02020603050405020304" pitchFamily="18" charset="0"/>
                <a:cs typeface="Times New Roman" panose="02020603050405020304" pitchFamily="18" charset="0"/>
              </a:rPr>
              <a:t>Ngô</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Huỳnh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Thúy</a:t>
            </a:r>
            <a:r>
              <a:rPr lang="en-US" sz="3600" b="1" dirty="0" smtClean="0">
                <a:latin typeface="Times New Roman" panose="02020603050405020304" pitchFamily="18" charset="0"/>
                <a:cs typeface="Times New Roman" panose="02020603050405020304" pitchFamily="18" charset="0"/>
              </a:rPr>
              <a:t> An</a:t>
            </a:r>
          </a:p>
          <a:p>
            <a:pPr marL="0" indent="0">
              <a:buNone/>
            </a:pPr>
            <a:r>
              <a:rPr lang="en-US" sz="3600" b="1" dirty="0" err="1" smtClean="0">
                <a:latin typeface="Times New Roman" panose="02020603050405020304" pitchFamily="18" charset="0"/>
                <a:cs typeface="Times New Roman" panose="02020603050405020304" pitchFamily="18" charset="0"/>
              </a:rPr>
              <a:t>Lê</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Thị</a:t>
            </a:r>
            <a:r>
              <a:rPr lang="en-US" sz="3600" b="1" dirty="0" smtClean="0">
                <a:latin typeface="Times New Roman" panose="02020603050405020304" pitchFamily="18" charset="0"/>
                <a:cs typeface="Times New Roman" panose="02020603050405020304" pitchFamily="18" charset="0"/>
              </a:rPr>
              <a:t> Minh </a:t>
            </a:r>
            <a:r>
              <a:rPr lang="en-US" sz="3600" b="1" dirty="0" err="1" smtClean="0">
                <a:latin typeface="Times New Roman" panose="02020603050405020304" pitchFamily="18" charset="0"/>
                <a:cs typeface="Times New Roman" panose="02020603050405020304" pitchFamily="18" charset="0"/>
              </a:rPr>
              <a:t>Ánh</a:t>
            </a: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b="1" dirty="0" err="1" smtClean="0">
                <a:latin typeface="Times New Roman" panose="02020603050405020304" pitchFamily="18" charset="0"/>
                <a:cs typeface="Times New Roman" panose="02020603050405020304" pitchFamily="18" charset="0"/>
              </a:rPr>
              <a:t>Trình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Hữu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Thiên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Ân</a:t>
            </a: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b="1" dirty="0" err="1" smtClean="0">
                <a:latin typeface="Times New Roman" panose="02020603050405020304" pitchFamily="18" charset="0"/>
                <a:cs typeface="Times New Roman" panose="02020603050405020304" pitchFamily="18" charset="0"/>
              </a:rPr>
              <a:t>Đoàn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Đăng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Huy</a:t>
            </a: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b="1" dirty="0" err="1" smtClean="0">
                <a:latin typeface="Times New Roman" panose="02020603050405020304" pitchFamily="18" charset="0"/>
                <a:cs typeface="Times New Roman" panose="02020603050405020304" pitchFamily="18" charset="0"/>
              </a:rPr>
              <a:t>Bùi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Thị</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Quỳnh</a:t>
            </a: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b="1" dirty="0" err="1" smtClean="0">
                <a:latin typeface="Times New Roman" panose="02020603050405020304" pitchFamily="18" charset="0"/>
                <a:cs typeface="Times New Roman" panose="02020603050405020304" pitchFamily="18" charset="0"/>
              </a:rPr>
              <a:t>Bùi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Hoàng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Thanh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Thảo</a:t>
            </a: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b="1" dirty="0" err="1" smtClean="0">
                <a:latin typeface="Times New Roman" panose="02020603050405020304" pitchFamily="18" charset="0"/>
                <a:cs typeface="Times New Roman" panose="02020603050405020304" pitchFamily="18" charset="0"/>
              </a:rPr>
              <a:t>Ninh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Thị</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Thùy</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Trang</a:t>
            </a: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b="1" dirty="0" err="1" smtClean="0">
                <a:latin typeface="Times New Roman" panose="02020603050405020304" pitchFamily="18" charset="0"/>
                <a:cs typeface="Times New Roman" panose="02020603050405020304" pitchFamily="18" charset="0"/>
              </a:rPr>
              <a:t>Hồ</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Ngọc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Khánh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Trình</a:t>
            </a: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b="1" dirty="0" err="1" smtClean="0">
                <a:latin typeface="Times New Roman" panose="02020603050405020304" pitchFamily="18" charset="0"/>
                <a:cs typeface="Times New Roman" panose="02020603050405020304" pitchFamily="18" charset="0"/>
              </a:rPr>
              <a:t>Nguyễn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Lê</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Vũ</a:t>
            </a:r>
            <a:endParaRPr lang="en-US" sz="3600" b="1" dirty="0" smtClean="0">
              <a:latin typeface="Times New Roman" panose="02020603050405020304" pitchFamily="18" charset="0"/>
              <a:cs typeface="Times New Roman" panose="02020603050405020304" pitchFamily="18" charset="0"/>
            </a:endParaRPr>
          </a:p>
          <a:p>
            <a:pPr marL="0" indent="0">
              <a:buNone/>
            </a:pPr>
            <a:endParaRPr lang="vi-V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269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6270" y="457200"/>
            <a:ext cx="1785730" cy="6115188"/>
          </a:xfrm>
        </p:spPr>
        <p:txBody>
          <a:bodyPr>
            <a:normAutofit/>
          </a:bodyPr>
          <a:lstStyle/>
          <a:p>
            <a:r>
              <a:rPr lang="vi-VN" sz="4800" b="1" dirty="0"/>
              <a:t>Nhóm các chức năng chi tiết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8295833"/>
              </p:ext>
            </p:extLst>
          </p:nvPr>
        </p:nvGraphicFramePr>
        <p:xfrm>
          <a:off x="384313" y="185529"/>
          <a:ext cx="9766851" cy="6520070"/>
        </p:xfrm>
        <a:graphic>
          <a:graphicData uri="http://schemas.openxmlformats.org/drawingml/2006/table">
            <a:tbl>
              <a:tblPr firstRow="1" firstCol="1" bandRow="1" bandCol="1">
                <a:tableStyleId>{5C22544A-7EE6-4342-B048-85BDC9FD1C3A}</a:tableStyleId>
              </a:tblPr>
              <a:tblGrid>
                <a:gridCol w="5876209"/>
                <a:gridCol w="1958737"/>
                <a:gridCol w="1931905"/>
              </a:tblGrid>
              <a:tr h="1092995">
                <a:tc>
                  <a:txBody>
                    <a:bodyPr/>
                    <a:lstStyle/>
                    <a:p>
                      <a:pPr marL="457200">
                        <a:lnSpc>
                          <a:spcPct val="115000"/>
                        </a:lnSpc>
                        <a:spcAft>
                          <a:spcPts val="0"/>
                        </a:spcAft>
                      </a:pPr>
                      <a:r>
                        <a:rPr lang="vi-VN" sz="2400" b="1" dirty="0">
                          <a:solidFill>
                            <a:schemeClr val="tx1"/>
                          </a:solidFill>
                          <a:effectLst/>
                          <a:latin typeface="+mj-lt"/>
                        </a:rPr>
                        <a:t>Các chức năng</a:t>
                      </a:r>
                      <a:endParaRPr lang="vi-VN" sz="2400" b="1" dirty="0">
                        <a:solidFill>
                          <a:schemeClr val="tx1"/>
                        </a:solidFill>
                        <a:effectLst/>
                        <a:latin typeface="+mj-lt"/>
                        <a:ea typeface="Times New Roman" panose="02020603050405020304" pitchFamily="18" charset="0"/>
                        <a:cs typeface="Times New Roman" panose="02020603050405020304" pitchFamily="18" charset="0"/>
                      </a:endParaRPr>
                    </a:p>
                  </a:txBody>
                  <a:tcPr marL="38349" marR="38349" marT="0" marB="0">
                    <a:solidFill>
                      <a:schemeClr val="tx2">
                        <a:lumMod val="20000"/>
                        <a:lumOff val="80000"/>
                      </a:schemeClr>
                    </a:solidFill>
                  </a:tcPr>
                </a:tc>
                <a:tc>
                  <a:txBody>
                    <a:bodyPr/>
                    <a:lstStyle/>
                    <a:p>
                      <a:pPr marL="457200">
                        <a:lnSpc>
                          <a:spcPct val="115000"/>
                        </a:lnSpc>
                        <a:spcAft>
                          <a:spcPts val="0"/>
                        </a:spcAft>
                      </a:pPr>
                      <a:r>
                        <a:rPr lang="vi-VN" sz="2400" b="1" dirty="0">
                          <a:solidFill>
                            <a:schemeClr val="tx1"/>
                          </a:solidFill>
                          <a:effectLst/>
                          <a:latin typeface="+mj-lt"/>
                        </a:rPr>
                        <a:t>Nhóm lần 1</a:t>
                      </a:r>
                      <a:endParaRPr lang="vi-VN" sz="2400" b="1" dirty="0">
                        <a:solidFill>
                          <a:schemeClr val="tx1"/>
                        </a:solidFill>
                        <a:effectLst/>
                        <a:latin typeface="+mj-lt"/>
                        <a:ea typeface="Times New Roman" panose="02020603050405020304" pitchFamily="18" charset="0"/>
                        <a:cs typeface="Times New Roman" panose="02020603050405020304" pitchFamily="18" charset="0"/>
                      </a:endParaRPr>
                    </a:p>
                  </a:txBody>
                  <a:tcPr marL="38349" marR="38349" marT="0" marB="0">
                    <a:solidFill>
                      <a:schemeClr val="tx2">
                        <a:lumMod val="20000"/>
                        <a:lumOff val="80000"/>
                      </a:schemeClr>
                    </a:solidFill>
                  </a:tcPr>
                </a:tc>
                <a:tc>
                  <a:txBody>
                    <a:bodyPr/>
                    <a:lstStyle/>
                    <a:p>
                      <a:pPr marL="457200">
                        <a:lnSpc>
                          <a:spcPct val="115000"/>
                        </a:lnSpc>
                        <a:spcAft>
                          <a:spcPts val="0"/>
                        </a:spcAft>
                      </a:pPr>
                      <a:r>
                        <a:rPr lang="vi-VN" sz="2400" b="1" dirty="0">
                          <a:solidFill>
                            <a:schemeClr val="tx1"/>
                          </a:solidFill>
                          <a:effectLst/>
                          <a:latin typeface="+mj-lt"/>
                        </a:rPr>
                        <a:t>Nhóm </a:t>
                      </a:r>
                      <a:r>
                        <a:rPr lang="vi-VN" sz="2400" b="1" dirty="0" smtClean="0">
                          <a:solidFill>
                            <a:schemeClr val="tx1"/>
                          </a:solidFill>
                          <a:effectLst/>
                          <a:latin typeface="+mj-lt"/>
                        </a:rPr>
                        <a:t>lần</a:t>
                      </a:r>
                      <a:r>
                        <a:rPr lang="vi-VN" sz="2400" b="1" baseline="0" dirty="0" smtClean="0">
                          <a:solidFill>
                            <a:schemeClr val="tx1"/>
                          </a:solidFill>
                          <a:effectLst/>
                          <a:latin typeface="+mj-lt"/>
                        </a:rPr>
                        <a:t>  </a:t>
                      </a:r>
                      <a:r>
                        <a:rPr lang="vi-VN" sz="2400" b="1" dirty="0" smtClean="0">
                          <a:solidFill>
                            <a:schemeClr val="tx1"/>
                          </a:solidFill>
                          <a:effectLst/>
                          <a:latin typeface="+mj-lt"/>
                        </a:rPr>
                        <a:t>2</a:t>
                      </a:r>
                      <a:endParaRPr lang="vi-VN" sz="2400" b="1" dirty="0">
                        <a:solidFill>
                          <a:schemeClr val="tx1"/>
                        </a:solidFill>
                        <a:effectLst/>
                        <a:latin typeface="+mj-lt"/>
                        <a:ea typeface="Times New Roman" panose="02020603050405020304" pitchFamily="18" charset="0"/>
                        <a:cs typeface="Times New Roman" panose="02020603050405020304" pitchFamily="18" charset="0"/>
                      </a:endParaRPr>
                    </a:p>
                  </a:txBody>
                  <a:tcPr marL="38349" marR="38349" marT="0" marB="0">
                    <a:solidFill>
                      <a:schemeClr val="tx2">
                        <a:lumMod val="20000"/>
                        <a:lumOff val="80000"/>
                      </a:schemeClr>
                    </a:solidFill>
                  </a:tcPr>
                </a:tc>
              </a:tr>
              <a:tr h="448185">
                <a:tc>
                  <a:txBody>
                    <a:bodyPr/>
                    <a:lstStyle/>
                    <a:p>
                      <a:pPr marL="457200">
                        <a:lnSpc>
                          <a:spcPct val="115000"/>
                        </a:lnSpc>
                        <a:spcAft>
                          <a:spcPts val="0"/>
                        </a:spcAft>
                      </a:pPr>
                      <a:r>
                        <a:rPr lang="vi-VN" sz="1800" b="1" dirty="0">
                          <a:effectLst/>
                          <a:latin typeface="+mj-lt"/>
                        </a:rPr>
                        <a:t>Kiểm tra thông tin phiếu đăng ký làm thẻ</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5">
                        <a:lumMod val="60000"/>
                        <a:lumOff val="40000"/>
                      </a:schemeClr>
                    </a:solidFill>
                  </a:tcPr>
                </a:tc>
                <a:tc rowSpan="3">
                  <a:txBody>
                    <a:bodyPr/>
                    <a:lstStyle/>
                    <a:p>
                      <a:pPr marL="457200" algn="ctr">
                        <a:lnSpc>
                          <a:spcPct val="115000"/>
                        </a:lnSpc>
                        <a:spcAft>
                          <a:spcPts val="0"/>
                        </a:spcAft>
                      </a:pPr>
                      <a:r>
                        <a:rPr lang="vi-VN" sz="1800" b="1" dirty="0">
                          <a:solidFill>
                            <a:schemeClr val="bg1"/>
                          </a:solidFill>
                          <a:effectLst/>
                          <a:latin typeface="+mj-lt"/>
                        </a:rPr>
                        <a:t> </a:t>
                      </a:r>
                      <a:endParaRPr lang="vi-VN" sz="1600" b="1" dirty="0">
                        <a:solidFill>
                          <a:schemeClr val="bg1"/>
                        </a:solidFill>
                        <a:effectLst/>
                        <a:latin typeface="+mj-lt"/>
                      </a:endParaRPr>
                    </a:p>
                    <a:p>
                      <a:pPr marL="457200" algn="ctr">
                        <a:lnSpc>
                          <a:spcPct val="115000"/>
                        </a:lnSpc>
                        <a:spcAft>
                          <a:spcPts val="0"/>
                        </a:spcAft>
                      </a:pPr>
                      <a:r>
                        <a:rPr lang="vi-VN" sz="1800" b="1" dirty="0">
                          <a:solidFill>
                            <a:schemeClr val="bg1"/>
                          </a:solidFill>
                          <a:effectLst/>
                          <a:latin typeface="+mj-lt"/>
                        </a:rPr>
                        <a:t>Quản lý đọc giả</a:t>
                      </a:r>
                      <a:endParaRPr lang="vi-VN" sz="1600" b="1" dirty="0">
                        <a:solidFill>
                          <a:schemeClr val="bg1"/>
                        </a:solidFill>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5">
                        <a:lumMod val="60000"/>
                        <a:lumOff val="40000"/>
                      </a:schemeClr>
                    </a:solidFill>
                  </a:tcPr>
                </a:tc>
                <a:tc rowSpan="15">
                  <a:txBody>
                    <a:bodyPr/>
                    <a:lstStyle/>
                    <a:p>
                      <a:pPr marL="457200">
                        <a:lnSpc>
                          <a:spcPct val="115000"/>
                        </a:lnSpc>
                        <a:spcAft>
                          <a:spcPts val="0"/>
                        </a:spcAft>
                      </a:pPr>
                      <a:r>
                        <a:rPr lang="vi-VN" sz="1800" b="1" dirty="0">
                          <a:effectLst/>
                          <a:latin typeface="+mj-lt"/>
                        </a:rPr>
                        <a:t> </a:t>
                      </a:r>
                      <a:endParaRPr lang="vi-VN" sz="1600" b="1" dirty="0">
                        <a:effectLst/>
                        <a:latin typeface="+mj-lt"/>
                      </a:endParaRPr>
                    </a:p>
                    <a:p>
                      <a:pPr marL="457200">
                        <a:lnSpc>
                          <a:spcPct val="115000"/>
                        </a:lnSpc>
                        <a:spcAft>
                          <a:spcPts val="0"/>
                        </a:spcAft>
                      </a:pPr>
                      <a:r>
                        <a:rPr lang="vi-VN" sz="1800" b="1" dirty="0">
                          <a:effectLst/>
                          <a:latin typeface="+mj-lt"/>
                        </a:rPr>
                        <a:t> </a:t>
                      </a:r>
                      <a:endParaRPr lang="vi-VN" sz="1600" b="1" dirty="0">
                        <a:effectLst/>
                        <a:latin typeface="+mj-lt"/>
                      </a:endParaRPr>
                    </a:p>
                    <a:p>
                      <a:pPr marL="457200">
                        <a:lnSpc>
                          <a:spcPct val="115000"/>
                        </a:lnSpc>
                        <a:spcAft>
                          <a:spcPts val="0"/>
                        </a:spcAft>
                      </a:pPr>
                      <a:r>
                        <a:rPr lang="vi-VN" sz="1800" b="1" dirty="0">
                          <a:effectLst/>
                          <a:latin typeface="+mj-lt"/>
                        </a:rPr>
                        <a:t> </a:t>
                      </a:r>
                      <a:endParaRPr lang="vi-VN" sz="1600" b="1" dirty="0">
                        <a:effectLst/>
                        <a:latin typeface="+mj-lt"/>
                      </a:endParaRPr>
                    </a:p>
                    <a:p>
                      <a:pPr marL="457200">
                        <a:lnSpc>
                          <a:spcPct val="115000"/>
                        </a:lnSpc>
                        <a:spcAft>
                          <a:spcPts val="0"/>
                        </a:spcAft>
                      </a:pPr>
                      <a:r>
                        <a:rPr lang="vi-VN" sz="1800" b="1" dirty="0">
                          <a:effectLst/>
                          <a:latin typeface="+mj-lt"/>
                        </a:rPr>
                        <a:t> </a:t>
                      </a:r>
                      <a:endParaRPr lang="vi-VN" sz="1600" b="1" dirty="0">
                        <a:effectLst/>
                        <a:latin typeface="+mj-lt"/>
                      </a:endParaRPr>
                    </a:p>
                    <a:p>
                      <a:pPr marL="457200">
                        <a:lnSpc>
                          <a:spcPct val="115000"/>
                        </a:lnSpc>
                        <a:spcAft>
                          <a:spcPts val="0"/>
                        </a:spcAft>
                      </a:pPr>
                      <a:r>
                        <a:rPr lang="vi-VN" sz="1800" b="1" dirty="0">
                          <a:effectLst/>
                          <a:latin typeface="+mj-lt"/>
                        </a:rPr>
                        <a:t> </a:t>
                      </a:r>
                      <a:endParaRPr lang="vi-VN" sz="1600" b="1" dirty="0">
                        <a:effectLst/>
                        <a:latin typeface="+mj-lt"/>
                      </a:endParaRPr>
                    </a:p>
                    <a:p>
                      <a:pPr marL="457200">
                        <a:lnSpc>
                          <a:spcPct val="115000"/>
                        </a:lnSpc>
                        <a:spcAft>
                          <a:spcPts val="0"/>
                        </a:spcAft>
                      </a:pPr>
                      <a:r>
                        <a:rPr lang="vi-VN" sz="1800" b="1" dirty="0">
                          <a:effectLst/>
                          <a:latin typeface="+mj-lt"/>
                        </a:rPr>
                        <a:t> </a:t>
                      </a:r>
                      <a:endParaRPr lang="vi-VN" sz="1600" b="1" dirty="0">
                        <a:effectLst/>
                        <a:latin typeface="+mj-lt"/>
                      </a:endParaRPr>
                    </a:p>
                    <a:p>
                      <a:pPr marL="457200">
                        <a:lnSpc>
                          <a:spcPct val="115000"/>
                        </a:lnSpc>
                        <a:spcAft>
                          <a:spcPts val="1000"/>
                        </a:spcAft>
                      </a:pPr>
                      <a:r>
                        <a:rPr lang="vi-VN" sz="1800" b="1" dirty="0">
                          <a:effectLst/>
                          <a:latin typeface="+mj-lt"/>
                        </a:rPr>
                        <a:t>Quản lý thư viện</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tc>
              </a:tr>
              <a:tr h="355635">
                <a:tc>
                  <a:txBody>
                    <a:bodyPr/>
                    <a:lstStyle/>
                    <a:p>
                      <a:pPr marL="457200">
                        <a:lnSpc>
                          <a:spcPct val="115000"/>
                        </a:lnSpc>
                        <a:spcAft>
                          <a:spcPts val="0"/>
                        </a:spcAft>
                      </a:pPr>
                      <a:r>
                        <a:rPr lang="vi-VN" sz="1800" b="1" dirty="0">
                          <a:effectLst/>
                          <a:latin typeface="+mj-lt"/>
                        </a:rPr>
                        <a:t>Nhập hồ sơ sinh viên</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5">
                        <a:lumMod val="60000"/>
                        <a:lumOff val="40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Làm thẻ thư viện</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5">
                        <a:lumMod val="60000"/>
                        <a:lumOff val="40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Kiểm tra vi phạm</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75000"/>
                      </a:schemeClr>
                    </a:solidFill>
                  </a:tcPr>
                </a:tc>
                <a:tc rowSpan="4">
                  <a:txBody>
                    <a:bodyPr/>
                    <a:lstStyle/>
                    <a:p>
                      <a:pPr marL="457200" algn="ctr">
                        <a:lnSpc>
                          <a:spcPct val="115000"/>
                        </a:lnSpc>
                        <a:spcAft>
                          <a:spcPts val="0"/>
                        </a:spcAft>
                      </a:pPr>
                      <a:r>
                        <a:rPr lang="vi-VN" sz="1800" b="1" dirty="0">
                          <a:solidFill>
                            <a:schemeClr val="bg1"/>
                          </a:solidFill>
                          <a:effectLst/>
                          <a:latin typeface="+mj-lt"/>
                        </a:rPr>
                        <a:t> </a:t>
                      </a:r>
                      <a:endParaRPr lang="vi-VN" sz="1600" b="1" dirty="0">
                        <a:solidFill>
                          <a:schemeClr val="bg1"/>
                        </a:solidFill>
                        <a:effectLst/>
                        <a:latin typeface="+mj-lt"/>
                      </a:endParaRPr>
                    </a:p>
                    <a:p>
                      <a:pPr marL="457200" algn="ctr">
                        <a:lnSpc>
                          <a:spcPct val="115000"/>
                        </a:lnSpc>
                        <a:spcAft>
                          <a:spcPts val="0"/>
                        </a:spcAft>
                      </a:pPr>
                      <a:r>
                        <a:rPr lang="vi-VN" sz="1800" b="1" dirty="0">
                          <a:solidFill>
                            <a:schemeClr val="bg1"/>
                          </a:solidFill>
                          <a:effectLst/>
                          <a:latin typeface="+mj-lt"/>
                        </a:rPr>
                        <a:t>Xử lý vi phạm</a:t>
                      </a:r>
                      <a:endParaRPr lang="vi-VN" sz="1600" b="1" dirty="0">
                        <a:solidFill>
                          <a:schemeClr val="bg1"/>
                        </a:solidFill>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75000"/>
                      </a:schemeClr>
                    </a:solidFill>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Lập biên bản</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75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Xử lý vi pham</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75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Thông báo lãnh đạo nhà trường ( TH nghiêm trọng)</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75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Yêu cầu nhập sách</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50000"/>
                      </a:schemeClr>
                    </a:solidFill>
                  </a:tcPr>
                </a:tc>
                <a:tc rowSpan="8">
                  <a:txBody>
                    <a:bodyPr/>
                    <a:lstStyle/>
                    <a:p>
                      <a:pPr marL="457200" algn="ctr">
                        <a:lnSpc>
                          <a:spcPct val="115000"/>
                        </a:lnSpc>
                        <a:spcAft>
                          <a:spcPts val="0"/>
                        </a:spcAft>
                      </a:pPr>
                      <a:r>
                        <a:rPr lang="vi-VN" sz="1800" b="1" dirty="0">
                          <a:solidFill>
                            <a:schemeClr val="bg1"/>
                          </a:solidFill>
                          <a:effectLst/>
                          <a:latin typeface="+mj-lt"/>
                        </a:rPr>
                        <a:t>Báo cáo</a:t>
                      </a:r>
                      <a:endParaRPr lang="vi-VN" sz="1600" b="1" dirty="0">
                        <a:solidFill>
                          <a:schemeClr val="bg1"/>
                        </a:solidFill>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50000"/>
                      </a:schemeClr>
                    </a:solidFill>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Thống kê sách nhập</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50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Thống kê sinh viên làm thẻ</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50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Thống kê số tiền chi nhập sách</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50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Thống kê số tiền thu từ làm thẻ thư viện </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50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Thống kê vi phạm</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50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Thống kê sinh viên mượn sách</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50000"/>
                      </a:schemeClr>
                    </a:solidFill>
                  </a:tcPr>
                </a:tc>
                <a:tc vMerge="1">
                  <a:txBody>
                    <a:bodyPr/>
                    <a:lstStyle/>
                    <a:p>
                      <a:endParaRPr lang="vi-VN"/>
                    </a:p>
                  </a:txBody>
                  <a:tcPr/>
                </a:tc>
                <a:tc vMerge="1">
                  <a:txBody>
                    <a:bodyPr/>
                    <a:lstStyle/>
                    <a:p>
                      <a:endParaRPr lang="vi-VN"/>
                    </a:p>
                  </a:txBody>
                  <a:tcPr/>
                </a:tc>
              </a:tr>
              <a:tr h="355635">
                <a:tc>
                  <a:txBody>
                    <a:bodyPr/>
                    <a:lstStyle/>
                    <a:p>
                      <a:pPr marL="457200">
                        <a:lnSpc>
                          <a:spcPct val="115000"/>
                        </a:lnSpc>
                        <a:spcAft>
                          <a:spcPts val="0"/>
                        </a:spcAft>
                      </a:pPr>
                      <a:r>
                        <a:rPr lang="vi-VN" sz="1800" b="1" dirty="0">
                          <a:effectLst/>
                          <a:latin typeface="+mj-lt"/>
                        </a:rPr>
                        <a:t>Báo cáo các trường hợp vi phạm</a:t>
                      </a:r>
                      <a:endParaRPr lang="vi-VN" sz="1600" b="1" dirty="0">
                        <a:effectLst/>
                        <a:latin typeface="+mj-lt"/>
                        <a:ea typeface="Times New Roman" panose="02020603050405020304" pitchFamily="18" charset="0"/>
                        <a:cs typeface="Times New Roman" panose="02020603050405020304" pitchFamily="18" charset="0"/>
                      </a:endParaRPr>
                    </a:p>
                  </a:txBody>
                  <a:tcPr marL="38349" marR="38349" marT="0" marB="0">
                    <a:solidFill>
                      <a:schemeClr val="accent1">
                        <a:lumMod val="50000"/>
                      </a:schemeClr>
                    </a:solidFill>
                  </a:tcPr>
                </a:tc>
                <a:tc vMerge="1">
                  <a:txBody>
                    <a:bodyPr/>
                    <a:lstStyle/>
                    <a:p>
                      <a:endParaRPr lang="vi-VN"/>
                    </a:p>
                  </a:txBody>
                  <a:tcPr/>
                </a:tc>
                <a:tc vMerge="1">
                  <a:txBody>
                    <a:bodyPr/>
                    <a:lstStyle/>
                    <a:p>
                      <a:endParaRPr lang="vi-VN"/>
                    </a:p>
                  </a:txBody>
                  <a:tcPr/>
                </a:tc>
              </a:tr>
            </a:tbl>
          </a:graphicData>
        </a:graphic>
      </p:graphicFrame>
      <p:sp>
        <p:nvSpPr>
          <p:cNvPr id="5" name="Rectangle 1"/>
          <p:cNvSpPr>
            <a:spLocks noChangeArrowheads="1"/>
          </p:cNvSpPr>
          <p:nvPr/>
        </p:nvSpPr>
        <p:spPr bwMode="auto">
          <a:xfrm>
            <a:off x="-13682955" y="0"/>
            <a:ext cx="258749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3126716379"/>
      </p:ext>
    </p:extLst>
  </p:cSld>
  <p:clrMapOvr>
    <a:masterClrMapping/>
  </p:clrMapOvr>
  <p:transition spd="slow">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1961"/>
            <a:ext cx="12067504" cy="7033369"/>
          </a:xfrm>
          <a:prstGeom prst="rect">
            <a:avLst/>
          </a:prstGeom>
        </p:spPr>
      </p:pic>
      <p:sp>
        <p:nvSpPr>
          <p:cNvPr id="3" name="TextBox 2"/>
          <p:cNvSpPr txBox="1"/>
          <p:nvPr/>
        </p:nvSpPr>
        <p:spPr>
          <a:xfrm>
            <a:off x="4404575" y="4597758"/>
            <a:ext cx="4018208" cy="3693319"/>
          </a:xfrm>
          <a:prstGeom prst="rect">
            <a:avLst/>
          </a:prstGeom>
          <a:noFill/>
        </p:spPr>
        <p:txBody>
          <a:bodyPr wrap="square" rtlCol="0">
            <a:spAutoFit/>
          </a:bodyPr>
          <a:lstStyle/>
          <a:p>
            <a:endParaRPr lang="vi-VN"/>
          </a:p>
          <a:p>
            <a:endParaRPr lang="vi-VN"/>
          </a:p>
          <a:p>
            <a:r>
              <a:rPr lang="vi-VN"/>
              <a:t> </a:t>
            </a:r>
          </a:p>
          <a:p>
            <a:endParaRPr lang="vi-VN"/>
          </a:p>
          <a:p>
            <a:endParaRPr lang="vi-VN"/>
          </a:p>
          <a:p>
            <a:r>
              <a:rPr lang="vi-VN"/>
              <a:t> </a:t>
            </a:r>
          </a:p>
          <a:p>
            <a:endParaRPr lang="vi-VN"/>
          </a:p>
          <a:p>
            <a:endParaRPr lang="vi-VN"/>
          </a:p>
          <a:p>
            <a:r>
              <a:rPr lang="vi-VN"/>
              <a:t>	</a:t>
            </a:r>
          </a:p>
          <a:p>
            <a:endParaRPr lang="vi-VN"/>
          </a:p>
          <a:p>
            <a:endParaRPr lang="vi-VN"/>
          </a:p>
          <a:p>
            <a:r>
              <a:rPr lang="vi-VN"/>
              <a:t>	</a:t>
            </a:r>
          </a:p>
          <a:p>
            <a:endParaRPr lang="vi-VN" dirty="0"/>
          </a:p>
        </p:txBody>
      </p:sp>
      <p:sp>
        <p:nvSpPr>
          <p:cNvPr id="4" name="TextBox 3"/>
          <p:cNvSpPr txBox="1"/>
          <p:nvPr/>
        </p:nvSpPr>
        <p:spPr>
          <a:xfrm>
            <a:off x="4043967" y="5215944"/>
            <a:ext cx="5396248" cy="646331"/>
          </a:xfrm>
          <a:prstGeom prst="rect">
            <a:avLst/>
          </a:prstGeom>
          <a:noFill/>
        </p:spPr>
        <p:txBody>
          <a:bodyPr wrap="square" rtlCol="0">
            <a:spAutoFit/>
          </a:bodyPr>
          <a:lstStyle/>
          <a:p>
            <a:r>
              <a:rPr lang="en-US" sz="3600" b="1" dirty="0" err="1">
                <a:latin typeface="Times New Roman" panose="02020603050405020304" pitchFamily="18" charset="0"/>
                <a:cs typeface="Times New Roman" panose="02020603050405020304" pitchFamily="18" charset="0"/>
              </a:rPr>
              <a:t>Sơ</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đồ</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rã</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chức</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năng</a:t>
            </a:r>
            <a:endParaRPr lang="vi-V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819718"/>
      </p:ext>
    </p:extLst>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8508" y="365125"/>
            <a:ext cx="1440874" cy="5855566"/>
          </a:xfrm>
        </p:spPr>
        <p:txBody>
          <a:bodyPr>
            <a:normAutofit/>
          </a:bodyPr>
          <a:lstStyle/>
          <a:p>
            <a:r>
              <a:rPr lang="en-US" b="1" dirty="0">
                <a:latin typeface="Times New Roman" panose="02020603050405020304" pitchFamily="18" charset="0"/>
                <a:cs typeface="Times New Roman" panose="02020603050405020304" pitchFamily="18" charset="0"/>
              </a:rPr>
              <a:t>Ma </a:t>
            </a:r>
            <a:r>
              <a:rPr lang="en-US" b="1" dirty="0" err="1">
                <a:latin typeface="Times New Roman" panose="02020603050405020304" pitchFamily="18" charset="0"/>
                <a:cs typeface="Times New Roman" panose="02020603050405020304" pitchFamily="18" charset="0"/>
              </a:rPr>
              <a:t>trận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1673100"/>
              </p:ext>
            </p:extLst>
          </p:nvPr>
        </p:nvGraphicFramePr>
        <p:xfrm>
          <a:off x="326154" y="419152"/>
          <a:ext cx="9665008" cy="6213475"/>
        </p:xfrm>
        <a:graphic>
          <a:graphicData uri="http://schemas.openxmlformats.org/drawingml/2006/table">
            <a:tbl>
              <a:tblPr firstRow="1" firstCol="1" bandRow="1" bandCol="1">
                <a:tableStyleId>{5C22544A-7EE6-4342-B048-85BDC9FD1C3A}</a:tableStyleId>
              </a:tblPr>
              <a:tblGrid>
                <a:gridCol w="3766105"/>
                <a:gridCol w="465237"/>
                <a:gridCol w="543698"/>
                <a:gridCol w="543698"/>
                <a:gridCol w="543698"/>
                <a:gridCol w="544803"/>
                <a:gridCol w="543698"/>
                <a:gridCol w="544803"/>
                <a:gridCol w="543698"/>
                <a:gridCol w="543698"/>
                <a:gridCol w="551434"/>
                <a:gridCol w="530438"/>
              </a:tblGrid>
              <a:tr h="327025">
                <a:tc>
                  <a:txBody>
                    <a:bodyPr/>
                    <a:lstStyle/>
                    <a:p>
                      <a:pPr marL="457200">
                        <a:lnSpc>
                          <a:spcPct val="115000"/>
                        </a:lnSpc>
                        <a:spcAft>
                          <a:spcPts val="0"/>
                        </a:spcAft>
                      </a:pPr>
                      <a:r>
                        <a:rPr lang="vi-VN" sz="2000" dirty="0">
                          <a:effectLst/>
                          <a:latin typeface="Times New Roman" panose="02020603050405020304" pitchFamily="18" charset="0"/>
                          <a:cs typeface="Times New Roman" panose="02020603050405020304" pitchFamily="18" charset="0"/>
                        </a:rPr>
                        <a:t>Các thực thể dữ liệu</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11">
                  <a:txBody>
                    <a:bodyPr/>
                    <a:lstStyle/>
                    <a:p>
                      <a:pPr>
                        <a:lnSpc>
                          <a:spcPct val="115000"/>
                        </a:lnSpc>
                        <a:spcAft>
                          <a:spcPts val="1000"/>
                        </a:spcAft>
                      </a:pPr>
                      <a:r>
                        <a:rPr lang="vi-VN" sz="1100" dirty="0">
                          <a:effectLst/>
                        </a:rPr>
                        <a:t> </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nchor="ctr">
                    <a:solidFill>
                      <a:schemeClr val="bg1"/>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a. Phích </a:t>
                      </a:r>
                      <a:r>
                        <a:rPr lang="vi-VN" sz="2000" dirty="0">
                          <a:effectLst/>
                          <a:latin typeface="Times New Roman" panose="02020603050405020304" pitchFamily="18" charset="0"/>
                          <a:cs typeface="Times New Roman" panose="02020603050405020304" pitchFamily="18" charset="0"/>
                        </a:rPr>
                        <a:t>sách</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gridSpan="10">
                  <a:txBody>
                    <a:bodyPr/>
                    <a:lstStyle/>
                    <a:p>
                      <a:endParaRPr lang="vi-VN" dirty="0"/>
                    </a:p>
                  </a:txBody>
                  <a:tcPr marL="0" marR="0" marT="0" marB="0" anchor="ctr">
                    <a:solidFill>
                      <a:schemeClr val="bg1"/>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b. Thẻ </a:t>
                      </a:r>
                      <a:r>
                        <a:rPr lang="vi-VN" sz="2000" dirty="0">
                          <a:effectLst/>
                          <a:latin typeface="Times New Roman" panose="02020603050405020304" pitchFamily="18" charset="0"/>
                          <a:cs typeface="Times New Roman" panose="02020603050405020304" pitchFamily="18" charset="0"/>
                        </a:rPr>
                        <a:t>thư viện</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gridSpan="9">
                  <a:txBody>
                    <a:bodyPr/>
                    <a:lstStyle/>
                    <a:p>
                      <a:endParaRPr lang="vi-VN" dirty="0"/>
                    </a:p>
                  </a:txBody>
                  <a:tcPr marL="0" marR="0" marT="0" marB="0" anchor="ctr">
                    <a:solidFill>
                      <a:schemeClr val="bg1"/>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c. Phiếu </a:t>
                      </a:r>
                      <a:r>
                        <a:rPr lang="vi-VN" sz="2000" dirty="0">
                          <a:effectLst/>
                          <a:latin typeface="Times New Roman" panose="02020603050405020304" pitchFamily="18" charset="0"/>
                          <a:cs typeface="Times New Roman" panose="02020603050405020304" pitchFamily="18" charset="0"/>
                        </a:rPr>
                        <a:t>yêu cầu</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gridSpan="8">
                  <a:txBody>
                    <a:bodyPr/>
                    <a:lstStyle/>
                    <a:p>
                      <a:endParaRPr lang="vi-VN" dirty="0"/>
                    </a:p>
                  </a:txBody>
                  <a:tcPr marL="0" marR="0" marT="0" marB="0" anchor="ctr">
                    <a:solidFill>
                      <a:schemeClr val="bg1"/>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d. Phiếu </a:t>
                      </a:r>
                      <a:r>
                        <a:rPr lang="vi-VN" sz="2000" dirty="0">
                          <a:effectLst/>
                          <a:latin typeface="Times New Roman" panose="02020603050405020304" pitchFamily="18" charset="0"/>
                          <a:cs typeface="Times New Roman" panose="02020603050405020304" pitchFamily="18" charset="0"/>
                        </a:rPr>
                        <a:t>mượn</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gridSpan="7">
                  <a:txBody>
                    <a:bodyPr/>
                    <a:lstStyle/>
                    <a:p>
                      <a:endParaRPr lang="vi-VN" dirty="0"/>
                    </a:p>
                  </a:txBody>
                  <a:tcPr marL="0" marR="0" marT="0" marB="0" anchor="ctr">
                    <a:solidFill>
                      <a:schemeClr val="bg1"/>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e. Hồ </a:t>
                      </a:r>
                      <a:r>
                        <a:rPr lang="vi-VN" sz="2000" dirty="0">
                          <a:effectLst/>
                          <a:latin typeface="Times New Roman" panose="02020603050405020304" pitchFamily="18" charset="0"/>
                          <a:cs typeface="Times New Roman" panose="02020603050405020304" pitchFamily="18" charset="0"/>
                        </a:rPr>
                        <a:t>sơ sách</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gridSpan="6">
                  <a:txBody>
                    <a:bodyPr/>
                    <a:lstStyle/>
                    <a:p>
                      <a:endParaRPr lang="vi-VN" dirty="0"/>
                    </a:p>
                  </a:txBody>
                  <a:tcPr marL="0" marR="0" marT="0" marB="0" anchor="ctr">
                    <a:solidFill>
                      <a:schemeClr val="bg1"/>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f. Hóa </a:t>
                      </a:r>
                      <a:r>
                        <a:rPr lang="vi-VN" sz="2000" dirty="0">
                          <a:effectLst/>
                          <a:latin typeface="Times New Roman" panose="02020603050405020304" pitchFamily="18" charset="0"/>
                          <a:cs typeface="Times New Roman" panose="02020603050405020304" pitchFamily="18" charset="0"/>
                        </a:rPr>
                        <a:t>đơn làm thẻ</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gridSpan="5">
                  <a:txBody>
                    <a:bodyPr/>
                    <a:lstStyle/>
                    <a:p>
                      <a:endParaRPr lang="vi-VN" dirty="0"/>
                    </a:p>
                  </a:txBody>
                  <a:tcPr marL="0" marR="0" marT="0" marB="0" anchor="ctr">
                    <a:solidFill>
                      <a:schemeClr val="bg1"/>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g. Hồ </a:t>
                      </a:r>
                      <a:r>
                        <a:rPr lang="vi-VN" sz="2000" dirty="0">
                          <a:effectLst/>
                          <a:latin typeface="Times New Roman" panose="02020603050405020304" pitchFamily="18" charset="0"/>
                          <a:cs typeface="Times New Roman" panose="02020603050405020304" pitchFamily="18" charset="0"/>
                        </a:rPr>
                        <a:t>sơ sinh viên</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gridSpan="4">
                  <a:txBody>
                    <a:bodyPr/>
                    <a:lstStyle/>
                    <a:p>
                      <a:endParaRPr lang="vi-VN" dirty="0"/>
                    </a:p>
                  </a:txBody>
                  <a:tcPr marL="0" marR="0" marT="0" marB="0" anchor="ctr">
                    <a:solidFill>
                      <a:schemeClr val="bg1"/>
                    </a:solidFill>
                  </a:tcPr>
                </a:tc>
                <a:tc hMerge="1">
                  <a:txBody>
                    <a:bodyPr/>
                    <a:lstStyle/>
                    <a:p>
                      <a:endParaRPr lang="vi-VN"/>
                    </a:p>
                  </a:txBody>
                  <a:tcPr/>
                </a:tc>
                <a:tc hMerge="1">
                  <a:txBody>
                    <a:bodyPr/>
                    <a:lstStyle/>
                    <a:p>
                      <a:endParaRPr lang="vi-VN"/>
                    </a:p>
                  </a:txBody>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h. Biên </a:t>
                      </a:r>
                      <a:r>
                        <a:rPr lang="vi-VN" sz="2000" dirty="0">
                          <a:effectLst/>
                          <a:latin typeface="Times New Roman" panose="02020603050405020304" pitchFamily="18" charset="0"/>
                          <a:cs typeface="Times New Roman" panose="02020603050405020304" pitchFamily="18" charset="0"/>
                        </a:rPr>
                        <a:t>bản xử lý</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gridSpan="3">
                  <a:txBody>
                    <a:bodyPr/>
                    <a:lstStyle/>
                    <a:p>
                      <a:endParaRPr lang="vi-VN" dirty="0"/>
                    </a:p>
                  </a:txBody>
                  <a:tcPr marL="0" marR="0" marT="0" marB="0" anchor="ctr">
                    <a:solidFill>
                      <a:schemeClr val="bg1"/>
                    </a:solidFill>
                  </a:tcPr>
                </a:tc>
                <a:tc hMerge="1">
                  <a:txBody>
                    <a:bodyPr/>
                    <a:lstStyle/>
                    <a:p>
                      <a:endParaRPr lang="vi-VN"/>
                    </a:p>
                  </a:txBody>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i. Phiếu </a:t>
                      </a:r>
                      <a:r>
                        <a:rPr lang="vi-VN" sz="2000" dirty="0">
                          <a:effectLst/>
                          <a:latin typeface="Times New Roman" panose="02020603050405020304" pitchFamily="18" charset="0"/>
                          <a:cs typeface="Times New Roman" panose="02020603050405020304" pitchFamily="18" charset="0"/>
                        </a:rPr>
                        <a:t>nhập sách</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gridSpan="2">
                  <a:txBody>
                    <a:bodyPr/>
                    <a:lstStyle/>
                    <a:p>
                      <a:endParaRPr lang="vi-VN" dirty="0"/>
                    </a:p>
                  </a:txBody>
                  <a:tcPr marL="0" marR="0" marT="0" marB="0" anchor="ctr">
                    <a:solidFill>
                      <a:schemeClr val="bg1"/>
                    </a:solidFill>
                  </a:tcPr>
                </a:tc>
                <a:tc hMerge="1">
                  <a:txBody>
                    <a:bodyPr/>
                    <a:lstStyle/>
                    <a:p>
                      <a:endParaRPr lang="vi-VN"/>
                    </a:p>
                  </a:txBody>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j. Báo </a:t>
                      </a:r>
                      <a:r>
                        <a:rPr lang="vi-VN" sz="2000" dirty="0">
                          <a:effectLst/>
                          <a:latin typeface="Times New Roman" panose="02020603050405020304" pitchFamily="18" charset="0"/>
                          <a:cs typeface="Times New Roman" panose="02020603050405020304" pitchFamily="18" charset="0"/>
                        </a:rPr>
                        <a:t>cáo</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0" marR="0" marT="0" marB="0" anchor="ctr">
                    <a:solidFill>
                      <a:schemeClr val="bg1"/>
                    </a:solidFill>
                  </a:tcPr>
                </a:tc>
              </a:tr>
              <a:tr h="327025">
                <a:tc>
                  <a:txBody>
                    <a:bodyPr/>
                    <a:lstStyle/>
                    <a:p>
                      <a:pPr marL="0" lvl="0" indent="0">
                        <a:lnSpc>
                          <a:spcPct val="115000"/>
                        </a:lnSpc>
                        <a:spcAft>
                          <a:spcPts val="0"/>
                        </a:spcAft>
                        <a:buFont typeface="+mj-lt"/>
                        <a:buNone/>
                      </a:pPr>
                      <a:r>
                        <a:rPr lang="vi-VN" sz="2000" dirty="0" smtClean="0">
                          <a:effectLst/>
                          <a:latin typeface="Times New Roman" panose="02020603050405020304" pitchFamily="18" charset="0"/>
                          <a:cs typeface="Times New Roman" panose="02020603050405020304" pitchFamily="18" charset="0"/>
                        </a:rPr>
                        <a:t>k. Hóa </a:t>
                      </a:r>
                      <a:r>
                        <a:rPr lang="vi-VN" sz="2000" dirty="0">
                          <a:effectLst/>
                          <a:latin typeface="Times New Roman" panose="02020603050405020304" pitchFamily="18" charset="0"/>
                          <a:cs typeface="Times New Roman" panose="02020603050405020304" pitchFamily="18" charset="0"/>
                        </a:rPr>
                        <a:t>đơn nhập sách</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c>
                  <a:txBody>
                    <a:bodyPr/>
                    <a:lstStyle/>
                    <a:p>
                      <a:endParaRPr lang="vi-VN" dirty="0"/>
                    </a:p>
                  </a:txBody>
                  <a:tcPr marL="68580" marR="68580" marT="0" marB="0">
                    <a:solidFill>
                      <a:schemeClr val="accent1">
                        <a:lumMod val="40000"/>
                        <a:lumOff val="60000"/>
                      </a:schemeClr>
                    </a:solidFill>
                  </a:tcPr>
                </a:tc>
              </a:tr>
              <a:tr h="327025">
                <a:tc>
                  <a:txBody>
                    <a:bodyPr/>
                    <a:lstStyle/>
                    <a:p>
                      <a:pPr marL="457200">
                        <a:lnSpc>
                          <a:spcPct val="115000"/>
                        </a:lnSpc>
                        <a:spcAft>
                          <a:spcPts val="0"/>
                        </a:spcAft>
                      </a:pPr>
                      <a:r>
                        <a:rPr lang="vi-VN" sz="2000" dirty="0">
                          <a:effectLst/>
                          <a:latin typeface="Times New Roman" panose="02020603050405020304" pitchFamily="18" charset="0"/>
                          <a:cs typeface="Times New Roman" panose="02020603050405020304" pitchFamily="18" charset="0"/>
                        </a:rPr>
                        <a:t>Các chức năng</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vi-VN" sz="2000" b="1" dirty="0" smtClean="0">
                          <a:latin typeface="Times New Roman" panose="02020603050405020304" pitchFamily="18" charset="0"/>
                          <a:cs typeface="Times New Roman" panose="02020603050405020304" pitchFamily="18" charset="0"/>
                        </a:rPr>
                        <a:t>a</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b</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d</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e</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f</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g</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h</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i</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j</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k</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327025">
                <a:tc>
                  <a:txBody>
                    <a:bodyPr/>
                    <a:lstStyle/>
                    <a:p>
                      <a:pPr marL="457200">
                        <a:lnSpc>
                          <a:spcPct val="115000"/>
                        </a:lnSpc>
                        <a:spcAft>
                          <a:spcPts val="0"/>
                        </a:spcAft>
                      </a:pPr>
                      <a:r>
                        <a:rPr lang="vi-VN" sz="2000" dirty="0">
                          <a:effectLst/>
                          <a:latin typeface="Times New Roman" panose="02020603050405020304" pitchFamily="18" charset="0"/>
                          <a:cs typeface="Times New Roman" panose="02020603050405020304" pitchFamily="18" charset="0"/>
                        </a:rPr>
                        <a:t>Quản lý sách</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327025">
                <a:tc>
                  <a:txBody>
                    <a:bodyPr/>
                    <a:lstStyle/>
                    <a:p>
                      <a:pPr marL="457200">
                        <a:lnSpc>
                          <a:spcPct val="115000"/>
                        </a:lnSpc>
                        <a:spcAft>
                          <a:spcPts val="0"/>
                        </a:spcAft>
                      </a:pPr>
                      <a:r>
                        <a:rPr lang="vi-VN" sz="2000" dirty="0">
                          <a:effectLst/>
                          <a:latin typeface="Times New Roman" panose="02020603050405020304" pitchFamily="18" charset="0"/>
                          <a:cs typeface="Times New Roman" panose="02020603050405020304" pitchFamily="18" charset="0"/>
                        </a:rPr>
                        <a:t>Quản lý mượn</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U</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327025">
                <a:tc>
                  <a:txBody>
                    <a:bodyPr/>
                    <a:lstStyle/>
                    <a:p>
                      <a:pPr marL="457200">
                        <a:lnSpc>
                          <a:spcPct val="115000"/>
                        </a:lnSpc>
                        <a:spcAft>
                          <a:spcPts val="0"/>
                        </a:spcAft>
                      </a:pPr>
                      <a:r>
                        <a:rPr lang="vi-VN" sz="2000" dirty="0">
                          <a:effectLst/>
                          <a:latin typeface="Times New Roman" panose="02020603050405020304" pitchFamily="18" charset="0"/>
                          <a:cs typeface="Times New Roman" panose="02020603050405020304" pitchFamily="18" charset="0"/>
                        </a:rPr>
                        <a:t>Quản lý trả</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U</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327025">
                <a:tc>
                  <a:txBody>
                    <a:bodyPr/>
                    <a:lstStyle/>
                    <a:p>
                      <a:pPr marL="457200">
                        <a:lnSpc>
                          <a:spcPct val="115000"/>
                        </a:lnSpc>
                        <a:spcAft>
                          <a:spcPts val="0"/>
                        </a:spcAft>
                      </a:pPr>
                      <a:r>
                        <a:rPr lang="vi-VN" sz="2000" dirty="0">
                          <a:effectLst/>
                          <a:latin typeface="Times New Roman" panose="02020603050405020304" pitchFamily="18" charset="0"/>
                          <a:cs typeface="Times New Roman" panose="02020603050405020304" pitchFamily="18" charset="0"/>
                        </a:rPr>
                        <a:t>Quản lý đọc giả</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vi-VN"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327025">
                <a:tc>
                  <a:txBody>
                    <a:bodyPr/>
                    <a:lstStyle/>
                    <a:p>
                      <a:pPr marL="457200">
                        <a:lnSpc>
                          <a:spcPct val="115000"/>
                        </a:lnSpc>
                        <a:spcAft>
                          <a:spcPts val="0"/>
                        </a:spcAft>
                      </a:pPr>
                      <a:r>
                        <a:rPr lang="en-US" sz="2000" dirty="0" err="1">
                          <a:effectLst/>
                          <a:latin typeface="Times New Roman" panose="02020603050405020304" pitchFamily="18" charset="0"/>
                          <a:cs typeface="Times New Roman" panose="02020603050405020304" pitchFamily="18" charset="0"/>
                        </a:rPr>
                        <a:t>Quản</a:t>
                      </a:r>
                      <a:r>
                        <a:rPr lang="vi-VN" sz="2000" dirty="0">
                          <a:effectLst/>
                          <a:latin typeface="Times New Roman" panose="02020603050405020304" pitchFamily="18" charset="0"/>
                          <a:cs typeface="Times New Roman" panose="02020603050405020304" pitchFamily="18" charset="0"/>
                        </a:rPr>
                        <a:t> lý vi phạm</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U</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327025">
                <a:tc>
                  <a:txBody>
                    <a:bodyPr/>
                    <a:lstStyle/>
                    <a:p>
                      <a:pPr marL="457200">
                        <a:lnSpc>
                          <a:spcPct val="115000"/>
                        </a:lnSpc>
                        <a:spcAft>
                          <a:spcPts val="0"/>
                        </a:spcAft>
                      </a:pPr>
                      <a:r>
                        <a:rPr lang="vi-VN" sz="2000" dirty="0">
                          <a:effectLst/>
                          <a:latin typeface="Times New Roman" panose="02020603050405020304" pitchFamily="18" charset="0"/>
                          <a:cs typeface="Times New Roman" panose="02020603050405020304" pitchFamily="18" charset="0"/>
                        </a:rPr>
                        <a:t>Báo cáo</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C</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r>
                        <a:rPr lang="en-US" sz="2000" b="1" dirty="0" smtClean="0">
                          <a:latin typeface="Times New Roman" panose="02020603050405020304" pitchFamily="18" charset="0"/>
                          <a:cs typeface="Times New Roman" panose="02020603050405020304" pitchFamily="18" charset="0"/>
                        </a:rPr>
                        <a:t>R</a:t>
                      </a:r>
                      <a:endParaRPr lang="vi-VN" sz="2000" b="1" dirty="0">
                        <a:latin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bl>
          </a:graphicData>
        </a:graphic>
      </p:graphicFrame>
    </p:spTree>
    <p:extLst>
      <p:ext uri="{BB962C8B-B14F-4D97-AF65-F5344CB8AC3E}">
        <p14:creationId xmlns:p14="http://schemas.microsoft.com/office/powerpoint/2010/main" val="3828738869"/>
      </p:ext>
    </p:extLst>
  </p:cSld>
  <p:clrMapOvr>
    <a:masterClrMapping/>
  </p:clrMapOvr>
  <p:transition spd="slow">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9891" y="5070764"/>
            <a:ext cx="69273" cy="1059101"/>
          </a:xfrm>
        </p:spPr>
        <p:txBody>
          <a:bodyPr>
            <a:normAutofit/>
          </a:bodyPr>
          <a:lstStyle/>
          <a:p>
            <a:endParaRPr lang="vi-VN" sz="4800" b="1" dirty="0"/>
          </a:p>
        </p:txBody>
      </p:sp>
      <p:pic>
        <p:nvPicPr>
          <p:cNvPr id="4" name="Content Placeholder 3"/>
          <p:cNvPicPr>
            <a:picLocks noGrp="1" noChangeAspect="1"/>
          </p:cNvPicPr>
          <p:nvPr>
            <p:ph idx="1"/>
          </p:nvPr>
        </p:nvPicPr>
        <p:blipFill>
          <a:blip r:embed="rId2"/>
          <a:stretch>
            <a:fillRect/>
          </a:stretch>
        </p:blipFill>
        <p:spPr>
          <a:xfrm>
            <a:off x="277091" y="124691"/>
            <a:ext cx="11720944" cy="6613734"/>
          </a:xfrm>
          <a:prstGeom prst="rect">
            <a:avLst/>
          </a:prstGeom>
        </p:spPr>
      </p:pic>
      <p:sp>
        <p:nvSpPr>
          <p:cNvPr id="5" name="TextBox 4"/>
          <p:cNvSpPr txBox="1"/>
          <p:nvPr/>
        </p:nvSpPr>
        <p:spPr>
          <a:xfrm>
            <a:off x="7010400" y="5000149"/>
            <a:ext cx="4987635" cy="1446550"/>
          </a:xfrm>
          <a:prstGeom prst="rect">
            <a:avLst/>
          </a:prstGeom>
          <a:noFill/>
        </p:spPr>
        <p:txBody>
          <a:bodyPr wrap="square" rtlCol="0">
            <a:spAutoFit/>
          </a:bodyPr>
          <a:lstStyle/>
          <a:p>
            <a:r>
              <a:rPr lang="vi-VN" sz="4400" b="1" dirty="0">
                <a:latin typeface="Times New Roman" panose="02020603050405020304" pitchFamily="18" charset="0"/>
                <a:cs typeface="Times New Roman" panose="02020603050405020304" pitchFamily="18" charset="0"/>
              </a:rPr>
              <a:t>Sơ đồ ngữ cảnh </a:t>
            </a:r>
            <a:br>
              <a:rPr lang="vi-VN" sz="4400" b="1" dirty="0">
                <a:latin typeface="Times New Roman" panose="02020603050405020304" pitchFamily="18" charset="0"/>
                <a:cs typeface="Times New Roman" panose="02020603050405020304" pitchFamily="18" charset="0"/>
              </a:rPr>
            </a:br>
            <a:endParaRPr lang="vi-VN"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246254" y="2918013"/>
            <a:ext cx="584852" cy="369332"/>
          </a:xfrm>
          <a:prstGeom prst="rect">
            <a:avLst/>
          </a:prstGeom>
          <a:solidFill>
            <a:schemeClr val="accent1">
              <a:lumMod val="20000"/>
              <a:lumOff val="80000"/>
            </a:schemeClr>
          </a:solidFill>
        </p:spPr>
        <p:txBody>
          <a:bodyPr wrap="square" rtlCol="0">
            <a:spAutoFit/>
          </a:bodyPr>
          <a:lstStyle/>
          <a:p>
            <a:r>
              <a:rPr lang="en-US" dirty="0" smtClean="0"/>
              <a:t>0</a:t>
            </a:r>
            <a:endParaRPr lang="en-US" dirty="0"/>
          </a:p>
        </p:txBody>
      </p:sp>
    </p:spTree>
    <p:extLst>
      <p:ext uri="{BB962C8B-B14F-4D97-AF65-F5344CB8AC3E}">
        <p14:creationId xmlns:p14="http://schemas.microsoft.com/office/powerpoint/2010/main" val="1814485526"/>
      </p:ext>
    </p:extLst>
  </p:cSld>
  <p:clrMapOvr>
    <a:masterClrMapping/>
  </p:clrMapOvr>
  <p:transition spd="slow">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1611" y="3797641"/>
            <a:ext cx="10515600" cy="1325563"/>
          </a:xfrm>
        </p:spPr>
        <p:txBody>
          <a:bodyPr>
            <a:normAutofit/>
          </a:bodyPr>
          <a:lstStyle/>
          <a:p>
            <a:r>
              <a:rPr lang="vi-VN" sz="6000" b="1" dirty="0"/>
              <a:t>Phân tích hệ thống</a:t>
            </a:r>
            <a:endParaRPr lang="vi-VN" sz="6000" dirty="0"/>
          </a:p>
        </p:txBody>
      </p:sp>
      <p:sp>
        <p:nvSpPr>
          <p:cNvPr id="3" name="Content Placeholder 2"/>
          <p:cNvSpPr>
            <a:spLocks noGrp="1"/>
          </p:cNvSpPr>
          <p:nvPr>
            <p:ph idx="1"/>
          </p:nvPr>
        </p:nvSpPr>
        <p:spPr>
          <a:xfrm>
            <a:off x="5958840" y="5384751"/>
            <a:ext cx="6758354" cy="1198929"/>
          </a:xfrm>
        </p:spPr>
        <p:txBody>
          <a:bodyPr>
            <a:normAutofit/>
          </a:bodyPr>
          <a:lstStyle/>
          <a:p>
            <a:pPr marL="0" indent="0">
              <a:buNone/>
            </a:pPr>
            <a:r>
              <a:rPr lang="vi-VN" sz="4400" b="1" dirty="0">
                <a:latin typeface="+mj-lt"/>
                <a:cs typeface="Arial" panose="020B0604020202020204" pitchFamily="34" charset="0"/>
              </a:rPr>
              <a:t>Sơ đồ DFD các mức. </a:t>
            </a:r>
            <a:endParaRPr lang="en-US" sz="4400" b="1" dirty="0">
              <a:latin typeface="+mj-lt"/>
              <a:cs typeface="Arial" panose="020B0604020202020204" pitchFamily="34" charset="0"/>
            </a:endParaRPr>
          </a:p>
          <a:p>
            <a:pPr marL="0" indent="0">
              <a:buNone/>
            </a:pPr>
            <a:endParaRPr lang="vi-VN" sz="4400" dirty="0">
              <a:latin typeface="+mj-lt"/>
            </a:endParaRPr>
          </a:p>
        </p:txBody>
      </p:sp>
    </p:spTree>
    <p:extLst>
      <p:ext uri="{BB962C8B-B14F-4D97-AF65-F5344CB8AC3E}">
        <p14:creationId xmlns:p14="http://schemas.microsoft.com/office/powerpoint/2010/main" val="1876468245"/>
      </p:ext>
    </p:extLst>
  </p:cSld>
  <p:clrMapOvr>
    <a:masterClrMapping/>
  </p:clrMapOvr>
  <p:transition spd="slow">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3364" y="584344"/>
            <a:ext cx="1558636" cy="5689311"/>
          </a:xfrm>
        </p:spPr>
        <p:txBody>
          <a:bodyPr/>
          <a:lstStyle/>
          <a:p>
            <a:r>
              <a:rPr lang="vi-VN" b="1" dirty="0" smtClean="0"/>
              <a:t>Sơ </a:t>
            </a:r>
            <a:r>
              <a:rPr lang="vi-VN" b="1" dirty="0"/>
              <a:t>đồ DFD mức 0 </a:t>
            </a:r>
            <a:br>
              <a:rPr lang="vi-VN" b="1" dirty="0"/>
            </a:br>
            <a:endParaRPr lang="vi-VN" b="1" dirty="0"/>
          </a:p>
        </p:txBody>
      </p:sp>
      <p:sp>
        <p:nvSpPr>
          <p:cNvPr id="4" name="Content Placeholder 3"/>
          <p:cNvSpPr>
            <a:spLocks noGrp="1"/>
          </p:cNvSpPr>
          <p:nvPr>
            <p:ph idx="1"/>
          </p:nvPr>
        </p:nvSpPr>
        <p:spPr>
          <a:xfrm>
            <a:off x="838200" y="0"/>
            <a:ext cx="10515600" cy="6176963"/>
          </a:xfrm>
        </p:spPr>
        <p:txBody>
          <a:bodyPr/>
          <a:lstStyle/>
          <a:p>
            <a:pPr>
              <a:buNone/>
            </a:pPr>
            <a:endParaRPr lang="en-US" dirty="0" smtClean="0"/>
          </a:p>
          <a:p>
            <a:pPr>
              <a:buNone/>
            </a:pPr>
            <a:endParaRPr lang="en-US" dirty="0"/>
          </a:p>
        </p:txBody>
      </p:sp>
      <p:pic>
        <p:nvPicPr>
          <p:cNvPr id="28674" name="Picture 2"/>
          <p:cNvPicPr>
            <a:picLocks noChangeAspect="1" noChangeArrowheads="1"/>
          </p:cNvPicPr>
          <p:nvPr/>
        </p:nvPicPr>
        <p:blipFill>
          <a:blip r:embed="rId2"/>
          <a:srcRect/>
          <a:stretch>
            <a:fillRect/>
          </a:stretch>
        </p:blipFill>
        <p:spPr bwMode="auto">
          <a:xfrm>
            <a:off x="228600" y="255494"/>
            <a:ext cx="10327341" cy="6360459"/>
          </a:xfrm>
          <a:prstGeom prst="rect">
            <a:avLst/>
          </a:prstGeom>
          <a:noFill/>
          <a:ln w="9525">
            <a:noFill/>
            <a:miter lim="800000"/>
            <a:headEnd/>
            <a:tailEnd/>
          </a:ln>
          <a:effectLst/>
        </p:spPr>
      </p:pic>
    </p:spTree>
    <p:extLst>
      <p:ext uri="{BB962C8B-B14F-4D97-AF65-F5344CB8AC3E}">
        <p14:creationId xmlns:p14="http://schemas.microsoft.com/office/powerpoint/2010/main" val="1786309492"/>
      </p:ext>
    </p:extLst>
  </p:cSld>
  <p:clrMapOvr>
    <a:masterClrMapping/>
  </p:clrMapOvr>
  <p:transition spd="slow">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5" name="TextBox 4"/>
          <p:cNvSpPr txBox="1"/>
          <p:nvPr/>
        </p:nvSpPr>
        <p:spPr>
          <a:xfrm>
            <a:off x="3588327" y="6082145"/>
            <a:ext cx="8146473" cy="1446550"/>
          </a:xfrm>
          <a:prstGeom prst="rect">
            <a:avLst/>
          </a:prstGeom>
          <a:noFill/>
        </p:spPr>
        <p:txBody>
          <a:bodyPr wrap="square" rtlCol="0">
            <a:spAutoFit/>
          </a:bodyPr>
          <a:lstStyle/>
          <a:p>
            <a:r>
              <a:rPr lang="vi-VN" sz="4400" b="1" dirty="0" smtClean="0">
                <a:latin typeface="Times New Roman" panose="02020603050405020304" pitchFamily="18" charset="0"/>
                <a:cs typeface="Times New Roman" panose="02020603050405020304" pitchFamily="18" charset="0"/>
              </a:rPr>
              <a:t>Sơ </a:t>
            </a:r>
            <a:r>
              <a:rPr lang="vi-VN" sz="4400" b="1" dirty="0">
                <a:latin typeface="Times New Roman" panose="02020603050405020304" pitchFamily="18" charset="0"/>
                <a:cs typeface="Times New Roman" panose="02020603050405020304" pitchFamily="18" charset="0"/>
              </a:rPr>
              <a:t>đồ DFD </a:t>
            </a:r>
            <a:r>
              <a:rPr lang="vi-VN" sz="4400" b="1" dirty="0" smtClean="0">
                <a:latin typeface="Times New Roman" panose="02020603050405020304" pitchFamily="18" charset="0"/>
                <a:cs typeface="Times New Roman" panose="02020603050405020304" pitchFamily="18" charset="0"/>
              </a:rPr>
              <a:t>mức</a:t>
            </a:r>
            <a:r>
              <a:rPr lang="en-US" sz="4400" b="1" dirty="0" smtClean="0">
                <a:latin typeface="Times New Roman" panose="02020603050405020304" pitchFamily="18" charset="0"/>
                <a:cs typeface="Times New Roman" panose="02020603050405020304" pitchFamily="18" charset="0"/>
              </a:rPr>
              <a:t> 1:</a:t>
            </a:r>
            <a:r>
              <a:rPr lang="vi-VN" sz="4400" b="1" dirty="0" smtClean="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Q</a:t>
            </a:r>
            <a:r>
              <a:rPr lang="vi-VN" sz="4400" b="1" dirty="0" smtClean="0">
                <a:latin typeface="Times New Roman" panose="02020603050405020304" pitchFamily="18" charset="0"/>
                <a:cs typeface="Times New Roman" panose="02020603050405020304" pitchFamily="18" charset="0"/>
              </a:rPr>
              <a:t>uản </a:t>
            </a:r>
            <a:r>
              <a:rPr lang="vi-VN" sz="4400" b="1" dirty="0">
                <a:latin typeface="Times New Roman" panose="02020603050405020304" pitchFamily="18" charset="0"/>
                <a:cs typeface="Times New Roman" panose="02020603050405020304" pitchFamily="18" charset="0"/>
              </a:rPr>
              <a:t>lí sách </a:t>
            </a:r>
          </a:p>
          <a:p>
            <a:endParaRPr lang="vi-VN" sz="4400" b="1" dirty="0">
              <a:latin typeface="Times New Roman" panose="02020603050405020304" pitchFamily="18" charset="0"/>
              <a:cs typeface="Times New Roman" panose="02020603050405020304" pitchFamily="18" charset="0"/>
            </a:endParaRPr>
          </a:p>
        </p:txBody>
      </p:sp>
      <p:pic>
        <p:nvPicPr>
          <p:cNvPr id="27649" name="Picture 1"/>
          <p:cNvPicPr>
            <a:picLocks noGrp="1" noChangeAspect="1" noChangeArrowheads="1"/>
          </p:cNvPicPr>
          <p:nvPr>
            <p:ph idx="1"/>
          </p:nvPr>
        </p:nvPicPr>
        <p:blipFill>
          <a:blip r:embed="rId2"/>
          <a:srcRect/>
          <a:stretch>
            <a:fillRect/>
          </a:stretch>
        </p:blipFill>
        <p:spPr bwMode="auto">
          <a:xfrm>
            <a:off x="336176" y="282388"/>
            <a:ext cx="11497236" cy="5809129"/>
          </a:xfrm>
          <a:prstGeom prst="rect">
            <a:avLst/>
          </a:prstGeom>
          <a:noFill/>
          <a:ln w="9525">
            <a:noFill/>
            <a:miter lim="800000"/>
            <a:headEnd/>
            <a:tailEnd/>
          </a:ln>
          <a:effectLst/>
        </p:spPr>
      </p:pic>
    </p:spTree>
    <p:extLst>
      <p:ext uri="{BB962C8B-B14F-4D97-AF65-F5344CB8AC3E}">
        <p14:creationId xmlns:p14="http://schemas.microsoft.com/office/powerpoint/2010/main" val="14615290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1745" y="365125"/>
            <a:ext cx="1690255" cy="6035675"/>
          </a:xfrm>
        </p:spPr>
        <p:txBody>
          <a:bodyPr>
            <a:normAutofit/>
          </a:bodyPr>
          <a:lstStyle/>
          <a:p>
            <a:r>
              <a:rPr lang="vi-VN" b="1" dirty="0"/>
              <a:t>Sơ đồ DFD mức </a:t>
            </a:r>
            <a:r>
              <a:rPr lang="en-US" b="1" dirty="0" smtClean="0">
                <a:latin typeface="Times New Roman" pitchFamily="18" charset="0"/>
                <a:cs typeface="Times New Roman" pitchFamily="18" charset="0"/>
              </a:rPr>
              <a:t>1: Q</a:t>
            </a:r>
            <a:r>
              <a:rPr lang="vi-VN" b="1" dirty="0" smtClean="0"/>
              <a:t>uản </a:t>
            </a:r>
            <a:r>
              <a:rPr lang="vi-VN" b="1" dirty="0"/>
              <a:t>lí mượn </a:t>
            </a:r>
            <a:br>
              <a:rPr lang="vi-VN" b="1" dirty="0"/>
            </a:br>
            <a:endParaRPr lang="vi-VN" b="1" dirty="0"/>
          </a:p>
        </p:txBody>
      </p:sp>
      <p:pic>
        <p:nvPicPr>
          <p:cNvPr id="26625" name="Picture 1"/>
          <p:cNvPicPr>
            <a:picLocks noGrp="1" noChangeAspect="1" noChangeArrowheads="1"/>
          </p:cNvPicPr>
          <p:nvPr>
            <p:ph idx="1"/>
          </p:nvPr>
        </p:nvPicPr>
        <p:blipFill>
          <a:blip r:embed="rId3"/>
          <a:srcRect/>
          <a:stretch>
            <a:fillRect/>
          </a:stretch>
        </p:blipFill>
        <p:spPr bwMode="auto">
          <a:xfrm>
            <a:off x="242047" y="389965"/>
            <a:ext cx="10260106" cy="6239435"/>
          </a:xfrm>
          <a:prstGeom prst="rect">
            <a:avLst/>
          </a:prstGeom>
          <a:noFill/>
          <a:ln w="9525">
            <a:noFill/>
            <a:miter lim="800000"/>
            <a:headEnd/>
            <a:tailEnd/>
          </a:ln>
          <a:effectLst/>
        </p:spPr>
      </p:pic>
    </p:spTree>
    <p:extLst>
      <p:ext uri="{BB962C8B-B14F-4D97-AF65-F5344CB8AC3E}">
        <p14:creationId xmlns:p14="http://schemas.microsoft.com/office/powerpoint/2010/main" val="6547866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5" name="TextBox 4"/>
          <p:cNvSpPr txBox="1"/>
          <p:nvPr/>
        </p:nvSpPr>
        <p:spPr>
          <a:xfrm>
            <a:off x="5420795" y="3050446"/>
            <a:ext cx="5015346" cy="1446550"/>
          </a:xfrm>
          <a:prstGeom prst="rect">
            <a:avLst/>
          </a:prstGeom>
          <a:noFill/>
        </p:spPr>
        <p:txBody>
          <a:bodyPr wrap="square" rtlCol="0">
            <a:spAutoFit/>
          </a:bodyPr>
          <a:lstStyle/>
          <a:p>
            <a:r>
              <a:rPr lang="vi-VN" sz="4400" b="1" dirty="0">
                <a:latin typeface="+mj-lt"/>
              </a:rPr>
              <a:t>Sơ đồ DFD mức quản lí trả </a:t>
            </a:r>
          </a:p>
        </p:txBody>
      </p:sp>
      <p:pic>
        <p:nvPicPr>
          <p:cNvPr id="24577" name="Picture 1"/>
          <p:cNvPicPr>
            <a:picLocks noGrp="1" noChangeAspect="1" noChangeArrowheads="1"/>
          </p:cNvPicPr>
          <p:nvPr>
            <p:ph idx="1"/>
          </p:nvPr>
        </p:nvPicPr>
        <p:blipFill>
          <a:blip r:embed="rId2"/>
          <a:srcRect/>
          <a:stretch>
            <a:fillRect/>
          </a:stretch>
        </p:blipFill>
        <p:spPr bwMode="auto">
          <a:xfrm>
            <a:off x="627530" y="193557"/>
            <a:ext cx="11564470" cy="6456218"/>
          </a:xfrm>
          <a:prstGeom prst="rect">
            <a:avLst/>
          </a:prstGeom>
          <a:noFill/>
          <a:ln w="9525">
            <a:noFill/>
            <a:miter lim="800000"/>
            <a:headEnd/>
            <a:tailEnd/>
          </a:ln>
          <a:effectLst/>
        </p:spPr>
      </p:pic>
      <p:sp>
        <p:nvSpPr>
          <p:cNvPr id="8" name="TextBox 7"/>
          <p:cNvSpPr txBox="1"/>
          <p:nvPr/>
        </p:nvSpPr>
        <p:spPr>
          <a:xfrm>
            <a:off x="7678272" y="5177117"/>
            <a:ext cx="4128246" cy="1200329"/>
          </a:xfrm>
          <a:prstGeom prst="rect">
            <a:avLst/>
          </a:prstGeom>
          <a:noFill/>
        </p:spPr>
        <p:txBody>
          <a:bodyPr wrap="square" rtlCol="0">
            <a:spAutoFit/>
          </a:bodyPr>
          <a:lstStyle/>
          <a:p>
            <a:r>
              <a:rPr lang="en-US" sz="3600" b="1" dirty="0" err="1" smtClean="0">
                <a:latin typeface="Times New Roman" pitchFamily="18" charset="0"/>
                <a:cs typeface="Times New Roman" pitchFamily="18" charset="0"/>
              </a:rPr>
              <a:t>Sơ</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đồ</a:t>
            </a:r>
            <a:r>
              <a:rPr lang="en-US" sz="3600" b="1" dirty="0" smtClean="0">
                <a:latin typeface="Times New Roman" pitchFamily="18" charset="0"/>
                <a:cs typeface="Times New Roman" pitchFamily="18" charset="0"/>
              </a:rPr>
              <a:t> DFD </a:t>
            </a:r>
            <a:r>
              <a:rPr lang="en-US" sz="3600" b="1" dirty="0" err="1" smtClean="0">
                <a:latin typeface="Times New Roman" pitchFamily="18" charset="0"/>
                <a:cs typeface="Times New Roman" pitchFamily="18" charset="0"/>
              </a:rPr>
              <a:t>mức</a:t>
            </a:r>
            <a:r>
              <a:rPr lang="en-US" sz="3600" b="1" dirty="0" smtClean="0">
                <a:latin typeface="Times New Roman" pitchFamily="18" charset="0"/>
                <a:cs typeface="Times New Roman" pitchFamily="18" charset="0"/>
              </a:rPr>
              <a:t> 1: </a:t>
            </a:r>
            <a:r>
              <a:rPr lang="en-US" sz="3600" b="1" dirty="0" err="1" smtClean="0">
                <a:latin typeface="Times New Roman" pitchFamily="18" charset="0"/>
                <a:cs typeface="Times New Roman" pitchFamily="18" charset="0"/>
              </a:rPr>
              <a:t>Quản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trả</a:t>
            </a:r>
            <a:r>
              <a:rPr lang="en-US" sz="3600" b="1" dirty="0" smtClean="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83283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5" name="TextBox 4"/>
          <p:cNvSpPr txBox="1"/>
          <p:nvPr/>
        </p:nvSpPr>
        <p:spPr>
          <a:xfrm>
            <a:off x="6141028" y="5640319"/>
            <a:ext cx="5805054" cy="646331"/>
          </a:xfrm>
          <a:prstGeom prst="rect">
            <a:avLst/>
          </a:prstGeom>
          <a:noFill/>
        </p:spPr>
        <p:txBody>
          <a:bodyPr wrap="square" rtlCol="0">
            <a:spAutoFit/>
          </a:bodyPr>
          <a:lstStyle/>
          <a:p>
            <a:r>
              <a:rPr lang="en-US" sz="3600" b="1" dirty="0" smtClean="0">
                <a:latin typeface="+mj-lt"/>
              </a:rPr>
              <a:t>           </a:t>
            </a:r>
            <a:endParaRPr lang="vi-VN" sz="3600" b="1" dirty="0">
              <a:latin typeface="+mj-lt"/>
            </a:endParaRPr>
          </a:p>
        </p:txBody>
      </p:sp>
      <p:pic>
        <p:nvPicPr>
          <p:cNvPr id="23553" name="Picture 1" descr="4"/>
          <p:cNvPicPr>
            <a:picLocks noGrp="1" noChangeAspect="1" noChangeArrowheads="1"/>
          </p:cNvPicPr>
          <p:nvPr>
            <p:ph idx="1"/>
          </p:nvPr>
        </p:nvPicPr>
        <p:blipFill>
          <a:blip r:embed="rId2"/>
          <a:srcRect/>
          <a:stretch>
            <a:fillRect/>
          </a:stretch>
        </p:blipFill>
        <p:spPr bwMode="auto">
          <a:xfrm>
            <a:off x="376518" y="309282"/>
            <a:ext cx="11430000" cy="6266330"/>
          </a:xfrm>
          <a:prstGeom prst="rect">
            <a:avLst/>
          </a:prstGeom>
          <a:noFill/>
          <a:ln w="9525">
            <a:noFill/>
            <a:miter lim="800000"/>
            <a:headEnd/>
            <a:tailEnd/>
          </a:ln>
        </p:spPr>
      </p:pic>
      <p:sp>
        <p:nvSpPr>
          <p:cNvPr id="7" name="TextBox 6"/>
          <p:cNvSpPr txBox="1"/>
          <p:nvPr/>
        </p:nvSpPr>
        <p:spPr>
          <a:xfrm>
            <a:off x="1210235" y="5190565"/>
            <a:ext cx="6736977" cy="584775"/>
          </a:xfrm>
          <a:prstGeom prst="rect">
            <a:avLst/>
          </a:prstGeom>
          <a:noFill/>
        </p:spPr>
        <p:txBody>
          <a:bodyPr wrap="square" rtlCol="0">
            <a:spAutoFit/>
          </a:bodyPr>
          <a:lstStyle/>
          <a:p>
            <a:r>
              <a:rPr lang="en-US" sz="3200" b="1" dirty="0" err="1" smtClean="0">
                <a:latin typeface="Times New Roman" pitchFamily="18" charset="0"/>
                <a:cs typeface="Times New Roman" pitchFamily="18" charset="0"/>
              </a:rPr>
              <a:t>Sơ</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đồ</a:t>
            </a:r>
            <a:r>
              <a:rPr lang="en-US" sz="3200" b="1" dirty="0" smtClean="0">
                <a:latin typeface="Times New Roman" pitchFamily="18" charset="0"/>
                <a:cs typeface="Times New Roman" pitchFamily="18" charset="0"/>
              </a:rPr>
              <a:t> DFD </a:t>
            </a:r>
            <a:r>
              <a:rPr lang="en-US" sz="3200" b="1" dirty="0" err="1" smtClean="0">
                <a:latin typeface="Times New Roman" pitchFamily="18" charset="0"/>
                <a:cs typeface="Times New Roman" pitchFamily="18" charset="0"/>
              </a:rPr>
              <a:t>mức</a:t>
            </a:r>
            <a:r>
              <a:rPr lang="en-US" sz="3200" b="1" dirty="0" smtClean="0">
                <a:latin typeface="Times New Roman" pitchFamily="18" charset="0"/>
                <a:cs typeface="Times New Roman" pitchFamily="18" charset="0"/>
              </a:rPr>
              <a:t> 1: </a:t>
            </a:r>
            <a:r>
              <a:rPr lang="en-US" sz="3200" b="1" dirty="0" err="1" smtClean="0">
                <a:latin typeface="Times New Roman" pitchFamily="18" charset="0"/>
                <a:cs typeface="Times New Roman" pitchFamily="18" charset="0"/>
              </a:rPr>
              <a:t>Quản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lý</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độc</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giả</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0747180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8048" y="1099221"/>
            <a:ext cx="10515600" cy="1325563"/>
          </a:xfrm>
        </p:spPr>
        <p:txBody>
          <a:bodyPr>
            <a:noAutofit/>
          </a:bodyPr>
          <a:lstStyle/>
          <a:p>
            <a:r>
              <a:rPr lang="en-US" sz="9600" b="1" dirty="0" err="1" smtClean="0">
                <a:latin typeface="Times New Roman" panose="02020603050405020304" pitchFamily="18" charset="0"/>
                <a:cs typeface="Times New Roman" panose="02020603050405020304" pitchFamily="18" charset="0"/>
              </a:rPr>
              <a:t>Khảo</a:t>
            </a:r>
            <a:r>
              <a:rPr lang="en-US" sz="9600" b="1" dirty="0" smtClean="0">
                <a:latin typeface="Times New Roman" panose="02020603050405020304" pitchFamily="18" charset="0"/>
                <a:cs typeface="Times New Roman" panose="02020603050405020304" pitchFamily="18" charset="0"/>
              </a:rPr>
              <a:t> </a:t>
            </a:r>
            <a:r>
              <a:rPr lang="en-US" sz="9600" b="1" dirty="0" err="1" smtClean="0">
                <a:latin typeface="Times New Roman" panose="02020603050405020304" pitchFamily="18" charset="0"/>
                <a:cs typeface="Times New Roman" panose="02020603050405020304" pitchFamily="18" charset="0"/>
              </a:rPr>
              <a:t>sát</a:t>
            </a:r>
            <a:r>
              <a:rPr lang="en-US" sz="9600" b="1" dirty="0" smtClean="0">
                <a:latin typeface="Times New Roman" panose="02020603050405020304" pitchFamily="18" charset="0"/>
                <a:cs typeface="Times New Roman" panose="02020603050405020304" pitchFamily="18" charset="0"/>
              </a:rPr>
              <a:t> </a:t>
            </a:r>
            <a:r>
              <a:rPr lang="en-US" sz="9600" b="1" dirty="0" err="1" smtClean="0">
                <a:latin typeface="Times New Roman" panose="02020603050405020304" pitchFamily="18" charset="0"/>
                <a:cs typeface="Times New Roman" panose="02020603050405020304" pitchFamily="18" charset="0"/>
              </a:rPr>
              <a:t>hệ</a:t>
            </a:r>
            <a:r>
              <a:rPr lang="en-US" sz="9600" b="1" dirty="0" smtClean="0">
                <a:latin typeface="Times New Roman" panose="02020603050405020304" pitchFamily="18" charset="0"/>
                <a:cs typeface="Times New Roman" panose="02020603050405020304" pitchFamily="18" charset="0"/>
              </a:rPr>
              <a:t> </a:t>
            </a:r>
            <a:r>
              <a:rPr lang="en-US" sz="9600" b="1" dirty="0" err="1" smtClean="0">
                <a:latin typeface="Times New Roman" panose="02020603050405020304" pitchFamily="18" charset="0"/>
                <a:cs typeface="Times New Roman" panose="02020603050405020304" pitchFamily="18" charset="0"/>
              </a:rPr>
              <a:t>thống</a:t>
            </a:r>
            <a:endParaRPr lang="vi-VN" sz="9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5188" y="3577152"/>
            <a:ext cx="5738611" cy="2166826"/>
          </a:xfrm>
        </p:spPr>
        <p:txBody>
          <a:bodyPr>
            <a:normAutofit/>
          </a:bodyPr>
          <a:lstStyle/>
          <a:p>
            <a:pPr algn="just"/>
            <a:r>
              <a:rPr lang="en-US" sz="4400" b="1" dirty="0" err="1" smtClean="0">
                <a:latin typeface="Times New Roman" panose="02020603050405020304" pitchFamily="18" charset="0"/>
                <a:cs typeface="Times New Roman" panose="02020603050405020304" pitchFamily="18" charset="0"/>
              </a:rPr>
              <a:t>Câu</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hỏi</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phỏng</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vấn</a:t>
            </a:r>
            <a:r>
              <a:rPr lang="en-US" sz="4400" b="1" dirty="0" smtClean="0">
                <a:latin typeface="Times New Roman" panose="02020603050405020304" pitchFamily="18" charset="0"/>
                <a:cs typeface="Times New Roman" panose="02020603050405020304" pitchFamily="18" charset="0"/>
              </a:rPr>
              <a:t>.</a:t>
            </a:r>
          </a:p>
          <a:p>
            <a:pPr algn="just"/>
            <a:r>
              <a:rPr lang="en-US" sz="4400" b="1" dirty="0" err="1" smtClean="0">
                <a:latin typeface="Times New Roman" panose="02020603050405020304" pitchFamily="18" charset="0"/>
                <a:cs typeface="Times New Roman" panose="02020603050405020304" pitchFamily="18" charset="0"/>
              </a:rPr>
              <a:t>Mô</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tả</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nghiệp</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vụ</a:t>
            </a:r>
            <a:r>
              <a:rPr lang="en-US" sz="4400" b="1" dirty="0">
                <a:latin typeface="Times New Roman" panose="02020603050405020304" pitchFamily="18" charset="0"/>
                <a:cs typeface="Times New Roman" panose="02020603050405020304" pitchFamily="18" charset="0"/>
              </a:rPr>
              <a:t>.</a:t>
            </a:r>
            <a:endParaRPr lang="en-US" sz="4400" b="1" dirty="0" smtClean="0">
              <a:latin typeface="Times New Roman" panose="02020603050405020304" pitchFamily="18" charset="0"/>
              <a:cs typeface="Times New Roman" panose="02020603050405020304" pitchFamily="18" charset="0"/>
            </a:endParaRPr>
          </a:p>
          <a:p>
            <a:pPr algn="just"/>
            <a:r>
              <a:rPr lang="vi-VN" sz="4400" b="1" dirty="0">
                <a:latin typeface="Times New Roman" panose="02020603050405020304" pitchFamily="18" charset="0"/>
                <a:cs typeface="Times New Roman" panose="02020603050405020304" pitchFamily="18" charset="0"/>
              </a:rPr>
              <a:t>Phân tích các yếu </a:t>
            </a:r>
            <a:r>
              <a:rPr lang="vi-VN" sz="4400" b="1" dirty="0" smtClean="0">
                <a:latin typeface="Times New Roman" panose="02020603050405020304" pitchFamily="18" charset="0"/>
                <a:cs typeface="Times New Roman" panose="02020603050405020304" pitchFamily="18" charset="0"/>
              </a:rPr>
              <a:t>tố.</a:t>
            </a:r>
            <a:endParaRPr lang="vi-V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574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1662544" cy="5811838"/>
          </a:xfrm>
        </p:spPr>
        <p:txBody>
          <a:bodyPr/>
          <a:lstStyle/>
          <a:p>
            <a:r>
              <a:rPr lang="vi-VN" b="1" dirty="0"/>
              <a:t>Sơ đồ DFD </a:t>
            </a:r>
            <a:r>
              <a:rPr lang="vi-VN" b="1" dirty="0" smtClean="0"/>
              <a:t>mức</a:t>
            </a:r>
            <a:r>
              <a:rPr lang="en-US" b="1" dirty="0" smtClean="0"/>
              <a:t> </a:t>
            </a:r>
            <a:r>
              <a:rPr lang="en-US" b="1" dirty="0" smtClean="0">
                <a:latin typeface="Times New Roman" pitchFamily="18" charset="0"/>
                <a:cs typeface="Times New Roman" pitchFamily="18" charset="0"/>
              </a:rPr>
              <a:t>1:</a:t>
            </a:r>
            <a:r>
              <a:rPr lang="vi-VN"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Q</a:t>
            </a:r>
            <a:r>
              <a:rPr lang="vi-VN" b="1" dirty="0" smtClean="0"/>
              <a:t>uản </a:t>
            </a:r>
            <a:r>
              <a:rPr lang="vi-VN" b="1" dirty="0"/>
              <a:t>lí vi phạm </a:t>
            </a:r>
            <a:br>
              <a:rPr lang="vi-VN" b="1" dirty="0"/>
            </a:br>
            <a:endParaRPr lang="vi-VN" b="1" dirty="0"/>
          </a:p>
        </p:txBody>
      </p:sp>
      <p:pic>
        <p:nvPicPr>
          <p:cNvPr id="22529" name="Picture 1"/>
          <p:cNvPicPr>
            <a:picLocks noGrp="1" noChangeAspect="1" noChangeArrowheads="1"/>
          </p:cNvPicPr>
          <p:nvPr>
            <p:ph idx="1"/>
          </p:nvPr>
        </p:nvPicPr>
        <p:blipFill>
          <a:blip r:embed="rId2"/>
          <a:srcRect/>
          <a:stretch>
            <a:fillRect/>
          </a:stretch>
        </p:blipFill>
        <p:spPr bwMode="auto">
          <a:xfrm>
            <a:off x="1922929" y="322729"/>
            <a:ext cx="10031506" cy="6320118"/>
          </a:xfrm>
          <a:prstGeom prst="rect">
            <a:avLst/>
          </a:prstGeom>
          <a:noFill/>
        </p:spPr>
      </p:pic>
    </p:spTree>
    <p:extLst>
      <p:ext uri="{BB962C8B-B14F-4D97-AF65-F5344CB8AC3E}">
        <p14:creationId xmlns:p14="http://schemas.microsoft.com/office/powerpoint/2010/main" val="25727275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6562" name="Picture 2"/>
          <p:cNvPicPr>
            <a:picLocks noGrp="1" noChangeAspect="1" noChangeArrowheads="1"/>
          </p:cNvPicPr>
          <p:nvPr>
            <p:ph idx="1"/>
          </p:nvPr>
        </p:nvPicPr>
        <p:blipFill>
          <a:blip r:embed="rId2"/>
          <a:srcRect/>
          <a:stretch>
            <a:fillRect/>
          </a:stretch>
        </p:blipFill>
        <p:spPr bwMode="auto">
          <a:xfrm>
            <a:off x="309282" y="336176"/>
            <a:ext cx="11631706" cy="6293224"/>
          </a:xfrm>
          <a:prstGeom prst="rect">
            <a:avLst/>
          </a:prstGeom>
          <a:noFill/>
        </p:spPr>
      </p:pic>
      <p:sp>
        <p:nvSpPr>
          <p:cNvPr id="5" name="TextBox 4"/>
          <p:cNvSpPr txBox="1"/>
          <p:nvPr/>
        </p:nvSpPr>
        <p:spPr>
          <a:xfrm>
            <a:off x="726141" y="3388659"/>
            <a:ext cx="2783541" cy="1569660"/>
          </a:xfrm>
          <a:prstGeom prst="rect">
            <a:avLst/>
          </a:prstGeom>
          <a:noFill/>
        </p:spPr>
        <p:txBody>
          <a:bodyPr wrap="square" rtlCol="0">
            <a:spAutoFit/>
          </a:bodyPr>
          <a:lstStyle/>
          <a:p>
            <a:r>
              <a:rPr lang="en-US" sz="3200" b="1" dirty="0" err="1" smtClean="0">
                <a:latin typeface="Times New Roman" pitchFamily="18" charset="0"/>
                <a:cs typeface="Times New Roman" pitchFamily="18" charset="0"/>
              </a:rPr>
              <a:t>Sơ</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đồ</a:t>
            </a:r>
            <a:r>
              <a:rPr lang="en-US" sz="3200" b="1" dirty="0" smtClean="0">
                <a:latin typeface="Times New Roman" pitchFamily="18" charset="0"/>
                <a:cs typeface="Times New Roman" pitchFamily="18" charset="0"/>
              </a:rPr>
              <a:t> DFD </a:t>
            </a:r>
            <a:r>
              <a:rPr lang="en-US" sz="3200" b="1" dirty="0" err="1" smtClean="0">
                <a:latin typeface="Times New Roman" pitchFamily="18" charset="0"/>
                <a:cs typeface="Times New Roman" pitchFamily="18" charset="0"/>
              </a:rPr>
              <a:t>mức</a:t>
            </a:r>
            <a:r>
              <a:rPr lang="en-US" sz="3200" b="1" dirty="0" smtClean="0">
                <a:latin typeface="Times New Roman" pitchFamily="18" charset="0"/>
                <a:cs typeface="Times New Roman" pitchFamily="18" charset="0"/>
              </a:rPr>
              <a:t> 1: </a:t>
            </a:r>
            <a:r>
              <a:rPr lang="en-US" sz="3200" b="1" dirty="0" err="1" smtClean="0">
                <a:latin typeface="Times New Roman" pitchFamily="18" charset="0"/>
                <a:cs typeface="Times New Roman" pitchFamily="18" charset="0"/>
              </a:rPr>
              <a:t>Báo</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cáo</a:t>
            </a:r>
            <a:endParaRPr lang="en-US" sz="32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2707" y="2714430"/>
            <a:ext cx="11030244" cy="1325563"/>
          </a:xfrm>
        </p:spPr>
        <p:txBody>
          <a:bodyPr>
            <a:noAutofit/>
          </a:bodyPr>
          <a:lstStyle/>
          <a:p>
            <a:r>
              <a:rPr lang="vi-VN" sz="6000" b="1" dirty="0"/>
              <a:t>Phân tích các thành phần dữ liệu</a:t>
            </a:r>
            <a:br>
              <a:rPr lang="vi-VN" sz="6000" b="1" dirty="0"/>
            </a:br>
            <a:r>
              <a:rPr lang="vi-VN" sz="6000" b="1" dirty="0"/>
              <a:t/>
            </a:r>
            <a:br>
              <a:rPr lang="vi-VN" sz="6000" b="1" dirty="0"/>
            </a:br>
            <a:endParaRPr lang="vi-VN" sz="6000" b="1" dirty="0"/>
          </a:p>
        </p:txBody>
      </p:sp>
      <p:sp>
        <p:nvSpPr>
          <p:cNvPr id="3" name="Content Placeholder 2"/>
          <p:cNvSpPr>
            <a:spLocks noGrp="1"/>
          </p:cNvSpPr>
          <p:nvPr>
            <p:ph idx="1"/>
          </p:nvPr>
        </p:nvSpPr>
        <p:spPr>
          <a:xfrm>
            <a:off x="4609514" y="3827971"/>
            <a:ext cx="7582486" cy="2619766"/>
          </a:xfrm>
        </p:spPr>
        <p:txBody>
          <a:bodyPr>
            <a:normAutofit fontScale="92500" lnSpcReduction="10000"/>
          </a:bodyPr>
          <a:lstStyle/>
          <a:p>
            <a:r>
              <a:rPr lang="vi-VN" sz="3600" b="1" dirty="0">
                <a:latin typeface="Times New Roman" panose="02020603050405020304" pitchFamily="18" charset="0"/>
                <a:cs typeface="Times New Roman" panose="02020603050405020304" pitchFamily="18" charset="0"/>
              </a:rPr>
              <a:t>Các tập thực </a:t>
            </a:r>
            <a:r>
              <a:rPr lang="vi-VN" sz="3600" b="1" dirty="0" smtClean="0">
                <a:latin typeface="Times New Roman" panose="02020603050405020304" pitchFamily="18" charset="0"/>
                <a:cs typeface="Times New Roman" panose="02020603050405020304" pitchFamily="18" charset="0"/>
              </a:rPr>
              <a:t>thể</a:t>
            </a:r>
            <a:r>
              <a:rPr lang="vi-VN" sz="3600" b="1" dirty="0">
                <a:latin typeface="Times New Roman" panose="02020603050405020304" pitchFamily="18" charset="0"/>
                <a:cs typeface="Times New Roman" panose="02020603050405020304" pitchFamily="18" charset="0"/>
              </a:rPr>
              <a:t>.</a:t>
            </a:r>
            <a:endParaRPr lang="en-US" sz="3600" b="1" dirty="0" smtClean="0">
              <a:latin typeface="Times New Roman" panose="02020603050405020304" pitchFamily="18" charset="0"/>
              <a:cs typeface="Times New Roman" panose="02020603050405020304" pitchFamily="18" charset="0"/>
            </a:endParaRPr>
          </a:p>
          <a:p>
            <a:r>
              <a:rPr lang="vi-VN" sz="3600" b="1" dirty="0">
                <a:latin typeface="Times New Roman" panose="02020603050405020304" pitchFamily="18" charset="0"/>
                <a:cs typeface="Times New Roman" panose="02020603050405020304" pitchFamily="18" charset="0"/>
              </a:rPr>
              <a:t>Vẽ lược đồ </a:t>
            </a:r>
            <a:r>
              <a:rPr lang="vi-VN" sz="3600" b="1" dirty="0" smtClean="0">
                <a:latin typeface="Times New Roman" panose="02020603050405020304" pitchFamily="18" charset="0"/>
                <a:cs typeface="Times New Roman" panose="02020603050405020304" pitchFamily="18" charset="0"/>
              </a:rPr>
              <a:t>ERD.</a:t>
            </a:r>
          </a:p>
          <a:p>
            <a:r>
              <a:rPr lang="vi-VN" sz="3600" b="1" dirty="0">
                <a:latin typeface="Times New Roman" panose="02020603050405020304" pitchFamily="18" charset="0"/>
                <a:cs typeface="Times New Roman" panose="02020603050405020304" pitchFamily="18" charset="0"/>
              </a:rPr>
              <a:t>Chuyển ERD sang lược đồ quan </a:t>
            </a:r>
            <a:r>
              <a:rPr lang="vi-VN" sz="3600" b="1" dirty="0" smtClean="0">
                <a:latin typeface="Times New Roman" panose="02020603050405020304" pitchFamily="18" charset="0"/>
                <a:cs typeface="Times New Roman" panose="02020603050405020304" pitchFamily="18" charset="0"/>
              </a:rPr>
              <a:t>hệ</a:t>
            </a:r>
            <a:r>
              <a:rPr lang="vi-VN" sz="3600" b="1" dirty="0">
                <a:latin typeface="Times New Roman" panose="02020603050405020304" pitchFamily="18" charset="0"/>
                <a:cs typeface="Times New Roman" panose="02020603050405020304" pitchFamily="18" charset="0"/>
              </a:rPr>
              <a:t>.</a:t>
            </a:r>
            <a:endParaRPr lang="vi-VN" sz="3600" b="1" dirty="0" smtClean="0">
              <a:latin typeface="Times New Roman" panose="02020603050405020304" pitchFamily="18" charset="0"/>
              <a:cs typeface="Times New Roman" panose="02020603050405020304" pitchFamily="18" charset="0"/>
            </a:endParaRPr>
          </a:p>
          <a:p>
            <a:r>
              <a:rPr lang="vi-VN" sz="3600" b="1" dirty="0">
                <a:latin typeface="Times New Roman" panose="02020603050405020304" pitchFamily="18" charset="0"/>
                <a:cs typeface="Times New Roman" panose="02020603050405020304" pitchFamily="18" charset="0"/>
              </a:rPr>
              <a:t>Chuẩn hóa mô hình cơ sở dữ liệu quan hệ đến dạng chuẩn </a:t>
            </a:r>
            <a:r>
              <a:rPr lang="vi-VN" sz="3600" b="1" dirty="0" smtClean="0">
                <a:latin typeface="Times New Roman" panose="02020603050405020304" pitchFamily="18" charset="0"/>
                <a:cs typeface="Times New Roman" panose="02020603050405020304" pitchFamily="18" charset="0"/>
              </a:rPr>
              <a:t>3rd.</a:t>
            </a:r>
            <a:endParaRPr lang="en-US" sz="3600" b="1" dirty="0" smtClean="0">
              <a:latin typeface="Times New Roman" panose="02020603050405020304" pitchFamily="18" charset="0"/>
              <a:cs typeface="Times New Roman" panose="02020603050405020304" pitchFamily="18" charset="0"/>
            </a:endParaRPr>
          </a:p>
          <a:p>
            <a:endParaRPr lang="vi-V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485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9197"/>
            <a:ext cx="10515600" cy="1086427"/>
          </a:xfrm>
        </p:spPr>
        <p:txBody>
          <a:bodyPr>
            <a:noAutofit/>
          </a:bodyPr>
          <a:lstStyle/>
          <a:p>
            <a:r>
              <a:rPr lang="vi-VN" dirty="0" smtClean="0"/>
              <a:t>             </a:t>
            </a:r>
            <a:endParaRPr lang="vi-VN" dirty="0"/>
          </a:p>
        </p:txBody>
      </p:sp>
      <p:sp>
        <p:nvSpPr>
          <p:cNvPr id="3" name="Content Placeholder 2"/>
          <p:cNvSpPr>
            <a:spLocks noGrp="1"/>
          </p:cNvSpPr>
          <p:nvPr>
            <p:ph idx="1"/>
          </p:nvPr>
        </p:nvSpPr>
        <p:spPr>
          <a:xfrm>
            <a:off x="838200" y="534572"/>
            <a:ext cx="10515600" cy="6147582"/>
          </a:xfrm>
        </p:spPr>
        <p:txBody>
          <a:bodyPr>
            <a:noAutofit/>
          </a:bodyPr>
          <a:lstStyle/>
          <a:p>
            <a:r>
              <a:rPr lang="vi-VN" dirty="0">
                <a:solidFill>
                  <a:schemeClr val="accent5">
                    <a:lumMod val="75000"/>
                  </a:schemeClr>
                </a:solidFill>
                <a:latin typeface="+mj-lt"/>
              </a:rPr>
              <a:t>Sinh viên (</a:t>
            </a:r>
            <a:r>
              <a:rPr lang="vi-VN" b="1" u="sng" dirty="0">
                <a:solidFill>
                  <a:schemeClr val="accent5">
                    <a:lumMod val="75000"/>
                  </a:schemeClr>
                </a:solidFill>
                <a:latin typeface="+mj-lt"/>
              </a:rPr>
              <a:t>MaSV</a:t>
            </a:r>
            <a:r>
              <a:rPr lang="vi-VN" dirty="0">
                <a:solidFill>
                  <a:schemeClr val="accent5">
                    <a:lumMod val="75000"/>
                  </a:schemeClr>
                </a:solidFill>
                <a:latin typeface="+mj-lt"/>
              </a:rPr>
              <a:t>, hoten, gioitinh, lop, ngaysinh, diachi, khoa)</a:t>
            </a:r>
          </a:p>
          <a:p>
            <a:r>
              <a:rPr lang="vi-VN" dirty="0">
                <a:solidFill>
                  <a:schemeClr val="accent5">
                    <a:lumMod val="75000"/>
                  </a:schemeClr>
                </a:solidFill>
                <a:latin typeface="+mj-lt"/>
              </a:rPr>
              <a:t>Nhân viên (</a:t>
            </a:r>
            <a:r>
              <a:rPr lang="vi-VN" b="1" u="sng" dirty="0">
                <a:solidFill>
                  <a:schemeClr val="accent5">
                    <a:lumMod val="75000"/>
                  </a:schemeClr>
                </a:solidFill>
                <a:latin typeface="+mj-lt"/>
              </a:rPr>
              <a:t>MaNV</a:t>
            </a:r>
            <a:r>
              <a:rPr lang="vi-VN" dirty="0">
                <a:solidFill>
                  <a:schemeClr val="accent5">
                    <a:lumMod val="75000"/>
                  </a:schemeClr>
                </a:solidFill>
                <a:latin typeface="+mj-lt"/>
              </a:rPr>
              <a:t>, hoten, diachi, sodt, CMND, gioitinh)</a:t>
            </a:r>
          </a:p>
          <a:p>
            <a:r>
              <a:rPr lang="en-US" dirty="0">
                <a:solidFill>
                  <a:schemeClr val="accent5">
                    <a:lumMod val="75000"/>
                  </a:schemeClr>
                </a:solidFill>
                <a:latin typeface="Times New Roman" panose="02020603050405020304" pitchFamily="18" charset="0"/>
                <a:cs typeface="Times New Roman" panose="02020603050405020304" pitchFamily="18" charset="0"/>
              </a:rPr>
              <a:t>S</a:t>
            </a:r>
            <a:r>
              <a:rPr lang="vi-VN" dirty="0">
                <a:solidFill>
                  <a:schemeClr val="accent5">
                    <a:lumMod val="75000"/>
                  </a:schemeClr>
                </a:solidFill>
                <a:latin typeface="+mj-lt"/>
              </a:rPr>
              <a:t>ách </a:t>
            </a:r>
            <a:r>
              <a:rPr lang="en-US" dirty="0">
                <a:solidFill>
                  <a:schemeClr val="accent5">
                    <a:lumMod val="75000"/>
                  </a:schemeClr>
                </a:solidFill>
                <a:latin typeface="Times New Roman" panose="02020603050405020304" pitchFamily="18" charset="0"/>
                <a:cs typeface="Times New Roman" panose="02020603050405020304" pitchFamily="18" charset="0"/>
              </a:rPr>
              <a:t>(</a:t>
            </a:r>
            <a:r>
              <a:rPr lang="en-US" b="1" u="sng" dirty="0" err="1">
                <a:solidFill>
                  <a:schemeClr val="accent5">
                    <a:lumMod val="75000"/>
                  </a:schemeClr>
                </a:solidFill>
                <a:latin typeface="Times New Roman" panose="02020603050405020304" pitchFamily="18" charset="0"/>
                <a:cs typeface="Times New Roman" panose="02020603050405020304" pitchFamily="18" charset="0"/>
              </a:rPr>
              <a:t>Masach</a:t>
            </a:r>
            <a:r>
              <a:rPr lang="en-US" dirty="0">
                <a:solidFill>
                  <a:schemeClr val="accent5">
                    <a:lumMod val="75000"/>
                  </a:schemeClr>
                </a:solidFill>
                <a:latin typeface="+mj-lt"/>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tensach</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soluongsach</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tinhtrang</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sotrang</a:t>
            </a:r>
            <a:r>
              <a:rPr lang="vi-VN" dirty="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mj-lt"/>
              </a:rPr>
              <a:t>soluong, gia</a:t>
            </a:r>
            <a:r>
              <a:rPr lang="en-US" dirty="0">
                <a:solidFill>
                  <a:schemeClr val="accent5">
                    <a:lumMod val="75000"/>
                  </a:schemeClr>
                </a:solidFill>
                <a:latin typeface="Times New Roman" panose="02020603050405020304" pitchFamily="18" charset="0"/>
                <a:cs typeface="Times New Roman" panose="02020603050405020304" pitchFamily="18" charset="0"/>
              </a:rPr>
              <a:t>)</a:t>
            </a:r>
            <a:endParaRPr lang="vi-VN" dirty="0">
              <a:solidFill>
                <a:schemeClr val="accent5">
                  <a:lumMod val="75000"/>
                </a:schemeClr>
              </a:solidFill>
              <a:latin typeface="Times New Roman" panose="02020603050405020304" pitchFamily="18" charset="0"/>
              <a:cs typeface="Times New Roman" panose="02020603050405020304" pitchFamily="18" charset="0"/>
            </a:endParaRPr>
          </a:p>
          <a:p>
            <a:r>
              <a:rPr lang="en-US" dirty="0" err="1">
                <a:solidFill>
                  <a:schemeClr val="accent5">
                    <a:lumMod val="75000"/>
                  </a:schemeClr>
                </a:solidFill>
                <a:latin typeface="Times New Roman" panose="02020603050405020304" pitchFamily="18" charset="0"/>
                <a:cs typeface="Times New Roman" panose="02020603050405020304" pitchFamily="18" charset="0"/>
              </a:rPr>
              <a:t>Nh</a:t>
            </a:r>
            <a:r>
              <a:rPr lang="vi-VN" dirty="0">
                <a:solidFill>
                  <a:schemeClr val="accent5">
                    <a:lumMod val="75000"/>
                  </a:schemeClr>
                </a:solidFill>
                <a:latin typeface="+mj-lt"/>
              </a:rPr>
              <a:t>à xuất bản </a:t>
            </a:r>
            <a:r>
              <a:rPr lang="en-US" dirty="0">
                <a:solidFill>
                  <a:schemeClr val="accent5">
                    <a:lumMod val="75000"/>
                  </a:schemeClr>
                </a:solidFill>
                <a:latin typeface="+mj-lt"/>
              </a:rPr>
              <a:t>(</a:t>
            </a:r>
            <a:r>
              <a:rPr lang="en-US" b="1" u="sng" dirty="0" err="1">
                <a:solidFill>
                  <a:schemeClr val="accent5">
                    <a:lumMod val="75000"/>
                  </a:schemeClr>
                </a:solidFill>
                <a:latin typeface="+mj-lt"/>
              </a:rPr>
              <a:t>MaN</a:t>
            </a:r>
            <a:r>
              <a:rPr lang="vi-VN" b="1" u="sng" dirty="0">
                <a:solidFill>
                  <a:schemeClr val="accent5">
                    <a:lumMod val="75000"/>
                  </a:schemeClr>
                </a:solidFill>
                <a:latin typeface="+mj-lt"/>
              </a:rPr>
              <a:t>XB</a:t>
            </a:r>
            <a:r>
              <a:rPr lang="en-US" dirty="0">
                <a:solidFill>
                  <a:schemeClr val="accent5">
                    <a:lumMod val="75000"/>
                  </a:schemeClr>
                </a:solidFill>
                <a:latin typeface="+mj-lt"/>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tenN</a:t>
            </a:r>
            <a:r>
              <a:rPr lang="vi-VN" dirty="0">
                <a:solidFill>
                  <a:schemeClr val="accent5">
                    <a:lumMod val="75000"/>
                  </a:schemeClr>
                </a:solidFill>
                <a:latin typeface="+mj-lt"/>
              </a:rPr>
              <a:t>XB</a:t>
            </a:r>
            <a:r>
              <a:rPr lang="en-US" dirty="0">
                <a:solidFill>
                  <a:schemeClr val="accent5">
                    <a:lumMod val="75000"/>
                  </a:schemeClr>
                </a:solidFill>
                <a:latin typeface="Times New Roman" panose="02020603050405020304" pitchFamily="18" charset="0"/>
                <a:cs typeface="Times New Roman" panose="02020603050405020304" pitchFamily="18" charset="0"/>
              </a:rPr>
              <a:t>)</a:t>
            </a:r>
            <a:endParaRPr lang="vi-VN" dirty="0">
              <a:solidFill>
                <a:schemeClr val="accent5">
                  <a:lumMod val="75000"/>
                </a:schemeClr>
              </a:solidFill>
              <a:latin typeface="Times New Roman" panose="02020603050405020304" pitchFamily="18" charset="0"/>
              <a:cs typeface="Times New Roman" panose="02020603050405020304" pitchFamily="18" charset="0"/>
            </a:endParaRPr>
          </a:p>
          <a:p>
            <a:r>
              <a:rPr lang="en-US" dirty="0">
                <a:solidFill>
                  <a:schemeClr val="accent5">
                    <a:lumMod val="75000"/>
                  </a:schemeClr>
                </a:solidFill>
                <a:latin typeface="Times New Roman" panose="02020603050405020304" pitchFamily="18" charset="0"/>
                <a:cs typeface="Times New Roman" panose="02020603050405020304" pitchFamily="18" charset="0"/>
              </a:rPr>
              <a:t>T</a:t>
            </a:r>
            <a:r>
              <a:rPr lang="vi-VN" dirty="0">
                <a:solidFill>
                  <a:schemeClr val="accent5">
                    <a:lumMod val="75000"/>
                  </a:schemeClr>
                </a:solidFill>
                <a:latin typeface="+mj-lt"/>
              </a:rPr>
              <a:t>ác giả </a:t>
            </a:r>
            <a:r>
              <a:rPr lang="en-US" dirty="0">
                <a:solidFill>
                  <a:schemeClr val="accent5">
                    <a:lumMod val="75000"/>
                  </a:schemeClr>
                </a:solidFill>
                <a:latin typeface="Times New Roman" panose="02020603050405020304" pitchFamily="18" charset="0"/>
                <a:cs typeface="Times New Roman" panose="02020603050405020304" pitchFamily="18" charset="0"/>
              </a:rPr>
              <a:t>(</a:t>
            </a:r>
            <a:r>
              <a:rPr lang="en-US" b="1" u="sng" dirty="0">
                <a:solidFill>
                  <a:schemeClr val="accent5">
                    <a:lumMod val="75000"/>
                  </a:schemeClr>
                </a:solidFill>
                <a:latin typeface="Times New Roman" panose="02020603050405020304" pitchFamily="18" charset="0"/>
                <a:cs typeface="Times New Roman" panose="02020603050405020304" pitchFamily="18" charset="0"/>
              </a:rPr>
              <a:t>Ma</a:t>
            </a:r>
            <a:r>
              <a:rPr lang="vi-VN" b="1" u="sng" dirty="0">
                <a:solidFill>
                  <a:schemeClr val="accent5">
                    <a:lumMod val="75000"/>
                  </a:schemeClr>
                </a:solidFill>
                <a:latin typeface="+mj-lt"/>
              </a:rPr>
              <a:t>TG</a:t>
            </a:r>
            <a:r>
              <a:rPr lang="en-US" dirty="0">
                <a:solidFill>
                  <a:schemeClr val="accent5">
                    <a:lumMod val="75000"/>
                  </a:schemeClr>
                </a:solidFill>
                <a:latin typeface="+mj-lt"/>
              </a:rPr>
              <a:t>, </a:t>
            </a:r>
            <a:r>
              <a:rPr lang="en-US" dirty="0">
                <a:solidFill>
                  <a:schemeClr val="accent5">
                    <a:lumMod val="75000"/>
                  </a:schemeClr>
                </a:solidFill>
                <a:latin typeface="Times New Roman" panose="02020603050405020304" pitchFamily="18" charset="0"/>
                <a:cs typeface="Times New Roman" panose="02020603050405020304" pitchFamily="18" charset="0"/>
              </a:rPr>
              <a:t>ten</a:t>
            </a:r>
            <a:r>
              <a:rPr lang="vi-VN" dirty="0">
                <a:solidFill>
                  <a:schemeClr val="accent5">
                    <a:lumMod val="75000"/>
                  </a:schemeClr>
                </a:solidFill>
                <a:latin typeface="Times New Roman" panose="02020603050405020304" pitchFamily="18" charset="0"/>
                <a:cs typeface="Times New Roman" panose="02020603050405020304" pitchFamily="18" charset="0"/>
              </a:rPr>
              <a:t>TG</a:t>
            </a:r>
            <a:r>
              <a:rPr lang="en-US" dirty="0">
                <a:solidFill>
                  <a:schemeClr val="accent5">
                    <a:lumMod val="75000"/>
                  </a:schemeClr>
                </a:solidFill>
                <a:latin typeface="Times New Roman" panose="02020603050405020304" pitchFamily="18" charset="0"/>
                <a:cs typeface="Times New Roman" panose="02020603050405020304" pitchFamily="18" charset="0"/>
              </a:rPr>
              <a:t>)</a:t>
            </a:r>
            <a:endParaRPr lang="vi-VN" dirty="0">
              <a:solidFill>
                <a:schemeClr val="accent5">
                  <a:lumMod val="75000"/>
                </a:schemeClr>
              </a:solidFill>
              <a:latin typeface="Times New Roman" panose="02020603050405020304" pitchFamily="18" charset="0"/>
              <a:cs typeface="Times New Roman" panose="02020603050405020304" pitchFamily="18" charset="0"/>
            </a:endParaRPr>
          </a:p>
          <a:p>
            <a:r>
              <a:rPr lang="vi-VN" dirty="0">
                <a:solidFill>
                  <a:schemeClr val="accent5">
                    <a:lumMod val="75000"/>
                  </a:schemeClr>
                </a:solidFill>
                <a:latin typeface="+mj-lt"/>
              </a:rPr>
              <a:t>Thẻ thư viện </a:t>
            </a:r>
            <a:r>
              <a:rPr lang="en-US" dirty="0">
                <a:solidFill>
                  <a:schemeClr val="accent5">
                    <a:lumMod val="75000"/>
                  </a:schemeClr>
                </a:solidFill>
                <a:latin typeface="Times New Roman" panose="02020603050405020304" pitchFamily="18" charset="0"/>
                <a:cs typeface="Times New Roman" panose="02020603050405020304" pitchFamily="18" charset="0"/>
              </a:rPr>
              <a:t>(</a:t>
            </a:r>
            <a:r>
              <a:rPr lang="en-US" b="1" u="sng" dirty="0" err="1">
                <a:solidFill>
                  <a:schemeClr val="accent5">
                    <a:lumMod val="75000"/>
                  </a:schemeClr>
                </a:solidFill>
                <a:latin typeface="+mj-lt"/>
              </a:rPr>
              <a:t>Mathe</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thoigiancap</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hsd</a:t>
            </a:r>
            <a:r>
              <a:rPr lang="en-US" dirty="0">
                <a:solidFill>
                  <a:schemeClr val="accent5">
                    <a:lumMod val="75000"/>
                  </a:schemeClr>
                </a:solidFill>
                <a:latin typeface="Times New Roman" panose="02020603050405020304" pitchFamily="18" charset="0"/>
                <a:cs typeface="Times New Roman" panose="02020603050405020304" pitchFamily="18" charset="0"/>
              </a:rPr>
              <a:t>)</a:t>
            </a:r>
            <a:endParaRPr lang="vi-VN" dirty="0">
              <a:solidFill>
                <a:schemeClr val="accent5">
                  <a:lumMod val="75000"/>
                </a:schemeClr>
              </a:solidFill>
              <a:latin typeface="Times New Roman" panose="02020603050405020304" pitchFamily="18" charset="0"/>
              <a:cs typeface="Times New Roman" panose="02020603050405020304" pitchFamily="18" charset="0"/>
            </a:endParaRPr>
          </a:p>
          <a:p>
            <a:r>
              <a:rPr lang="vi-VN" dirty="0">
                <a:solidFill>
                  <a:schemeClr val="accent5">
                    <a:lumMod val="75000"/>
                  </a:schemeClr>
                </a:solidFill>
                <a:latin typeface="+mj-lt"/>
              </a:rPr>
              <a:t>Áp phích </a:t>
            </a:r>
            <a:r>
              <a:rPr lang="en-US" dirty="0">
                <a:solidFill>
                  <a:schemeClr val="accent5">
                    <a:lumMod val="75000"/>
                  </a:schemeClr>
                </a:solidFill>
                <a:latin typeface="Times New Roman" panose="02020603050405020304" pitchFamily="18" charset="0"/>
                <a:cs typeface="Times New Roman" panose="02020603050405020304" pitchFamily="18" charset="0"/>
              </a:rPr>
              <a:t>(</a:t>
            </a:r>
            <a:r>
              <a:rPr lang="en-US" b="1" u="sng" dirty="0">
                <a:solidFill>
                  <a:schemeClr val="accent5">
                    <a:lumMod val="75000"/>
                  </a:schemeClr>
                </a:solidFill>
                <a:latin typeface="+mj-lt"/>
              </a:rPr>
              <a:t>Ma</a:t>
            </a:r>
            <a:r>
              <a:rPr lang="vi-VN" b="1" u="sng" dirty="0">
                <a:solidFill>
                  <a:schemeClr val="accent5">
                    <a:lumMod val="75000"/>
                  </a:schemeClr>
                </a:solidFill>
                <a:latin typeface="+mj-lt"/>
              </a:rPr>
              <a:t>AP</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tensach</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loaisach</a:t>
            </a:r>
            <a:r>
              <a:rPr lang="en-US" dirty="0">
                <a:solidFill>
                  <a:schemeClr val="accent5">
                    <a:lumMod val="75000"/>
                  </a:schemeClr>
                </a:solidFill>
                <a:latin typeface="Times New Roman" panose="02020603050405020304" pitchFamily="18" charset="0"/>
                <a:cs typeface="Times New Roman" panose="02020603050405020304" pitchFamily="18" charset="0"/>
              </a:rPr>
              <a:t>, ten</a:t>
            </a:r>
            <a:r>
              <a:rPr lang="vi-VN" dirty="0">
                <a:solidFill>
                  <a:schemeClr val="accent5">
                    <a:lumMod val="75000"/>
                  </a:schemeClr>
                </a:solidFill>
                <a:latin typeface="Times New Roman" panose="02020603050405020304" pitchFamily="18" charset="0"/>
                <a:cs typeface="Times New Roman" panose="02020603050405020304" pitchFamily="18" charset="0"/>
              </a:rPr>
              <a:t>TG</a:t>
            </a:r>
            <a:r>
              <a:rPr lang="en-US" dirty="0">
                <a:solidFill>
                  <a:schemeClr val="accent5">
                    <a:lumMod val="75000"/>
                  </a:schemeClr>
                </a:solidFill>
                <a:latin typeface="Times New Roman" panose="02020603050405020304" pitchFamily="18" charset="0"/>
                <a:cs typeface="Times New Roman" panose="02020603050405020304" pitchFamily="18" charset="0"/>
              </a:rPr>
              <a:t>,</a:t>
            </a:r>
            <a:r>
              <a:rPr lang="vi-VN" dirty="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mj-lt"/>
              </a:rPr>
              <a:t>tenNXB</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namsx</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sotrang</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tomtat</a:t>
            </a:r>
            <a:r>
              <a:rPr lang="vi-VN" dirty="0">
                <a:solidFill>
                  <a:schemeClr val="accent5">
                    <a:lumMod val="75000"/>
                  </a:schemeClr>
                </a:solidFill>
                <a:latin typeface="Times New Roman" panose="02020603050405020304" pitchFamily="18" charset="0"/>
                <a:cs typeface="Times New Roman" panose="02020603050405020304" pitchFamily="18" charset="0"/>
              </a:rPr>
              <a:t>ND</a:t>
            </a:r>
            <a:r>
              <a:rPr lang="en-US" dirty="0">
                <a:solidFill>
                  <a:schemeClr val="accent5">
                    <a:lumMod val="75000"/>
                  </a:schemeClr>
                </a:solidFill>
                <a:latin typeface="+mj-lt"/>
              </a:rPr>
              <a:t>)</a:t>
            </a:r>
            <a:endParaRPr lang="vi-VN" dirty="0">
              <a:solidFill>
                <a:schemeClr val="accent5">
                  <a:lumMod val="75000"/>
                </a:schemeClr>
              </a:solidFill>
              <a:latin typeface="+mj-lt"/>
            </a:endParaRPr>
          </a:p>
          <a:p>
            <a:r>
              <a:rPr lang="vi-VN" dirty="0">
                <a:solidFill>
                  <a:schemeClr val="accent5">
                    <a:lumMod val="75000"/>
                  </a:schemeClr>
                </a:solidFill>
                <a:latin typeface="+mj-lt"/>
              </a:rPr>
              <a:t>Phiếu yêu cầu </a:t>
            </a:r>
            <a:r>
              <a:rPr lang="en-US" dirty="0">
                <a:solidFill>
                  <a:schemeClr val="accent5">
                    <a:lumMod val="75000"/>
                  </a:schemeClr>
                </a:solidFill>
                <a:latin typeface="Times New Roman" panose="02020603050405020304" pitchFamily="18" charset="0"/>
                <a:cs typeface="Times New Roman" panose="02020603050405020304" pitchFamily="18" charset="0"/>
              </a:rPr>
              <a:t>(</a:t>
            </a:r>
            <a:r>
              <a:rPr lang="vi-VN" b="1" u="sng" dirty="0">
                <a:solidFill>
                  <a:schemeClr val="accent5">
                    <a:lumMod val="75000"/>
                  </a:schemeClr>
                </a:solidFill>
                <a:latin typeface="+mj-lt"/>
              </a:rPr>
              <a:t>Mapyc</a:t>
            </a:r>
            <a:r>
              <a:rPr lang="en-US" dirty="0">
                <a:solidFill>
                  <a:schemeClr val="accent5">
                    <a:lumMod val="75000"/>
                  </a:schemeClr>
                </a:solidFill>
                <a:latin typeface="+mj-lt"/>
              </a:rPr>
              <a:t>, </a:t>
            </a:r>
            <a:r>
              <a:rPr lang="vi-VN" dirty="0">
                <a:solidFill>
                  <a:schemeClr val="accent5">
                    <a:lumMod val="75000"/>
                  </a:schemeClr>
                </a:solidFill>
                <a:latin typeface="+mj-lt"/>
              </a:rPr>
              <a:t>ten</a:t>
            </a:r>
            <a:r>
              <a:rPr lang="en-US" dirty="0" err="1">
                <a:solidFill>
                  <a:schemeClr val="accent5">
                    <a:lumMod val="75000"/>
                  </a:schemeClr>
                </a:solidFill>
                <a:latin typeface="Times New Roman" panose="02020603050405020304" pitchFamily="18" charset="0"/>
                <a:cs typeface="Times New Roman" panose="02020603050405020304" pitchFamily="18" charset="0"/>
              </a:rPr>
              <a:t>sach</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soluong</a:t>
            </a:r>
            <a:r>
              <a:rPr lang="en-US" dirty="0">
                <a:solidFill>
                  <a:schemeClr val="accent5">
                    <a:lumMod val="75000"/>
                  </a:schemeClr>
                </a:solidFill>
                <a:latin typeface="Times New Roman" panose="02020603050405020304" pitchFamily="18" charset="0"/>
                <a:cs typeface="Times New Roman" panose="02020603050405020304" pitchFamily="18" charset="0"/>
              </a:rPr>
              <a:t>)</a:t>
            </a:r>
            <a:endParaRPr lang="vi-VN" dirty="0">
              <a:solidFill>
                <a:schemeClr val="accent5">
                  <a:lumMod val="75000"/>
                </a:schemeClr>
              </a:solidFill>
              <a:latin typeface="Times New Roman" panose="02020603050405020304" pitchFamily="18" charset="0"/>
              <a:cs typeface="Times New Roman" panose="02020603050405020304" pitchFamily="18" charset="0"/>
            </a:endParaRPr>
          </a:p>
          <a:p>
            <a:r>
              <a:rPr lang="en-US" dirty="0" err="1">
                <a:solidFill>
                  <a:schemeClr val="accent5">
                    <a:lumMod val="75000"/>
                  </a:schemeClr>
                </a:solidFill>
                <a:latin typeface="Times New Roman" panose="02020603050405020304" pitchFamily="18" charset="0"/>
                <a:cs typeface="Times New Roman" panose="02020603050405020304" pitchFamily="18" charset="0"/>
              </a:rPr>
              <a:t>Nh</a:t>
            </a:r>
            <a:r>
              <a:rPr lang="vi-VN" dirty="0">
                <a:solidFill>
                  <a:schemeClr val="accent5">
                    <a:lumMod val="75000"/>
                  </a:schemeClr>
                </a:solidFill>
                <a:latin typeface="+mj-lt"/>
              </a:rPr>
              <a:t>à cung </a:t>
            </a:r>
            <a:r>
              <a:rPr lang="vi-VN" dirty="0" smtClean="0">
                <a:solidFill>
                  <a:schemeClr val="accent5">
                    <a:lumMod val="75000"/>
                  </a:schemeClr>
                </a:solidFill>
                <a:latin typeface="+mj-lt"/>
              </a:rPr>
              <a:t>cấp</a:t>
            </a:r>
            <a:r>
              <a:rPr lang="en-US" dirty="0" smtClean="0">
                <a:solidFill>
                  <a:schemeClr val="accent5">
                    <a:lumMod val="75000"/>
                  </a:schemeClr>
                </a:solidFill>
                <a:latin typeface="+mj-lt"/>
              </a:rPr>
              <a:t> </a:t>
            </a:r>
            <a:r>
              <a:rPr lang="en-US" dirty="0" smtClean="0">
                <a:solidFill>
                  <a:schemeClr val="accent5">
                    <a:lumMod val="75000"/>
                  </a:schemeClr>
                </a:solidFill>
                <a:latin typeface="Times New Roman" panose="02020603050405020304" pitchFamily="18" charset="0"/>
                <a:cs typeface="Times New Roman" panose="02020603050405020304" pitchFamily="18" charset="0"/>
              </a:rPr>
              <a:t>(</a:t>
            </a:r>
            <a:r>
              <a:rPr lang="en-US" b="1" u="sng" dirty="0">
                <a:solidFill>
                  <a:schemeClr val="accent5">
                    <a:lumMod val="75000"/>
                  </a:schemeClr>
                </a:solidFill>
                <a:latin typeface="+mj-lt"/>
              </a:rPr>
              <a:t>Ma</a:t>
            </a:r>
            <a:r>
              <a:rPr lang="vi-VN" b="1" u="sng" dirty="0">
                <a:solidFill>
                  <a:schemeClr val="accent5">
                    <a:lumMod val="75000"/>
                  </a:schemeClr>
                </a:solidFill>
                <a:latin typeface="+mj-lt"/>
              </a:rPr>
              <a:t>NCC</a:t>
            </a:r>
            <a:r>
              <a:rPr lang="en-US" dirty="0">
                <a:solidFill>
                  <a:schemeClr val="accent5">
                    <a:lumMod val="75000"/>
                  </a:schemeClr>
                </a:solidFill>
                <a:latin typeface="Times New Roman" panose="02020603050405020304" pitchFamily="18" charset="0"/>
                <a:cs typeface="Times New Roman" panose="02020603050405020304" pitchFamily="18" charset="0"/>
              </a:rPr>
              <a:t>, ten</a:t>
            </a:r>
            <a:r>
              <a:rPr lang="vi-VN" dirty="0">
                <a:solidFill>
                  <a:schemeClr val="accent5">
                    <a:lumMod val="75000"/>
                  </a:schemeClr>
                </a:solidFill>
                <a:latin typeface="Times New Roman" panose="02020603050405020304" pitchFamily="18" charset="0"/>
                <a:cs typeface="Times New Roman" panose="02020603050405020304" pitchFamily="18" charset="0"/>
              </a:rPr>
              <a:t>NCC</a:t>
            </a:r>
            <a:r>
              <a:rPr lang="en-US" dirty="0">
                <a:solidFill>
                  <a:schemeClr val="accent5">
                    <a:lumMod val="75000"/>
                  </a:schemeClr>
                </a:solidFill>
                <a:latin typeface="Times New Roman" panose="02020603050405020304" pitchFamily="18" charset="0"/>
                <a:cs typeface="Times New Roman" panose="02020603050405020304" pitchFamily="18" charset="0"/>
              </a:rPr>
              <a:t>)</a:t>
            </a:r>
            <a:endParaRPr lang="vi-VN" dirty="0">
              <a:solidFill>
                <a:schemeClr val="accent5">
                  <a:lumMod val="75000"/>
                </a:schemeClr>
              </a:solidFill>
              <a:latin typeface="Times New Roman" panose="02020603050405020304" pitchFamily="18" charset="0"/>
              <a:cs typeface="Times New Roman" panose="02020603050405020304" pitchFamily="18" charset="0"/>
            </a:endParaRPr>
          </a:p>
          <a:p>
            <a:r>
              <a:rPr lang="vi-VN" dirty="0">
                <a:solidFill>
                  <a:schemeClr val="accent5">
                    <a:lumMod val="75000"/>
                  </a:schemeClr>
                </a:solidFill>
                <a:latin typeface="+mj-lt"/>
              </a:rPr>
              <a:t>Thể loại </a:t>
            </a:r>
            <a:r>
              <a:rPr lang="en-US" dirty="0">
                <a:solidFill>
                  <a:schemeClr val="accent5">
                    <a:lumMod val="75000"/>
                  </a:schemeClr>
                </a:solidFill>
                <a:latin typeface="Times New Roman" panose="02020603050405020304" pitchFamily="18" charset="0"/>
                <a:cs typeface="Times New Roman" panose="02020603050405020304" pitchFamily="18" charset="0"/>
              </a:rPr>
              <a:t>(</a:t>
            </a:r>
            <a:r>
              <a:rPr lang="en-US" b="1" u="sng" dirty="0">
                <a:solidFill>
                  <a:schemeClr val="accent5">
                    <a:lumMod val="75000"/>
                  </a:schemeClr>
                </a:solidFill>
                <a:latin typeface="+mj-lt"/>
              </a:rPr>
              <a:t>Ma</a:t>
            </a:r>
            <a:r>
              <a:rPr lang="vi-VN" b="1" u="sng" dirty="0">
                <a:solidFill>
                  <a:schemeClr val="accent5">
                    <a:lumMod val="75000"/>
                  </a:schemeClr>
                </a:solidFill>
                <a:latin typeface="+mj-lt"/>
              </a:rPr>
              <a:t>TL</a:t>
            </a:r>
            <a:r>
              <a:rPr lang="en-US" dirty="0">
                <a:solidFill>
                  <a:schemeClr val="accent5">
                    <a:lumMod val="75000"/>
                  </a:schemeClr>
                </a:solidFill>
                <a:latin typeface="+mj-lt"/>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te</a:t>
            </a:r>
            <a:r>
              <a:rPr lang="vi-VN" dirty="0">
                <a:solidFill>
                  <a:schemeClr val="accent5">
                    <a:lumMod val="75000"/>
                  </a:schemeClr>
                </a:solidFill>
                <a:latin typeface="Times New Roman" panose="02020603050405020304" pitchFamily="18" charset="0"/>
                <a:cs typeface="Times New Roman" panose="02020603050405020304" pitchFamily="18" charset="0"/>
              </a:rPr>
              <a:t>nTL</a:t>
            </a:r>
            <a:r>
              <a:rPr lang="en-US" dirty="0">
                <a:solidFill>
                  <a:schemeClr val="accent5">
                    <a:lumMod val="75000"/>
                  </a:schemeClr>
                </a:solidFill>
                <a:latin typeface="Times New Roman" panose="02020603050405020304" pitchFamily="18" charset="0"/>
                <a:cs typeface="Times New Roman" panose="02020603050405020304" pitchFamily="18" charset="0"/>
              </a:rPr>
              <a:t>)</a:t>
            </a:r>
            <a:endParaRPr lang="vi-VN" dirty="0">
              <a:solidFill>
                <a:schemeClr val="accent5">
                  <a:lumMod val="75000"/>
                </a:schemeClr>
              </a:solidFill>
              <a:latin typeface="Times New Roman" panose="02020603050405020304" pitchFamily="18" charset="0"/>
              <a:cs typeface="Times New Roman" panose="02020603050405020304" pitchFamily="18" charset="0"/>
            </a:endParaRPr>
          </a:p>
          <a:p>
            <a:r>
              <a:rPr lang="vi-VN" dirty="0">
                <a:solidFill>
                  <a:schemeClr val="accent5">
                    <a:lumMod val="75000"/>
                  </a:schemeClr>
                </a:solidFill>
                <a:latin typeface="+mj-lt"/>
              </a:rPr>
              <a:t>Báo cáo (</a:t>
            </a:r>
            <a:r>
              <a:rPr lang="vi-VN" b="1" u="sng" dirty="0">
                <a:solidFill>
                  <a:schemeClr val="accent5">
                    <a:lumMod val="75000"/>
                  </a:schemeClr>
                </a:solidFill>
                <a:latin typeface="+mj-lt"/>
              </a:rPr>
              <a:t>MaBC</a:t>
            </a:r>
            <a:r>
              <a:rPr lang="vi-VN" dirty="0">
                <a:solidFill>
                  <a:schemeClr val="accent5">
                    <a:lumMod val="75000"/>
                  </a:schemeClr>
                </a:solidFill>
                <a:latin typeface="+mj-lt"/>
              </a:rPr>
              <a:t>, ngay)</a:t>
            </a:r>
          </a:p>
          <a:p>
            <a:endParaRPr lang="vi-VN" dirty="0">
              <a:solidFill>
                <a:schemeClr val="accent5">
                  <a:lumMod val="75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134449170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a:xfrm>
            <a:off x="1350818" y="1690688"/>
            <a:ext cx="10515600" cy="4351338"/>
          </a:xfrm>
        </p:spPr>
        <p:txBody>
          <a:bodyPr/>
          <a:lstStyle/>
          <a:p>
            <a:endParaRPr lang="vi-VN"/>
          </a:p>
        </p:txBody>
      </p:sp>
      <p:sp>
        <p:nvSpPr>
          <p:cNvPr id="5" name="TextBox 4"/>
          <p:cNvSpPr txBox="1"/>
          <p:nvPr/>
        </p:nvSpPr>
        <p:spPr>
          <a:xfrm>
            <a:off x="4844572" y="1444492"/>
            <a:ext cx="5063837" cy="1446550"/>
          </a:xfrm>
          <a:prstGeom prst="rect">
            <a:avLst/>
          </a:prstGeom>
          <a:noFill/>
        </p:spPr>
        <p:txBody>
          <a:bodyPr wrap="square" rtlCol="0">
            <a:spAutoFit/>
          </a:bodyPr>
          <a:lstStyle/>
          <a:p>
            <a:r>
              <a:rPr lang="en-US" sz="4400" b="1" dirty="0" err="1">
                <a:latin typeface="Times New Roman" panose="02020603050405020304" pitchFamily="18" charset="0"/>
                <a:cs typeface="Times New Roman" panose="02020603050405020304" pitchFamily="18" charset="0"/>
              </a:rPr>
              <a:t>L</a:t>
            </a:r>
            <a:r>
              <a:rPr lang="en-US" sz="4400" b="1" dirty="0" err="1" smtClean="0">
                <a:latin typeface="Times New Roman" panose="02020603050405020304" pitchFamily="18" charset="0"/>
                <a:cs typeface="Times New Roman" panose="02020603050405020304" pitchFamily="18" charset="0"/>
              </a:rPr>
              <a:t>ược</a:t>
            </a:r>
            <a:r>
              <a:rPr lang="en-US" sz="4400" b="1" dirty="0" smtClean="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đồ</a:t>
            </a:r>
            <a:r>
              <a:rPr lang="en-US" sz="4400" b="1" dirty="0">
                <a:latin typeface="Times New Roman" panose="02020603050405020304" pitchFamily="18" charset="0"/>
                <a:cs typeface="Times New Roman" panose="02020603050405020304" pitchFamily="18" charset="0"/>
              </a:rPr>
              <a:t> ERD </a:t>
            </a:r>
            <a:endParaRPr lang="vi-VN" sz="4400" b="1" dirty="0">
              <a:latin typeface="Times New Roman" panose="02020603050405020304" pitchFamily="18" charset="0"/>
              <a:cs typeface="Times New Roman" panose="02020603050405020304" pitchFamily="18" charset="0"/>
            </a:endParaRPr>
          </a:p>
          <a:p>
            <a:endParaRPr lang="vi-VN" sz="4400" b="1" dirty="0">
              <a:latin typeface="Times New Roman" panose="02020603050405020304" pitchFamily="18" charset="0"/>
              <a:cs typeface="Times New Roman" panose="02020603050405020304" pitchFamily="18" charset="0"/>
            </a:endParaRPr>
          </a:p>
        </p:txBody>
      </p:sp>
      <p:pic>
        <p:nvPicPr>
          <p:cNvPr id="17409" name="Picture 1"/>
          <p:cNvPicPr>
            <a:picLocks noChangeAspect="1" noChangeArrowheads="1"/>
          </p:cNvPicPr>
          <p:nvPr/>
        </p:nvPicPr>
        <p:blipFill>
          <a:blip r:embed="rId2"/>
          <a:srcRect/>
          <a:stretch>
            <a:fillRect/>
          </a:stretch>
        </p:blipFill>
        <p:spPr bwMode="auto">
          <a:xfrm>
            <a:off x="336176" y="159026"/>
            <a:ext cx="11530241" cy="6550867"/>
          </a:xfrm>
          <a:prstGeom prst="rect">
            <a:avLst/>
          </a:prstGeom>
          <a:noFill/>
        </p:spPr>
      </p:pic>
      <p:sp>
        <p:nvSpPr>
          <p:cNvPr id="4" name="TextBox 3"/>
          <p:cNvSpPr txBox="1"/>
          <p:nvPr/>
        </p:nvSpPr>
        <p:spPr>
          <a:xfrm>
            <a:off x="592430" y="5934279"/>
            <a:ext cx="3677992" cy="707886"/>
          </a:xfrm>
          <a:prstGeom prst="rect">
            <a:avLst/>
          </a:prstGeom>
          <a:noFill/>
        </p:spPr>
        <p:txBody>
          <a:bodyPr wrap="square" rtlCol="0">
            <a:spAutoFit/>
          </a:bodyPr>
          <a:lstStyle/>
          <a:p>
            <a:r>
              <a:rPr lang="vi-VN" sz="4000" b="1" dirty="0" smtClean="0">
                <a:latin typeface="+mj-lt"/>
              </a:rPr>
              <a:t>Lược đồ ERD</a:t>
            </a:r>
            <a:endParaRPr lang="vi-VN" sz="4000" b="1" dirty="0">
              <a:latin typeface="+mj-lt"/>
            </a:endParaRPr>
          </a:p>
        </p:txBody>
      </p:sp>
    </p:spTree>
    <p:extLst>
      <p:ext uri="{BB962C8B-B14F-4D97-AF65-F5344CB8AC3E}">
        <p14:creationId xmlns:p14="http://schemas.microsoft.com/office/powerpoint/2010/main" val="38519548"/>
      </p:ext>
    </p:extLst>
  </p:cSld>
  <p:clrMapOvr>
    <a:masterClrMapping/>
  </p:clrMapOvr>
  <p:transition spd="slow">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400" y="4070020"/>
            <a:ext cx="10515600" cy="1325563"/>
          </a:xfrm>
        </p:spPr>
        <p:txBody>
          <a:bodyPr>
            <a:noAutofit/>
          </a:bodyPr>
          <a:lstStyle/>
          <a:p>
            <a:r>
              <a:rPr lang="vi-VN" sz="5400" b="1" dirty="0"/>
              <a:t>Phân tích các thành phần dữ liệu</a:t>
            </a:r>
            <a:br>
              <a:rPr lang="vi-VN" sz="5400" b="1" dirty="0"/>
            </a:br>
            <a:r>
              <a:rPr lang="vi-VN" sz="5400" b="1" dirty="0"/>
              <a:t/>
            </a:r>
            <a:br>
              <a:rPr lang="vi-VN" sz="5400" b="1" dirty="0"/>
            </a:br>
            <a:endParaRPr lang="vi-VN" sz="5400" b="1" dirty="0"/>
          </a:p>
        </p:txBody>
      </p:sp>
      <p:sp>
        <p:nvSpPr>
          <p:cNvPr id="3" name="Content Placeholder 2"/>
          <p:cNvSpPr>
            <a:spLocks noGrp="1"/>
          </p:cNvSpPr>
          <p:nvPr>
            <p:ph idx="1"/>
          </p:nvPr>
        </p:nvSpPr>
        <p:spPr>
          <a:xfrm>
            <a:off x="6668086" y="4746869"/>
            <a:ext cx="5289452" cy="1562760"/>
          </a:xfrm>
        </p:spPr>
        <p:txBody>
          <a:bodyPr>
            <a:normAutofit/>
          </a:bodyPr>
          <a:lstStyle/>
          <a:p>
            <a:pPr marL="0" indent="0">
              <a:buNone/>
            </a:pPr>
            <a:r>
              <a:rPr lang="vi-VN" sz="3200" b="1" dirty="0">
                <a:latin typeface="+mj-lt"/>
              </a:rPr>
              <a:t>Chuyển ERD sang lược đồ quan </a:t>
            </a:r>
            <a:r>
              <a:rPr lang="vi-VN" sz="3200" b="1" dirty="0" smtClean="0">
                <a:latin typeface="+mj-lt"/>
              </a:rPr>
              <a:t>hệ</a:t>
            </a:r>
            <a:endParaRPr lang="vi-VN" sz="3200" b="1" dirty="0">
              <a:latin typeface="+mj-lt"/>
            </a:endParaRPr>
          </a:p>
        </p:txBody>
      </p:sp>
    </p:spTree>
    <p:extLst>
      <p:ext uri="{BB962C8B-B14F-4D97-AF65-F5344CB8AC3E}">
        <p14:creationId xmlns:p14="http://schemas.microsoft.com/office/powerpoint/2010/main" val="2984059144"/>
      </p:ext>
    </p:extLst>
  </p:cSld>
  <p:clrMapOvr>
    <a:masterClrMapping/>
  </p:clrMapOvr>
  <p:transition spd="slow">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73718"/>
            <a:ext cx="10515600" cy="1325563"/>
          </a:xfrm>
        </p:spPr>
        <p:txBody>
          <a:bodyPr/>
          <a:lstStyle/>
          <a:p>
            <a:r>
              <a:rPr lang="vi-VN" dirty="0" smtClean="0"/>
              <a:t>               </a:t>
            </a:r>
            <a:endParaRPr lang="vi-VN" dirty="0"/>
          </a:p>
        </p:txBody>
      </p:sp>
      <p:sp>
        <p:nvSpPr>
          <p:cNvPr id="3" name="Content Placeholder 2"/>
          <p:cNvSpPr>
            <a:spLocks noGrp="1"/>
          </p:cNvSpPr>
          <p:nvPr>
            <p:ph idx="1"/>
          </p:nvPr>
        </p:nvSpPr>
        <p:spPr>
          <a:xfrm>
            <a:off x="309092" y="543338"/>
            <a:ext cx="11552349" cy="6012007"/>
          </a:xfrm>
        </p:spPr>
        <p:txBody>
          <a:bodyPr>
            <a:normAutofit lnSpcReduction="10000"/>
          </a:bodyPr>
          <a:lstStyle/>
          <a:p>
            <a:r>
              <a:rPr lang="vi-VN" sz="3200" b="1" dirty="0">
                <a:solidFill>
                  <a:schemeClr val="accent5">
                    <a:lumMod val="75000"/>
                  </a:schemeClr>
                </a:solidFill>
                <a:latin typeface="+mj-lt"/>
              </a:rPr>
              <a:t>Sinh viên</a:t>
            </a:r>
            <a:r>
              <a:rPr lang="vi-VN" sz="3200" dirty="0">
                <a:solidFill>
                  <a:schemeClr val="accent5">
                    <a:lumMod val="75000"/>
                  </a:schemeClr>
                </a:solidFill>
                <a:latin typeface="+mj-lt"/>
              </a:rPr>
              <a:t> (</a:t>
            </a:r>
            <a:r>
              <a:rPr lang="vi-VN" sz="3200" b="1" u="sng" dirty="0">
                <a:solidFill>
                  <a:schemeClr val="accent5">
                    <a:lumMod val="75000"/>
                  </a:schemeClr>
                </a:solidFill>
                <a:latin typeface="+mj-lt"/>
              </a:rPr>
              <a:t>MaSV</a:t>
            </a:r>
            <a:r>
              <a:rPr lang="vi-VN" sz="3200" dirty="0">
                <a:solidFill>
                  <a:schemeClr val="accent5">
                    <a:lumMod val="75000"/>
                  </a:schemeClr>
                </a:solidFill>
                <a:latin typeface="+mj-lt"/>
              </a:rPr>
              <a:t>, hoten, gioitinh, lop, ngaysinh, diachi, khoa, </a:t>
            </a:r>
            <a:r>
              <a:rPr lang="vi-VN" sz="3200" u="dbl" dirty="0">
                <a:solidFill>
                  <a:schemeClr val="accent5">
                    <a:lumMod val="75000"/>
                  </a:schemeClr>
                </a:solidFill>
                <a:latin typeface="+mj-lt"/>
              </a:rPr>
              <a:t>MaNV</a:t>
            </a:r>
            <a:r>
              <a:rPr lang="vi-VN" sz="3200" dirty="0">
                <a:solidFill>
                  <a:schemeClr val="accent5">
                    <a:lumMod val="75000"/>
                  </a:schemeClr>
                </a:solidFill>
                <a:latin typeface="+mj-lt"/>
              </a:rPr>
              <a:t>).</a:t>
            </a:r>
          </a:p>
          <a:p>
            <a:r>
              <a:rPr lang="vi-VN" sz="3200" b="1" dirty="0">
                <a:solidFill>
                  <a:schemeClr val="accent5">
                    <a:lumMod val="75000"/>
                  </a:schemeClr>
                </a:solidFill>
                <a:latin typeface="+mj-lt"/>
              </a:rPr>
              <a:t>Nhân viên</a:t>
            </a:r>
            <a:r>
              <a:rPr lang="vi-VN" sz="3200" dirty="0">
                <a:solidFill>
                  <a:schemeClr val="accent5">
                    <a:lumMod val="75000"/>
                  </a:schemeClr>
                </a:solidFill>
                <a:latin typeface="+mj-lt"/>
              </a:rPr>
              <a:t> (</a:t>
            </a:r>
            <a:r>
              <a:rPr lang="vi-VN" sz="3200" b="1" u="sng" dirty="0">
                <a:solidFill>
                  <a:schemeClr val="accent5">
                    <a:lumMod val="75000"/>
                  </a:schemeClr>
                </a:solidFill>
                <a:latin typeface="+mj-lt"/>
              </a:rPr>
              <a:t>MaNV</a:t>
            </a:r>
            <a:r>
              <a:rPr lang="vi-VN" sz="3200" dirty="0">
                <a:solidFill>
                  <a:schemeClr val="accent5">
                    <a:lumMod val="75000"/>
                  </a:schemeClr>
                </a:solidFill>
                <a:latin typeface="+mj-lt"/>
              </a:rPr>
              <a:t>, hoten, diachi, sodt, CMND, gioitinh).</a:t>
            </a:r>
          </a:p>
          <a:p>
            <a:r>
              <a:rPr lang="en-US" sz="3200" b="1" dirty="0">
                <a:solidFill>
                  <a:schemeClr val="accent5">
                    <a:lumMod val="75000"/>
                  </a:schemeClr>
                </a:solidFill>
                <a:latin typeface="Times New Roman" panose="02020603050405020304" pitchFamily="18" charset="0"/>
                <a:cs typeface="Times New Roman" panose="02020603050405020304" pitchFamily="18" charset="0"/>
              </a:rPr>
              <a:t>S</a:t>
            </a:r>
            <a:r>
              <a:rPr lang="vi-VN" sz="3200" b="1" dirty="0">
                <a:solidFill>
                  <a:schemeClr val="accent5">
                    <a:lumMod val="75000"/>
                  </a:schemeClr>
                </a:solidFill>
                <a:latin typeface="+mj-lt"/>
              </a:rPr>
              <a:t>ách</a:t>
            </a:r>
            <a:r>
              <a:rPr lang="vi-VN" sz="3200" dirty="0">
                <a:solidFill>
                  <a:schemeClr val="accent5">
                    <a:lumMod val="75000"/>
                  </a:schemeClr>
                </a:solidFill>
                <a:latin typeface="+mj-lt"/>
              </a:rPr>
              <a:t> </a:t>
            </a:r>
            <a:r>
              <a:rPr lang="en-US" sz="3200" dirty="0">
                <a:solidFill>
                  <a:schemeClr val="accent5">
                    <a:lumMod val="75000"/>
                  </a:schemeClr>
                </a:solidFill>
                <a:latin typeface="+mj-lt"/>
              </a:rPr>
              <a:t>(</a:t>
            </a:r>
            <a:r>
              <a:rPr lang="en-US" sz="3200" b="1" u="sng" dirty="0" err="1">
                <a:solidFill>
                  <a:schemeClr val="accent5">
                    <a:lumMod val="75000"/>
                  </a:schemeClr>
                </a:solidFill>
                <a:latin typeface="Times New Roman" panose="02020603050405020304" pitchFamily="18" charset="0"/>
                <a:cs typeface="Times New Roman" panose="02020603050405020304" pitchFamily="18" charset="0"/>
              </a:rPr>
              <a:t>Masach</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75000"/>
                  </a:schemeClr>
                </a:solidFill>
                <a:latin typeface="Times New Roman" panose="02020603050405020304" pitchFamily="18" charset="0"/>
                <a:cs typeface="Times New Roman" panose="02020603050405020304" pitchFamily="18" charset="0"/>
              </a:rPr>
              <a:t>tensach</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75000"/>
                  </a:schemeClr>
                </a:solidFill>
                <a:latin typeface="Times New Roman" panose="02020603050405020304" pitchFamily="18" charset="0"/>
                <a:cs typeface="Times New Roman" panose="02020603050405020304" pitchFamily="18" charset="0"/>
              </a:rPr>
              <a:t>soluongsach</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75000"/>
                  </a:schemeClr>
                </a:solidFill>
                <a:latin typeface="Times New Roman" panose="02020603050405020304" pitchFamily="18" charset="0"/>
                <a:cs typeface="Times New Roman" panose="02020603050405020304" pitchFamily="18" charset="0"/>
              </a:rPr>
              <a:t>sotrang</a:t>
            </a:r>
            <a:r>
              <a:rPr lang="vi-VN" sz="3200" dirty="0">
                <a:solidFill>
                  <a:schemeClr val="accent5">
                    <a:lumMod val="75000"/>
                  </a:schemeClr>
                </a:solidFill>
                <a:latin typeface="Times New Roman" panose="02020603050405020304" pitchFamily="18" charset="0"/>
                <a:cs typeface="Times New Roman" panose="02020603050405020304" pitchFamily="18" charset="0"/>
              </a:rPr>
              <a:t>, </a:t>
            </a:r>
            <a:r>
              <a:rPr lang="vi-VN" sz="3200" dirty="0">
                <a:solidFill>
                  <a:schemeClr val="accent5">
                    <a:lumMod val="75000"/>
                  </a:schemeClr>
                </a:solidFill>
                <a:latin typeface="+mj-lt"/>
              </a:rPr>
              <a:t>soluong, gia,namxb, </a:t>
            </a:r>
            <a:r>
              <a:rPr lang="vi-VN" sz="3200" u="dbl" dirty="0">
                <a:solidFill>
                  <a:schemeClr val="accent5">
                    <a:lumMod val="75000"/>
                  </a:schemeClr>
                </a:solidFill>
                <a:latin typeface="+mj-lt"/>
              </a:rPr>
              <a:t>MaNXB</a:t>
            </a:r>
            <a:r>
              <a:rPr lang="vi-VN" sz="3200" dirty="0">
                <a:solidFill>
                  <a:schemeClr val="accent5">
                    <a:lumMod val="75000"/>
                  </a:schemeClr>
                </a:solidFill>
                <a:latin typeface="+mj-lt"/>
              </a:rPr>
              <a:t>, </a:t>
            </a:r>
            <a:r>
              <a:rPr lang="vi-VN" sz="3200" u="dbl" dirty="0">
                <a:solidFill>
                  <a:schemeClr val="accent5">
                    <a:lumMod val="75000"/>
                  </a:schemeClr>
                </a:solidFill>
                <a:latin typeface="+mj-lt"/>
              </a:rPr>
              <a:t>MaTL</a:t>
            </a:r>
            <a:r>
              <a:rPr lang="en-US" sz="3200" dirty="0">
                <a:solidFill>
                  <a:schemeClr val="accent5">
                    <a:lumMod val="75000"/>
                  </a:schemeClr>
                </a:solidFill>
                <a:latin typeface="+mj-lt"/>
              </a:rPr>
              <a:t>)</a:t>
            </a:r>
            <a:r>
              <a:rPr lang="vi-VN" sz="3200" dirty="0">
                <a:solidFill>
                  <a:schemeClr val="accent5">
                    <a:lumMod val="75000"/>
                  </a:schemeClr>
                </a:solidFill>
                <a:latin typeface="+mj-lt"/>
              </a:rPr>
              <a:t>.</a:t>
            </a:r>
          </a:p>
          <a:p>
            <a:r>
              <a:rPr lang="vi-VN" sz="3200" b="1" dirty="0">
                <a:solidFill>
                  <a:schemeClr val="accent5">
                    <a:lumMod val="75000"/>
                  </a:schemeClr>
                </a:solidFill>
                <a:latin typeface="+mj-lt"/>
              </a:rPr>
              <a:t>Nhà xuất bản</a:t>
            </a:r>
            <a:r>
              <a:rPr lang="vi-VN" sz="3200" dirty="0">
                <a:solidFill>
                  <a:schemeClr val="accent5">
                    <a:lumMod val="75000"/>
                  </a:schemeClr>
                </a:solidFill>
                <a:latin typeface="+mj-lt"/>
              </a:rPr>
              <a:t> (</a:t>
            </a:r>
            <a:r>
              <a:rPr lang="vi-VN" sz="3200" b="1" u="sng" dirty="0">
                <a:solidFill>
                  <a:schemeClr val="accent5">
                    <a:lumMod val="75000"/>
                  </a:schemeClr>
                </a:solidFill>
                <a:latin typeface="+mj-lt"/>
              </a:rPr>
              <a:t>MaNXB</a:t>
            </a:r>
            <a:r>
              <a:rPr lang="vi-VN" sz="3200" dirty="0">
                <a:solidFill>
                  <a:schemeClr val="accent5">
                    <a:lumMod val="75000"/>
                  </a:schemeClr>
                </a:solidFill>
                <a:latin typeface="+mj-lt"/>
              </a:rPr>
              <a:t>, tenNXB).</a:t>
            </a:r>
          </a:p>
          <a:p>
            <a:r>
              <a:rPr lang="vi-VN" sz="3200" b="1" dirty="0">
                <a:solidFill>
                  <a:schemeClr val="accent5">
                    <a:lumMod val="75000"/>
                  </a:schemeClr>
                </a:solidFill>
                <a:latin typeface="+mj-lt"/>
              </a:rPr>
              <a:t>Tác giả</a:t>
            </a:r>
            <a:r>
              <a:rPr lang="vi-VN" sz="3200" dirty="0">
                <a:solidFill>
                  <a:schemeClr val="accent5">
                    <a:lumMod val="75000"/>
                  </a:schemeClr>
                </a:solidFill>
                <a:latin typeface="+mj-lt"/>
              </a:rPr>
              <a:t> (</a:t>
            </a:r>
            <a:r>
              <a:rPr lang="vi-VN" sz="3200" b="1" u="sng" dirty="0">
                <a:solidFill>
                  <a:schemeClr val="accent5">
                    <a:lumMod val="75000"/>
                  </a:schemeClr>
                </a:solidFill>
                <a:latin typeface="+mj-lt"/>
              </a:rPr>
              <a:t>MaTG</a:t>
            </a:r>
            <a:r>
              <a:rPr lang="vi-VN" sz="3200" dirty="0">
                <a:solidFill>
                  <a:schemeClr val="accent5">
                    <a:lumMod val="75000"/>
                  </a:schemeClr>
                </a:solidFill>
                <a:latin typeface="+mj-lt"/>
              </a:rPr>
              <a:t>, tenTG).</a:t>
            </a:r>
          </a:p>
          <a:p>
            <a:r>
              <a:rPr lang="vi-VN" sz="3200" b="1" dirty="0">
                <a:solidFill>
                  <a:schemeClr val="accent5">
                    <a:lumMod val="75000"/>
                  </a:schemeClr>
                </a:solidFill>
                <a:latin typeface="+mj-lt"/>
              </a:rPr>
              <a:t>Thẻ thư viện</a:t>
            </a:r>
            <a:r>
              <a:rPr lang="vi-VN" sz="3200" dirty="0">
                <a:solidFill>
                  <a:schemeClr val="accent5">
                    <a:lumMod val="75000"/>
                  </a:schemeClr>
                </a:solidFill>
                <a:latin typeface="+mj-lt"/>
              </a:rPr>
              <a:t> (</a:t>
            </a:r>
            <a:r>
              <a:rPr lang="vi-VN" sz="3200" b="1" u="sng" dirty="0">
                <a:solidFill>
                  <a:schemeClr val="accent5">
                    <a:lumMod val="75000"/>
                  </a:schemeClr>
                </a:solidFill>
                <a:latin typeface="+mj-lt"/>
              </a:rPr>
              <a:t>Mathe</a:t>
            </a:r>
            <a:r>
              <a:rPr lang="vi-VN" sz="3200" dirty="0">
                <a:solidFill>
                  <a:schemeClr val="accent5">
                    <a:lumMod val="75000"/>
                  </a:schemeClr>
                </a:solidFill>
                <a:latin typeface="+mj-lt"/>
              </a:rPr>
              <a:t>, thoigiancap, hsd, </a:t>
            </a:r>
            <a:r>
              <a:rPr lang="vi-VN" sz="3200" u="dbl" dirty="0">
                <a:solidFill>
                  <a:schemeClr val="accent5">
                    <a:lumMod val="75000"/>
                  </a:schemeClr>
                </a:solidFill>
                <a:latin typeface="+mj-lt"/>
              </a:rPr>
              <a:t>MaSV</a:t>
            </a:r>
            <a:r>
              <a:rPr lang="vi-VN" sz="3200" dirty="0">
                <a:solidFill>
                  <a:schemeClr val="accent5">
                    <a:lumMod val="75000"/>
                  </a:schemeClr>
                </a:solidFill>
                <a:latin typeface="+mj-lt"/>
              </a:rPr>
              <a:t>).</a:t>
            </a:r>
          </a:p>
          <a:p>
            <a:r>
              <a:rPr lang="vi-VN" sz="3200" b="1" dirty="0">
                <a:solidFill>
                  <a:schemeClr val="accent5">
                    <a:lumMod val="75000"/>
                  </a:schemeClr>
                </a:solidFill>
                <a:latin typeface="+mj-lt"/>
              </a:rPr>
              <a:t>Áp phích</a:t>
            </a:r>
            <a:r>
              <a:rPr lang="vi-VN" sz="3200" dirty="0">
                <a:solidFill>
                  <a:schemeClr val="accent5">
                    <a:lumMod val="75000"/>
                  </a:schemeClr>
                </a:solidFill>
                <a:latin typeface="+mj-lt"/>
              </a:rPr>
              <a:t> (</a:t>
            </a:r>
            <a:r>
              <a:rPr lang="vi-VN" sz="3200" b="1" u="sng" dirty="0">
                <a:solidFill>
                  <a:schemeClr val="accent5">
                    <a:lumMod val="75000"/>
                  </a:schemeClr>
                </a:solidFill>
                <a:latin typeface="+mj-lt"/>
              </a:rPr>
              <a:t>MaAP</a:t>
            </a:r>
            <a:r>
              <a:rPr lang="vi-VN" sz="3200" dirty="0">
                <a:solidFill>
                  <a:schemeClr val="accent5">
                    <a:lumMod val="75000"/>
                  </a:schemeClr>
                </a:solidFill>
                <a:latin typeface="+mj-lt"/>
              </a:rPr>
              <a:t>, tensach, loaisach, tenTG, tenNXB, namsx, </a:t>
            </a:r>
            <a:r>
              <a:rPr lang="vi-VN" sz="3200" dirty="0" smtClean="0">
                <a:solidFill>
                  <a:schemeClr val="accent5">
                    <a:lumMod val="75000"/>
                  </a:schemeClr>
                </a:solidFill>
                <a:latin typeface="+mj-lt"/>
              </a:rPr>
              <a:t>sotrang, tomtatND</a:t>
            </a:r>
            <a:r>
              <a:rPr lang="vi-VN" sz="3200" dirty="0">
                <a:solidFill>
                  <a:schemeClr val="accent5">
                    <a:lumMod val="75000"/>
                  </a:schemeClr>
                </a:solidFill>
                <a:latin typeface="+mj-lt"/>
              </a:rPr>
              <a:t>, </a:t>
            </a:r>
            <a:r>
              <a:rPr lang="vi-VN" sz="3200" u="dbl" dirty="0">
                <a:solidFill>
                  <a:schemeClr val="accent5">
                    <a:lumMod val="75000"/>
                  </a:schemeClr>
                </a:solidFill>
                <a:latin typeface="+mj-lt"/>
              </a:rPr>
              <a:t>Masach</a:t>
            </a:r>
            <a:r>
              <a:rPr lang="vi-VN" sz="3200" dirty="0">
                <a:solidFill>
                  <a:schemeClr val="accent5">
                    <a:lumMod val="75000"/>
                  </a:schemeClr>
                </a:solidFill>
                <a:latin typeface="+mj-lt"/>
              </a:rPr>
              <a:t>).</a:t>
            </a:r>
          </a:p>
          <a:p>
            <a:r>
              <a:rPr lang="vi-VN" sz="3200" b="1" dirty="0">
                <a:solidFill>
                  <a:schemeClr val="accent5">
                    <a:lumMod val="75000"/>
                  </a:schemeClr>
                </a:solidFill>
                <a:latin typeface="+mj-lt"/>
              </a:rPr>
              <a:t>Phiếu yêu cầu</a:t>
            </a:r>
            <a:r>
              <a:rPr lang="vi-VN" sz="3200" dirty="0">
                <a:solidFill>
                  <a:schemeClr val="accent5">
                    <a:lumMod val="75000"/>
                  </a:schemeClr>
                </a:solidFill>
                <a:latin typeface="+mj-lt"/>
              </a:rPr>
              <a:t> </a:t>
            </a:r>
            <a:r>
              <a:rPr lang="en-US" sz="3200" dirty="0">
                <a:solidFill>
                  <a:schemeClr val="accent5">
                    <a:lumMod val="75000"/>
                  </a:schemeClr>
                </a:solidFill>
                <a:latin typeface="+mj-lt"/>
              </a:rPr>
              <a:t>(</a:t>
            </a:r>
            <a:r>
              <a:rPr lang="vi-VN" sz="3200" b="1" u="sng" dirty="0">
                <a:solidFill>
                  <a:schemeClr val="accent5">
                    <a:lumMod val="75000"/>
                  </a:schemeClr>
                </a:solidFill>
                <a:latin typeface="+mj-lt"/>
              </a:rPr>
              <a:t>Mapyc</a:t>
            </a:r>
            <a:r>
              <a:rPr lang="en-US" sz="3200" dirty="0">
                <a:solidFill>
                  <a:schemeClr val="accent5">
                    <a:lumMod val="75000"/>
                  </a:schemeClr>
                </a:solidFill>
                <a:latin typeface="+mj-lt"/>
              </a:rPr>
              <a:t>, </a:t>
            </a:r>
            <a:r>
              <a:rPr lang="vi-VN" sz="3200" dirty="0">
                <a:solidFill>
                  <a:schemeClr val="accent5">
                    <a:lumMod val="75000"/>
                  </a:schemeClr>
                </a:solidFill>
                <a:latin typeface="+mj-lt"/>
              </a:rPr>
              <a:t>tensach</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75000"/>
                  </a:schemeClr>
                </a:solidFill>
                <a:latin typeface="Times New Roman" panose="02020603050405020304" pitchFamily="18" charset="0"/>
                <a:cs typeface="Times New Roman" panose="02020603050405020304" pitchFamily="18" charset="0"/>
              </a:rPr>
              <a:t>soluong</a:t>
            </a:r>
            <a:r>
              <a:rPr lang="vi-VN" sz="3200" dirty="0">
                <a:solidFill>
                  <a:schemeClr val="accent5">
                    <a:lumMod val="75000"/>
                  </a:schemeClr>
                </a:solidFill>
                <a:latin typeface="+mj-lt"/>
              </a:rPr>
              <a:t>, </a:t>
            </a:r>
            <a:r>
              <a:rPr lang="vi-VN" sz="3200" u="dbl" dirty="0">
                <a:solidFill>
                  <a:schemeClr val="accent5">
                    <a:lumMod val="75000"/>
                  </a:schemeClr>
                </a:solidFill>
                <a:latin typeface="+mj-lt"/>
              </a:rPr>
              <a:t>MaNV</a:t>
            </a:r>
            <a:r>
              <a:rPr lang="vi-VN" sz="3200" dirty="0">
                <a:solidFill>
                  <a:schemeClr val="accent5">
                    <a:lumMod val="75000"/>
                  </a:schemeClr>
                </a:solidFill>
                <a:latin typeface="+mj-lt"/>
              </a:rPr>
              <a:t>, </a:t>
            </a:r>
            <a:r>
              <a:rPr lang="vi-VN" sz="3200" u="dbl" dirty="0">
                <a:solidFill>
                  <a:schemeClr val="accent5">
                    <a:lumMod val="75000"/>
                  </a:schemeClr>
                </a:solidFill>
                <a:latin typeface="+mj-lt"/>
              </a:rPr>
              <a:t>MaSV</a:t>
            </a:r>
            <a:r>
              <a:rPr lang="en-US" sz="3200" dirty="0">
                <a:solidFill>
                  <a:schemeClr val="accent5">
                    <a:lumMod val="75000"/>
                  </a:schemeClr>
                </a:solidFill>
                <a:latin typeface="+mj-lt"/>
              </a:rPr>
              <a:t>)</a:t>
            </a:r>
            <a:r>
              <a:rPr lang="vi-VN" sz="3200" dirty="0">
                <a:solidFill>
                  <a:schemeClr val="accent5">
                    <a:lumMod val="75000"/>
                  </a:schemeClr>
                </a:solidFill>
                <a:latin typeface="+mj-lt"/>
              </a:rPr>
              <a:t>.</a:t>
            </a:r>
          </a:p>
          <a:p>
            <a:r>
              <a:rPr lang="en-US" sz="3200" b="1" dirty="0" err="1">
                <a:solidFill>
                  <a:schemeClr val="accent5">
                    <a:lumMod val="75000"/>
                  </a:schemeClr>
                </a:solidFill>
                <a:latin typeface="Times New Roman" panose="02020603050405020304" pitchFamily="18" charset="0"/>
                <a:cs typeface="Times New Roman" panose="02020603050405020304" pitchFamily="18" charset="0"/>
              </a:rPr>
              <a:t>Nh</a:t>
            </a:r>
            <a:r>
              <a:rPr lang="vi-VN" sz="3200" b="1" dirty="0">
                <a:solidFill>
                  <a:schemeClr val="accent5">
                    <a:lumMod val="75000"/>
                  </a:schemeClr>
                </a:solidFill>
                <a:latin typeface="+mj-lt"/>
              </a:rPr>
              <a:t>à cung cấp</a:t>
            </a:r>
            <a:r>
              <a:rPr lang="en-US" sz="3200" dirty="0">
                <a:solidFill>
                  <a:schemeClr val="accent5">
                    <a:lumMod val="75000"/>
                  </a:schemeClr>
                </a:solidFill>
                <a:latin typeface="+mj-lt"/>
              </a:rPr>
              <a:t>(</a:t>
            </a:r>
            <a:r>
              <a:rPr lang="en-US" sz="3200" b="1" u="sng" dirty="0">
                <a:solidFill>
                  <a:schemeClr val="accent5">
                    <a:lumMod val="75000"/>
                  </a:schemeClr>
                </a:solidFill>
                <a:latin typeface="Times New Roman" panose="02020603050405020304" pitchFamily="18" charset="0"/>
                <a:cs typeface="Times New Roman" panose="02020603050405020304" pitchFamily="18" charset="0"/>
              </a:rPr>
              <a:t>Ma</a:t>
            </a:r>
            <a:r>
              <a:rPr lang="vi-VN" sz="3200" b="1" u="sng" dirty="0">
                <a:solidFill>
                  <a:schemeClr val="accent5">
                    <a:lumMod val="75000"/>
                  </a:schemeClr>
                </a:solidFill>
                <a:latin typeface="+mj-lt"/>
              </a:rPr>
              <a:t>NCC</a:t>
            </a:r>
            <a:r>
              <a:rPr lang="en-US" sz="3200" dirty="0">
                <a:solidFill>
                  <a:schemeClr val="accent5">
                    <a:lumMod val="75000"/>
                  </a:schemeClr>
                </a:solidFill>
                <a:latin typeface="Times New Roman" panose="02020603050405020304" pitchFamily="18" charset="0"/>
                <a:cs typeface="Times New Roman" panose="02020603050405020304" pitchFamily="18" charset="0"/>
              </a:rPr>
              <a:t>, ten</a:t>
            </a:r>
            <a:r>
              <a:rPr lang="vi-VN" sz="3200" dirty="0">
                <a:solidFill>
                  <a:schemeClr val="accent5">
                    <a:lumMod val="75000"/>
                  </a:schemeClr>
                </a:solidFill>
                <a:latin typeface="Times New Roman" panose="02020603050405020304" pitchFamily="18" charset="0"/>
                <a:cs typeface="Times New Roman" panose="02020603050405020304" pitchFamily="18" charset="0"/>
              </a:rPr>
              <a:t>NCC</a:t>
            </a:r>
            <a:r>
              <a:rPr lang="en-US" sz="3200" dirty="0">
                <a:solidFill>
                  <a:schemeClr val="accent5">
                    <a:lumMod val="75000"/>
                  </a:schemeClr>
                </a:solidFill>
                <a:latin typeface="Times New Roman" panose="02020603050405020304" pitchFamily="18" charset="0"/>
                <a:cs typeface="Times New Roman" panose="02020603050405020304" pitchFamily="18" charset="0"/>
              </a:rPr>
              <a:t>)</a:t>
            </a:r>
            <a:r>
              <a:rPr lang="vi-VN" sz="3200" dirty="0">
                <a:solidFill>
                  <a:schemeClr val="accent5">
                    <a:lumMod val="75000"/>
                  </a:schemeClr>
                </a:solidFill>
                <a:latin typeface="+mj-lt"/>
              </a:rPr>
              <a:t>.</a:t>
            </a:r>
          </a:p>
          <a:p>
            <a:pPr marL="0" indent="0">
              <a:buNone/>
            </a:pPr>
            <a:endParaRPr lang="vi-VN" dirty="0"/>
          </a:p>
        </p:txBody>
      </p:sp>
    </p:spTree>
    <p:extLst>
      <p:ext uri="{BB962C8B-B14F-4D97-AF65-F5344CB8AC3E}">
        <p14:creationId xmlns:p14="http://schemas.microsoft.com/office/powerpoint/2010/main" val="3399678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331304" y="742121"/>
            <a:ext cx="11582400" cy="5870713"/>
          </a:xfrm>
        </p:spPr>
        <p:txBody>
          <a:bodyPr/>
          <a:lstStyle/>
          <a:p>
            <a:r>
              <a:rPr lang="vi-VN" sz="3200" b="1" dirty="0" smtClean="0">
                <a:solidFill>
                  <a:schemeClr val="accent5">
                    <a:lumMod val="75000"/>
                  </a:schemeClr>
                </a:solidFill>
                <a:latin typeface="Times New Roman" panose="02020603050405020304" pitchFamily="18" charset="0"/>
                <a:cs typeface="Times New Roman" panose="02020603050405020304" pitchFamily="18" charset="0"/>
              </a:rPr>
              <a:t>Thể loại</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sz="3200" b="1" u="sng" dirty="0" smtClean="0">
                <a:solidFill>
                  <a:schemeClr val="accent5">
                    <a:lumMod val="75000"/>
                  </a:schemeClr>
                </a:solidFill>
                <a:latin typeface="Times New Roman" panose="02020603050405020304" pitchFamily="18" charset="0"/>
                <a:cs typeface="Times New Roman" panose="02020603050405020304" pitchFamily="18" charset="0"/>
              </a:rPr>
              <a:t>MaTL</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 tenTL).</a:t>
            </a:r>
          </a:p>
          <a:p>
            <a:r>
              <a:rPr lang="vi-VN" sz="3200" b="1" dirty="0" smtClean="0">
                <a:solidFill>
                  <a:schemeClr val="accent5">
                    <a:lumMod val="75000"/>
                  </a:schemeClr>
                </a:solidFill>
                <a:latin typeface="Times New Roman" panose="02020603050405020304" pitchFamily="18" charset="0"/>
                <a:cs typeface="Times New Roman" panose="02020603050405020304" pitchFamily="18" charset="0"/>
              </a:rPr>
              <a:t>Báo </a:t>
            </a:r>
            <a:r>
              <a:rPr lang="vi-VN" sz="3200" b="1" dirty="0">
                <a:solidFill>
                  <a:schemeClr val="accent5">
                    <a:lumMod val="75000"/>
                  </a:schemeClr>
                </a:solidFill>
                <a:latin typeface="Times New Roman" panose="02020603050405020304" pitchFamily="18" charset="0"/>
                <a:cs typeface="Times New Roman" panose="02020603050405020304" pitchFamily="18" charset="0"/>
              </a:rPr>
              <a:t>cáo</a:t>
            </a:r>
            <a:r>
              <a:rPr lang="vi-VN" sz="3200" dirty="0">
                <a:solidFill>
                  <a:schemeClr val="accent5">
                    <a:lumMod val="75000"/>
                  </a:schemeClr>
                </a:solidFill>
                <a:latin typeface="Times New Roman" panose="02020603050405020304" pitchFamily="18" charset="0"/>
                <a:cs typeface="Times New Roman" panose="02020603050405020304" pitchFamily="18" charset="0"/>
              </a:rPr>
              <a:t> (</a:t>
            </a:r>
            <a:r>
              <a:rPr lang="vi-VN" sz="3200" b="1" u="sng" dirty="0">
                <a:solidFill>
                  <a:schemeClr val="accent5">
                    <a:lumMod val="75000"/>
                  </a:schemeClr>
                </a:solidFill>
                <a:latin typeface="Times New Roman" panose="02020603050405020304" pitchFamily="18" charset="0"/>
                <a:cs typeface="Times New Roman" panose="02020603050405020304" pitchFamily="18" charset="0"/>
              </a:rPr>
              <a:t>MaBC</a:t>
            </a:r>
            <a:r>
              <a:rPr lang="vi-VN" sz="3200" dirty="0">
                <a:solidFill>
                  <a:schemeClr val="accent5">
                    <a:lumMod val="75000"/>
                  </a:schemeClr>
                </a:solidFill>
                <a:latin typeface="Times New Roman" panose="02020603050405020304" pitchFamily="18" charset="0"/>
                <a:cs typeface="Times New Roman" panose="02020603050405020304" pitchFamily="18" charset="0"/>
              </a:rPr>
              <a:t>, ngay, </a:t>
            </a:r>
            <a:r>
              <a:rPr lang="vi-VN" sz="3200" u="dbl" dirty="0">
                <a:solidFill>
                  <a:schemeClr val="accent5">
                    <a:lumMod val="75000"/>
                  </a:schemeClr>
                </a:solidFill>
                <a:latin typeface="Times New Roman" panose="02020603050405020304" pitchFamily="18" charset="0"/>
                <a:cs typeface="Times New Roman" panose="02020603050405020304" pitchFamily="18" charset="0"/>
              </a:rPr>
              <a:t>MaNV</a:t>
            </a:r>
            <a:r>
              <a:rPr lang="vi-VN" sz="3200" dirty="0">
                <a:solidFill>
                  <a:schemeClr val="accent5">
                    <a:lumMod val="75000"/>
                  </a:schemeClr>
                </a:solidFill>
                <a:latin typeface="Times New Roman" panose="02020603050405020304" pitchFamily="18" charset="0"/>
                <a:cs typeface="Times New Roman" panose="02020603050405020304" pitchFamily="18" charset="0"/>
              </a:rPr>
              <a:t>)</a:t>
            </a:r>
          </a:p>
          <a:p>
            <a:r>
              <a:rPr lang="vi-VN" sz="3200" b="1" dirty="0">
                <a:solidFill>
                  <a:schemeClr val="accent5">
                    <a:lumMod val="75000"/>
                  </a:schemeClr>
                </a:solidFill>
                <a:latin typeface="Times New Roman" panose="02020603050405020304" pitchFamily="18" charset="0"/>
                <a:cs typeface="Times New Roman" panose="02020603050405020304" pitchFamily="18" charset="0"/>
              </a:rPr>
              <a:t>Phiếu mượn</a:t>
            </a:r>
            <a:r>
              <a:rPr lang="vi-VN" sz="3200" dirty="0">
                <a:solidFill>
                  <a:schemeClr val="accent5">
                    <a:lumMod val="75000"/>
                  </a:schemeClr>
                </a:solidFill>
                <a:latin typeface="Times New Roman" panose="02020603050405020304" pitchFamily="18" charset="0"/>
                <a:cs typeface="Times New Roman" panose="02020603050405020304" pitchFamily="18" charset="0"/>
              </a:rPr>
              <a:t> (</a:t>
            </a:r>
            <a:r>
              <a:rPr lang="vi-VN" sz="3200" b="1" u="sng" dirty="0">
                <a:solidFill>
                  <a:schemeClr val="accent5">
                    <a:lumMod val="75000"/>
                  </a:schemeClr>
                </a:solidFill>
                <a:latin typeface="Times New Roman" panose="02020603050405020304" pitchFamily="18" charset="0"/>
                <a:cs typeface="Times New Roman" panose="02020603050405020304" pitchFamily="18" charset="0"/>
              </a:rPr>
              <a:t>Maphieumuon</a:t>
            </a:r>
            <a:r>
              <a:rPr lang="vi-VN" sz="3200" dirty="0">
                <a:solidFill>
                  <a:schemeClr val="accent5">
                    <a:lumMod val="75000"/>
                  </a:schemeClr>
                </a:solidFill>
                <a:latin typeface="Times New Roman" panose="02020603050405020304" pitchFamily="18" charset="0"/>
                <a:cs typeface="Times New Roman" panose="02020603050405020304" pitchFamily="18" charset="0"/>
              </a:rPr>
              <a:t>, ngaymuon, ngaytra, soluong</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 tinhtrangsach</a:t>
            </a:r>
            <a:r>
              <a:rPr lang="vi-VN" sz="3200" dirty="0">
                <a:solidFill>
                  <a:schemeClr val="accent5">
                    <a:lumMod val="75000"/>
                  </a:schemeClr>
                </a:solidFill>
                <a:latin typeface="Times New Roman" panose="02020603050405020304" pitchFamily="18" charset="0"/>
                <a:cs typeface="Times New Roman" panose="02020603050405020304" pitchFamily="18" charset="0"/>
              </a:rPr>
              <a:t>, tinhtrangmuon</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sz="3200" u="dbl" dirty="0" smtClean="0">
                <a:solidFill>
                  <a:schemeClr val="accent5">
                    <a:lumMod val="75000"/>
                  </a:schemeClr>
                </a:solidFill>
                <a:latin typeface="Times New Roman" panose="02020603050405020304" pitchFamily="18" charset="0"/>
                <a:cs typeface="Times New Roman" panose="02020603050405020304" pitchFamily="18" charset="0"/>
              </a:rPr>
              <a:t>Masach</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sz="3200" u="dbl" dirty="0" smtClean="0">
                <a:solidFill>
                  <a:schemeClr val="accent5">
                    <a:lumMod val="75000"/>
                  </a:schemeClr>
                </a:solidFill>
                <a:latin typeface="Times New Roman" panose="02020603050405020304" pitchFamily="18" charset="0"/>
                <a:cs typeface="Times New Roman" panose="02020603050405020304" pitchFamily="18" charset="0"/>
              </a:rPr>
              <a:t>MaSV</a:t>
            </a:r>
            <a:r>
              <a:rPr lang="vi-VN" sz="3200" dirty="0">
                <a:solidFill>
                  <a:schemeClr val="accent5">
                    <a:lumMod val="75000"/>
                  </a:schemeClr>
                </a:solidFill>
                <a:latin typeface="Times New Roman" panose="02020603050405020304" pitchFamily="18" charset="0"/>
                <a:cs typeface="Times New Roman" panose="02020603050405020304" pitchFamily="18" charset="0"/>
              </a:rPr>
              <a:t>).</a:t>
            </a:r>
          </a:p>
          <a:p>
            <a:r>
              <a:rPr lang="vi-VN" sz="3200" b="1" dirty="0">
                <a:solidFill>
                  <a:schemeClr val="accent5">
                    <a:lumMod val="75000"/>
                  </a:schemeClr>
                </a:solidFill>
                <a:latin typeface="Times New Roman" panose="02020603050405020304" pitchFamily="18" charset="0"/>
                <a:cs typeface="Times New Roman" panose="02020603050405020304" pitchFamily="18" charset="0"/>
              </a:rPr>
              <a:t>Hóa đơn làm thẻ</a:t>
            </a:r>
            <a:r>
              <a:rPr lang="vi-VN" sz="3200" dirty="0">
                <a:solidFill>
                  <a:schemeClr val="accent5">
                    <a:lumMod val="75000"/>
                  </a:schemeClr>
                </a:solidFill>
                <a:latin typeface="Times New Roman" panose="02020603050405020304" pitchFamily="18" charset="0"/>
                <a:cs typeface="Times New Roman" panose="02020603050405020304" pitchFamily="18" charset="0"/>
              </a:rPr>
              <a:t> (</a:t>
            </a:r>
            <a:r>
              <a:rPr lang="vi-VN" sz="3200" b="1" u="sng" dirty="0">
                <a:solidFill>
                  <a:schemeClr val="accent5">
                    <a:lumMod val="75000"/>
                  </a:schemeClr>
                </a:solidFill>
                <a:latin typeface="Times New Roman" panose="02020603050405020304" pitchFamily="18" charset="0"/>
                <a:cs typeface="Times New Roman" panose="02020603050405020304" pitchFamily="18" charset="0"/>
              </a:rPr>
              <a:t>Mathe, MaNV</a:t>
            </a:r>
            <a:r>
              <a:rPr lang="vi-VN" sz="3200" dirty="0">
                <a:solidFill>
                  <a:schemeClr val="accent5">
                    <a:lumMod val="75000"/>
                  </a:schemeClr>
                </a:solidFill>
                <a:latin typeface="Times New Roman" panose="02020603050405020304" pitchFamily="18" charset="0"/>
                <a:cs typeface="Times New Roman" panose="02020603050405020304" pitchFamily="18" charset="0"/>
              </a:rPr>
              <a:t>, ngaylap, chiphi).</a:t>
            </a:r>
          </a:p>
          <a:p>
            <a:r>
              <a:rPr lang="vi-VN" sz="3200" b="1" dirty="0">
                <a:solidFill>
                  <a:schemeClr val="accent5">
                    <a:lumMod val="75000"/>
                  </a:schemeClr>
                </a:solidFill>
                <a:latin typeface="Times New Roman" panose="02020603050405020304" pitchFamily="18" charset="0"/>
                <a:cs typeface="Times New Roman" panose="02020603050405020304" pitchFamily="18" charset="0"/>
              </a:rPr>
              <a:t>Phiếu nhập sách</a:t>
            </a:r>
            <a:r>
              <a:rPr lang="vi-VN" sz="3200" dirty="0">
                <a:solidFill>
                  <a:schemeClr val="accent5">
                    <a:lumMod val="75000"/>
                  </a:schemeClr>
                </a:solidFill>
                <a:latin typeface="Times New Roman" panose="02020603050405020304" pitchFamily="18" charset="0"/>
                <a:cs typeface="Times New Roman" panose="02020603050405020304" pitchFamily="18" charset="0"/>
              </a:rPr>
              <a:t> ( </a:t>
            </a:r>
            <a:r>
              <a:rPr lang="vi-VN" sz="3200" b="1" u="sng" dirty="0">
                <a:solidFill>
                  <a:schemeClr val="accent5">
                    <a:lumMod val="75000"/>
                  </a:schemeClr>
                </a:solidFill>
                <a:latin typeface="Times New Roman" panose="02020603050405020304" pitchFamily="18" charset="0"/>
                <a:cs typeface="Times New Roman" panose="02020603050405020304" pitchFamily="18" charset="0"/>
              </a:rPr>
              <a:t>MaPN</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 tensach</a:t>
            </a:r>
            <a:r>
              <a:rPr lang="vi-VN" sz="3200" dirty="0">
                <a:solidFill>
                  <a:schemeClr val="accent5">
                    <a:lumMod val="75000"/>
                  </a:schemeClr>
                </a:solidFill>
                <a:latin typeface="Times New Roman" panose="02020603050405020304" pitchFamily="18" charset="0"/>
                <a:cs typeface="Times New Roman" panose="02020603050405020304" pitchFamily="18" charset="0"/>
              </a:rPr>
              <a:t>, soluong, dongia, ngaygiao</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 tinhtranggiao</a:t>
            </a:r>
            <a:r>
              <a:rPr lang="vi-VN" sz="3200" dirty="0">
                <a:solidFill>
                  <a:schemeClr val="accent5">
                    <a:lumMod val="75000"/>
                  </a:schemeClr>
                </a:solidFill>
                <a:latin typeface="Times New Roman" panose="02020603050405020304" pitchFamily="18" charset="0"/>
                <a:cs typeface="Times New Roman" panose="02020603050405020304" pitchFamily="18" charset="0"/>
              </a:rPr>
              <a:t>, </a:t>
            </a:r>
            <a:r>
              <a:rPr lang="vi-VN" sz="3200" u="dbl" dirty="0">
                <a:solidFill>
                  <a:schemeClr val="accent5">
                    <a:lumMod val="75000"/>
                  </a:schemeClr>
                </a:solidFill>
                <a:latin typeface="Times New Roman" panose="02020603050405020304" pitchFamily="18" charset="0"/>
                <a:cs typeface="Times New Roman" panose="02020603050405020304" pitchFamily="18" charset="0"/>
              </a:rPr>
              <a:t>MaNV</a:t>
            </a:r>
            <a:r>
              <a:rPr lang="vi-VN" sz="3200" dirty="0">
                <a:solidFill>
                  <a:schemeClr val="accent5">
                    <a:lumMod val="75000"/>
                  </a:schemeClr>
                </a:solidFill>
                <a:latin typeface="Times New Roman" panose="02020603050405020304" pitchFamily="18" charset="0"/>
                <a:cs typeface="Times New Roman" panose="02020603050405020304" pitchFamily="18" charset="0"/>
              </a:rPr>
              <a:t>, </a:t>
            </a:r>
            <a:r>
              <a:rPr lang="vi-VN" sz="3200" u="dbl" dirty="0">
                <a:solidFill>
                  <a:schemeClr val="accent5">
                    <a:lumMod val="75000"/>
                  </a:schemeClr>
                </a:solidFill>
                <a:latin typeface="Times New Roman" panose="02020603050405020304" pitchFamily="18" charset="0"/>
                <a:cs typeface="Times New Roman" panose="02020603050405020304" pitchFamily="18" charset="0"/>
              </a:rPr>
              <a:t>MaNCC</a:t>
            </a:r>
            <a:r>
              <a:rPr lang="vi-VN" sz="3200" dirty="0">
                <a:solidFill>
                  <a:schemeClr val="accent5">
                    <a:lumMod val="75000"/>
                  </a:schemeClr>
                </a:solidFill>
                <a:latin typeface="Times New Roman" panose="02020603050405020304" pitchFamily="18" charset="0"/>
                <a:cs typeface="Times New Roman" panose="02020603050405020304" pitchFamily="18" charset="0"/>
              </a:rPr>
              <a:t>).</a:t>
            </a:r>
          </a:p>
          <a:p>
            <a:r>
              <a:rPr lang="vi-VN" sz="3200" b="1" dirty="0">
                <a:solidFill>
                  <a:schemeClr val="accent5">
                    <a:lumMod val="75000"/>
                  </a:schemeClr>
                </a:solidFill>
                <a:latin typeface="Times New Roman" panose="02020603050405020304" pitchFamily="18" charset="0"/>
                <a:cs typeface="Times New Roman" panose="02020603050405020304" pitchFamily="18" charset="0"/>
              </a:rPr>
              <a:t>Biên bản xử lý</a:t>
            </a:r>
            <a:r>
              <a:rPr lang="vi-VN" sz="3200" dirty="0">
                <a:solidFill>
                  <a:schemeClr val="accent5">
                    <a:lumMod val="75000"/>
                  </a:schemeClr>
                </a:solidFill>
                <a:latin typeface="Times New Roman" panose="02020603050405020304" pitchFamily="18" charset="0"/>
                <a:cs typeface="Times New Roman" panose="02020603050405020304" pitchFamily="18" charset="0"/>
              </a:rPr>
              <a:t> (</a:t>
            </a:r>
            <a:r>
              <a:rPr lang="vi-VN" sz="3200" b="1" u="sng" dirty="0">
                <a:solidFill>
                  <a:schemeClr val="accent5">
                    <a:lumMod val="75000"/>
                  </a:schemeClr>
                </a:solidFill>
                <a:latin typeface="Times New Roman" panose="02020603050405020304" pitchFamily="18" charset="0"/>
                <a:cs typeface="Times New Roman" panose="02020603050405020304" pitchFamily="18" charset="0"/>
              </a:rPr>
              <a:t>MaSV, Masach</a:t>
            </a:r>
            <a:r>
              <a:rPr lang="vi-VN" sz="3200" dirty="0">
                <a:solidFill>
                  <a:schemeClr val="accent5">
                    <a:lumMod val="75000"/>
                  </a:schemeClr>
                </a:solidFill>
                <a:latin typeface="Times New Roman" panose="02020603050405020304" pitchFamily="18" charset="0"/>
                <a:cs typeface="Times New Roman" panose="02020603050405020304" pitchFamily="18" charset="0"/>
              </a:rPr>
              <a:t>, loivipham, bienphapxuly</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 ngay </a:t>
            </a:r>
            <a:r>
              <a:rPr lang="vi-VN" sz="3200" dirty="0">
                <a:solidFill>
                  <a:schemeClr val="accent5">
                    <a:lumMod val="75000"/>
                  </a:schemeClr>
                </a:solidFill>
                <a:latin typeface="Times New Roman" panose="02020603050405020304" pitchFamily="18" charset="0"/>
                <a:cs typeface="Times New Roman" panose="02020603050405020304" pitchFamily="18" charset="0"/>
              </a:rPr>
              <a:t>).</a:t>
            </a:r>
          </a:p>
          <a:p>
            <a:r>
              <a:rPr lang="en-US" sz="3200" b="1" dirty="0" err="1">
                <a:solidFill>
                  <a:schemeClr val="accent5">
                    <a:lumMod val="75000"/>
                  </a:schemeClr>
                </a:solidFill>
                <a:latin typeface="Times New Roman" panose="02020603050405020304" pitchFamily="18" charset="0"/>
                <a:cs typeface="Times New Roman" panose="02020603050405020304" pitchFamily="18" charset="0"/>
              </a:rPr>
              <a:t>Hóa</a:t>
            </a:r>
            <a:r>
              <a:rPr lang="en-US" sz="3200" b="1" dirty="0">
                <a:solidFill>
                  <a:schemeClr val="accent5">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5">
                    <a:lumMod val="75000"/>
                  </a:schemeClr>
                </a:solidFill>
                <a:latin typeface="Times New Roman" panose="02020603050405020304" pitchFamily="18" charset="0"/>
                <a:cs typeface="Times New Roman" panose="02020603050405020304" pitchFamily="18" charset="0"/>
              </a:rPr>
              <a:t>đơn</a:t>
            </a:r>
            <a:r>
              <a:rPr lang="en-US" sz="3200" b="1" dirty="0">
                <a:solidFill>
                  <a:schemeClr val="accent5">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5">
                    <a:lumMod val="75000"/>
                  </a:schemeClr>
                </a:solidFill>
                <a:latin typeface="Times New Roman" panose="02020603050405020304" pitchFamily="18" charset="0"/>
                <a:cs typeface="Times New Roman" panose="02020603050405020304" pitchFamily="18" charset="0"/>
              </a:rPr>
              <a:t>nhập</a:t>
            </a:r>
            <a:r>
              <a:rPr lang="en-US" sz="3200" b="1" dirty="0">
                <a:solidFill>
                  <a:schemeClr val="accent5">
                    <a:lumMod val="75000"/>
                  </a:schemeClr>
                </a:solidFill>
                <a:latin typeface="Times New Roman" panose="02020603050405020304" pitchFamily="18" charset="0"/>
                <a:cs typeface="Times New Roman" panose="02020603050405020304" pitchFamily="18" charset="0"/>
              </a:rPr>
              <a:t> </a:t>
            </a:r>
            <a:r>
              <a:rPr lang="en-US" sz="3200" b="1" dirty="0" err="1" smtClean="0">
                <a:solidFill>
                  <a:schemeClr val="accent5">
                    <a:lumMod val="75000"/>
                  </a:schemeClr>
                </a:solidFill>
                <a:latin typeface="Times New Roman" panose="02020603050405020304" pitchFamily="18" charset="0"/>
                <a:cs typeface="Times New Roman" panose="02020603050405020304" pitchFamily="18" charset="0"/>
              </a:rPr>
              <a:t>sách</a:t>
            </a:r>
            <a:r>
              <a:rPr lang="en-US" sz="3200" dirty="0" smtClean="0">
                <a:solidFill>
                  <a:schemeClr val="accent5">
                    <a:lumMod val="75000"/>
                  </a:schemeClr>
                </a:solidFill>
                <a:latin typeface="Times New Roman" panose="02020603050405020304" pitchFamily="18" charset="0"/>
                <a:cs typeface="Times New Roman" panose="02020603050405020304" pitchFamily="18" charset="0"/>
              </a:rPr>
              <a:t>(</a:t>
            </a:r>
            <a:r>
              <a:rPr lang="vi-VN" sz="3200" b="1" u="sng" dirty="0">
                <a:solidFill>
                  <a:schemeClr val="accent5">
                    <a:lumMod val="75000"/>
                  </a:schemeClr>
                </a:solidFill>
                <a:latin typeface="Times New Roman" panose="02020603050405020304" pitchFamily="18" charset="0"/>
                <a:cs typeface="Times New Roman" panose="02020603050405020304" pitchFamily="18" charset="0"/>
              </a:rPr>
              <a:t>Ma</a:t>
            </a:r>
            <a:r>
              <a:rPr lang="en-US" sz="3200" b="1" u="sng" dirty="0" err="1" smtClean="0">
                <a:solidFill>
                  <a:schemeClr val="accent5">
                    <a:lumMod val="75000"/>
                  </a:schemeClr>
                </a:solidFill>
                <a:latin typeface="Times New Roman" panose="02020603050405020304" pitchFamily="18" charset="0"/>
                <a:cs typeface="Times New Roman" panose="02020603050405020304" pitchFamily="18" charset="0"/>
              </a:rPr>
              <a:t>hoadon</a:t>
            </a:r>
            <a:r>
              <a:rPr lang="en-US" sz="32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75000"/>
                  </a:schemeClr>
                </a:solidFill>
                <a:latin typeface="Times New Roman" panose="02020603050405020304" pitchFamily="18" charset="0"/>
                <a:cs typeface="Times New Roman" panose="02020603050405020304" pitchFamily="18" charset="0"/>
              </a:rPr>
              <a:t>ngaygiao</a:t>
            </a:r>
            <a:r>
              <a:rPr lang="en-US" sz="32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75000"/>
                  </a:schemeClr>
                </a:solidFill>
                <a:latin typeface="Times New Roman" panose="02020603050405020304" pitchFamily="18" charset="0"/>
                <a:cs typeface="Times New Roman" panose="02020603050405020304" pitchFamily="18" charset="0"/>
              </a:rPr>
              <a:t>dongia</a:t>
            </a:r>
            <a:r>
              <a:rPr lang="en-US" sz="3200" dirty="0" smtClean="0">
                <a:solidFill>
                  <a:schemeClr val="accent5">
                    <a:lumMod val="75000"/>
                  </a:schemeClr>
                </a:solidFill>
                <a:latin typeface="Times New Roman" panose="02020603050405020304" pitchFamily="18" charset="0"/>
                <a:cs typeface="Times New Roman" panose="02020603050405020304" pitchFamily="18" charset="0"/>
              </a:rPr>
              <a:t>,</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sz="3200" u="dbl" dirty="0" smtClean="0">
                <a:solidFill>
                  <a:schemeClr val="accent5">
                    <a:lumMod val="75000"/>
                  </a:schemeClr>
                </a:solidFill>
                <a:latin typeface="Times New Roman" panose="02020603050405020304" pitchFamily="18" charset="0"/>
                <a:cs typeface="Times New Roman" panose="02020603050405020304" pitchFamily="18" charset="0"/>
              </a:rPr>
              <a:t>MaNCC</a:t>
            </a:r>
            <a:r>
              <a:rPr lang="en-US" sz="3200" dirty="0">
                <a:solidFill>
                  <a:schemeClr val="accent5">
                    <a:lumMod val="75000"/>
                  </a:schemeClr>
                </a:solidFill>
                <a:latin typeface="Times New Roman" panose="02020603050405020304" pitchFamily="18" charset="0"/>
                <a:cs typeface="Times New Roman" panose="02020603050405020304" pitchFamily="18" charset="0"/>
              </a:rPr>
              <a:t>).</a:t>
            </a:r>
            <a:endParaRPr lang="vi-VN" sz="3200" dirty="0">
              <a:solidFill>
                <a:schemeClr val="accent5">
                  <a:lumMod val="75000"/>
                </a:schemeClr>
              </a:solidFill>
              <a:latin typeface="Times New Roman" panose="02020603050405020304" pitchFamily="18" charset="0"/>
              <a:cs typeface="Times New Roman" panose="02020603050405020304" pitchFamily="18" charset="0"/>
            </a:endParaRPr>
          </a:p>
          <a:p>
            <a:r>
              <a:rPr lang="vi-VN" sz="3200" b="1" dirty="0">
                <a:solidFill>
                  <a:schemeClr val="accent5">
                    <a:lumMod val="75000"/>
                  </a:schemeClr>
                </a:solidFill>
                <a:latin typeface="Times New Roman" panose="02020603050405020304" pitchFamily="18" charset="0"/>
                <a:cs typeface="Times New Roman" panose="02020603050405020304" pitchFamily="18" charset="0"/>
              </a:rPr>
              <a:t>Sách_Tác giả</a:t>
            </a:r>
            <a:r>
              <a:rPr lang="vi-VN" sz="3200" dirty="0">
                <a:solidFill>
                  <a:schemeClr val="accent5">
                    <a:lumMod val="75000"/>
                  </a:schemeClr>
                </a:solidFill>
                <a:latin typeface="Times New Roman" panose="02020603050405020304" pitchFamily="18" charset="0"/>
                <a:cs typeface="Times New Roman" panose="02020603050405020304" pitchFamily="18" charset="0"/>
              </a:rPr>
              <a:t> </a:t>
            </a:r>
            <a:r>
              <a:rPr lang="vi-VN" sz="3200" dirty="0" smtClean="0">
                <a:solidFill>
                  <a:schemeClr val="accent5">
                    <a:lumMod val="75000"/>
                  </a:schemeClr>
                </a:solidFill>
                <a:latin typeface="Times New Roman" panose="02020603050405020304" pitchFamily="18" charset="0"/>
                <a:cs typeface="Times New Roman" panose="02020603050405020304" pitchFamily="18" charset="0"/>
              </a:rPr>
              <a:t>(</a:t>
            </a:r>
            <a:r>
              <a:rPr lang="vi-VN" sz="3200" b="1" u="sng" dirty="0" smtClean="0">
                <a:solidFill>
                  <a:schemeClr val="accent5">
                    <a:lumMod val="75000"/>
                  </a:schemeClr>
                </a:solidFill>
                <a:latin typeface="Times New Roman" panose="02020603050405020304" pitchFamily="18" charset="0"/>
                <a:cs typeface="Times New Roman" panose="02020603050405020304" pitchFamily="18" charset="0"/>
              </a:rPr>
              <a:t>MaSach,MaTG</a:t>
            </a:r>
            <a:r>
              <a:rPr lang="vi-VN" sz="3200" dirty="0">
                <a:solidFill>
                  <a:schemeClr val="accent5">
                    <a:lumMod val="75000"/>
                  </a:schemeClr>
                </a:solidFill>
                <a:latin typeface="Times New Roman" panose="02020603050405020304" pitchFamily="18" charset="0"/>
                <a:cs typeface="Times New Roman" panose="02020603050405020304" pitchFamily="18" charset="0"/>
              </a:rPr>
              <a:t>)</a:t>
            </a:r>
          </a:p>
          <a:p>
            <a:endParaRPr lang="vi-VN" dirty="0"/>
          </a:p>
        </p:txBody>
      </p:sp>
    </p:spTree>
    <p:extLst>
      <p:ext uri="{BB962C8B-B14F-4D97-AF65-F5344CB8AC3E}">
        <p14:creationId xmlns:p14="http://schemas.microsoft.com/office/powerpoint/2010/main" val="1935177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1068" y="4274977"/>
            <a:ext cx="10515600" cy="1325563"/>
          </a:xfrm>
        </p:spPr>
        <p:txBody>
          <a:bodyPr>
            <a:noAutofit/>
          </a:bodyPr>
          <a:lstStyle/>
          <a:p>
            <a:r>
              <a:rPr lang="vi-VN" sz="4800" b="1" dirty="0"/>
              <a:t>Phân tích các thành phần dữ liệu</a:t>
            </a:r>
            <a:br>
              <a:rPr lang="vi-VN" sz="4800" b="1" dirty="0"/>
            </a:br>
            <a:r>
              <a:rPr lang="vi-VN" sz="4800" b="1" dirty="0"/>
              <a:t/>
            </a:r>
            <a:br>
              <a:rPr lang="vi-VN" sz="4800" b="1" dirty="0"/>
            </a:br>
            <a:endParaRPr lang="vi-VN" sz="4800" dirty="0"/>
          </a:p>
        </p:txBody>
      </p:sp>
      <p:sp>
        <p:nvSpPr>
          <p:cNvPr id="3" name="Content Placeholder 2"/>
          <p:cNvSpPr>
            <a:spLocks noGrp="1"/>
          </p:cNvSpPr>
          <p:nvPr>
            <p:ph idx="1"/>
          </p:nvPr>
        </p:nvSpPr>
        <p:spPr>
          <a:xfrm>
            <a:off x="6096000" y="4937759"/>
            <a:ext cx="5276557" cy="1492421"/>
          </a:xfrm>
        </p:spPr>
        <p:txBody>
          <a:bodyPr>
            <a:normAutofit/>
          </a:bodyPr>
          <a:lstStyle/>
          <a:p>
            <a:pPr marL="0" indent="0">
              <a:buNone/>
            </a:pPr>
            <a:r>
              <a:rPr lang="vi-VN" b="1" dirty="0">
                <a:latin typeface="+mj-lt"/>
              </a:rPr>
              <a:t> Chuẩn hóa mô hình cơ sở dữ liệu quan hệ đến dạng chuẩn 3</a:t>
            </a:r>
            <a:r>
              <a:rPr lang="vi-VN" b="1" baseline="30000" dirty="0">
                <a:latin typeface="+mj-lt"/>
              </a:rPr>
              <a:t>rd </a:t>
            </a:r>
            <a:r>
              <a:rPr lang="vi-VN" b="1" dirty="0">
                <a:latin typeface="+mj-lt"/>
              </a:rPr>
              <a:t>:</a:t>
            </a:r>
            <a:br>
              <a:rPr lang="vi-VN" b="1" dirty="0">
                <a:latin typeface="+mj-lt"/>
              </a:rPr>
            </a:br>
            <a:endParaRPr lang="vi-VN" dirty="0">
              <a:latin typeface="+mj-lt"/>
            </a:endParaRPr>
          </a:p>
        </p:txBody>
      </p:sp>
    </p:spTree>
    <p:extLst>
      <p:ext uri="{BB962C8B-B14F-4D97-AF65-F5344CB8AC3E}">
        <p14:creationId xmlns:p14="http://schemas.microsoft.com/office/powerpoint/2010/main" val="3854678444"/>
      </p:ext>
    </p:extLst>
  </p:cSld>
  <p:clrMapOvr>
    <a:masterClrMapping/>
  </p:clrMapOvr>
  <p:transition spd="slow">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b="1" dirty="0" smtClean="0"/>
              <a:t>             </a:t>
            </a:r>
            <a:endParaRPr lang="vi-VN" b="1" dirty="0"/>
          </a:p>
        </p:txBody>
      </p:sp>
      <p:sp>
        <p:nvSpPr>
          <p:cNvPr id="3" name="Content Placeholder 2"/>
          <p:cNvSpPr>
            <a:spLocks noGrp="1"/>
          </p:cNvSpPr>
          <p:nvPr>
            <p:ph idx="1"/>
          </p:nvPr>
        </p:nvSpPr>
        <p:spPr>
          <a:xfrm>
            <a:off x="838200" y="365124"/>
            <a:ext cx="10515600" cy="6148217"/>
          </a:xfrm>
        </p:spPr>
        <p:txBody>
          <a:bodyPr>
            <a:noAutofit/>
          </a:bodyPr>
          <a:lstStyle/>
          <a:p>
            <a:r>
              <a:rPr lang="vi-VN" dirty="0">
                <a:solidFill>
                  <a:schemeClr val="accent5">
                    <a:lumMod val="75000"/>
                  </a:schemeClr>
                </a:solidFill>
                <a:latin typeface="Times New Roman" panose="02020603050405020304" pitchFamily="18" charset="0"/>
                <a:cs typeface="Times New Roman" panose="02020603050405020304" pitchFamily="18" charset="0"/>
              </a:rPr>
              <a:t>F= </a:t>
            </a:r>
            <a:r>
              <a:rPr lang="vi-VN" dirty="0" smtClean="0">
                <a:solidFill>
                  <a:schemeClr val="accent5">
                    <a:lumMod val="75000"/>
                  </a:schemeClr>
                </a:solidFill>
                <a:latin typeface="Times New Roman" panose="02020603050405020304" pitchFamily="18" charset="0"/>
                <a:cs typeface="Times New Roman" panose="02020603050405020304" pitchFamily="18" charset="0"/>
              </a:rPr>
              <a:t>{</a:t>
            </a:r>
            <a:r>
              <a:rPr lang="vi-VN" b="1" dirty="0" smtClean="0">
                <a:solidFill>
                  <a:schemeClr val="accent5">
                    <a:lumMod val="75000"/>
                  </a:schemeClr>
                </a:solidFill>
                <a:latin typeface="Times New Roman" panose="02020603050405020304" pitchFamily="18" charset="0"/>
                <a:cs typeface="Times New Roman" panose="02020603050405020304" pitchFamily="18" charset="0"/>
              </a:rPr>
              <a:t>MaSV</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hoten, gioitinh, lop, ngaysinh, diachi, </a:t>
            </a:r>
            <a:r>
              <a:rPr lang="vi-VN" dirty="0" smtClean="0">
                <a:solidFill>
                  <a:schemeClr val="accent5">
                    <a:lumMod val="75000"/>
                  </a:schemeClr>
                </a:solidFill>
                <a:latin typeface="Times New Roman" panose="02020603050405020304" pitchFamily="18" charset="0"/>
                <a:cs typeface="Times New Roman" panose="02020603050405020304" pitchFamily="18" charset="0"/>
              </a:rPr>
              <a:t>khoa, </a:t>
            </a:r>
            <a:r>
              <a:rPr lang="vi-VN" sz="3200" u="dbl" dirty="0">
                <a:solidFill>
                  <a:srgbClr val="4472C4">
                    <a:lumMod val="75000"/>
                  </a:srgbClr>
                </a:solidFill>
                <a:latin typeface="Times New Roman" panose="02020603050405020304" pitchFamily="18" charset="0"/>
                <a:cs typeface="Times New Roman" panose="02020603050405020304" pitchFamily="18" charset="0"/>
              </a:rPr>
              <a:t>MaNV</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endParaRPr lang="vi-VN" dirty="0">
              <a:solidFill>
                <a:schemeClr val="accent5">
                  <a:lumMod val="75000"/>
                </a:schemeClr>
              </a:solidFill>
              <a:latin typeface="Times New Roman" panose="02020603050405020304" pitchFamily="18" charset="0"/>
              <a:cs typeface="Times New Roman" panose="02020603050405020304" pitchFamily="18" charset="0"/>
            </a:endParaRPr>
          </a:p>
          <a:p>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chuẩn 3NF</a:t>
            </a:r>
          </a:p>
          <a:p>
            <a:r>
              <a:rPr lang="vi-VN" dirty="0">
                <a:solidFill>
                  <a:schemeClr val="accent5">
                    <a:lumMod val="75000"/>
                  </a:schemeClr>
                </a:solidFill>
                <a:latin typeface="Times New Roman" panose="02020603050405020304" pitchFamily="18" charset="0"/>
                <a:cs typeface="Times New Roman" panose="02020603050405020304" pitchFamily="18" charset="0"/>
              </a:rPr>
              <a:t>F= </a:t>
            </a:r>
            <a:r>
              <a:rPr lang="vi-VN" dirty="0" smtClean="0">
                <a:solidFill>
                  <a:schemeClr val="accent5">
                    <a:lumMod val="75000"/>
                  </a:schemeClr>
                </a:solidFill>
                <a:latin typeface="Times New Roman" panose="02020603050405020304" pitchFamily="18" charset="0"/>
                <a:cs typeface="Times New Roman" panose="02020603050405020304" pitchFamily="18" charset="0"/>
              </a:rPr>
              <a:t>{</a:t>
            </a:r>
            <a:r>
              <a:rPr lang="vi-VN" b="1" dirty="0" smtClean="0">
                <a:solidFill>
                  <a:schemeClr val="accent5">
                    <a:lumMod val="75000"/>
                  </a:schemeClr>
                </a:solidFill>
                <a:latin typeface="Times New Roman" panose="02020603050405020304" pitchFamily="18" charset="0"/>
                <a:cs typeface="Times New Roman" panose="02020603050405020304" pitchFamily="18" charset="0"/>
              </a:rPr>
              <a:t>MaNV</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hoten, diachi, sodt, CMND, </a:t>
            </a:r>
            <a:r>
              <a:rPr lang="vi-VN" dirty="0" smtClean="0">
                <a:solidFill>
                  <a:schemeClr val="accent5">
                    <a:lumMod val="75000"/>
                  </a:schemeClr>
                </a:solidFill>
                <a:latin typeface="Times New Roman" panose="02020603050405020304" pitchFamily="18" charset="0"/>
                <a:cs typeface="Times New Roman" panose="02020603050405020304" pitchFamily="18" charset="0"/>
              </a:rPr>
              <a:t>gioitinh}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chuẩn 3NF</a:t>
            </a:r>
          </a:p>
          <a:p>
            <a:r>
              <a:rPr lang="vi-VN" dirty="0">
                <a:solidFill>
                  <a:schemeClr val="accent5">
                    <a:lumMod val="75000"/>
                  </a:schemeClr>
                </a:solidFill>
                <a:latin typeface="Times New Roman" panose="02020603050405020304" pitchFamily="18" charset="0"/>
                <a:cs typeface="Times New Roman" panose="02020603050405020304" pitchFamily="18" charset="0"/>
              </a:rPr>
              <a:t>F= </a:t>
            </a:r>
            <a:r>
              <a:rPr lang="vi-VN" dirty="0" smtClean="0">
                <a:solidFill>
                  <a:schemeClr val="accent5">
                    <a:lumMod val="75000"/>
                  </a:schemeClr>
                </a:solidFill>
                <a:latin typeface="Times New Roman" panose="02020603050405020304" pitchFamily="18" charset="0"/>
                <a:cs typeface="Times New Roman" panose="02020603050405020304" pitchFamily="18" charset="0"/>
              </a:rPr>
              <a:t>{</a:t>
            </a:r>
            <a:r>
              <a:rPr lang="vi-VN" b="1" dirty="0" smtClean="0">
                <a:solidFill>
                  <a:schemeClr val="accent5">
                    <a:lumMod val="75000"/>
                  </a:schemeClr>
                </a:solidFill>
                <a:latin typeface="Times New Roman" panose="02020603050405020304" pitchFamily="18" charset="0"/>
                <a:cs typeface="Times New Roman" panose="02020603050405020304" pitchFamily="18" charset="0"/>
              </a:rPr>
              <a:t>Masach</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tensach</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soluongsach</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tinhtrang</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sotrang</a:t>
            </a:r>
            <a:r>
              <a:rPr lang="vi-VN" dirty="0">
                <a:solidFill>
                  <a:schemeClr val="accent5">
                    <a:lumMod val="75000"/>
                  </a:schemeClr>
                </a:solidFill>
                <a:latin typeface="Times New Roman" panose="02020603050405020304" pitchFamily="18" charset="0"/>
                <a:cs typeface="Times New Roman" panose="02020603050405020304" pitchFamily="18" charset="0"/>
              </a:rPr>
              <a:t>, soluong, gia,namxb</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sz="3200" u="dbl" dirty="0">
                <a:solidFill>
                  <a:srgbClr val="4472C4">
                    <a:lumMod val="75000"/>
                  </a:srgbClr>
                </a:solidFill>
                <a:latin typeface="Times New Roman" panose="02020603050405020304" pitchFamily="18" charset="0"/>
              </a:rPr>
              <a:t>MaNXB</a:t>
            </a:r>
            <a:r>
              <a:rPr lang="vi-VN" sz="3200" dirty="0">
                <a:solidFill>
                  <a:srgbClr val="4472C4">
                    <a:lumMod val="75000"/>
                  </a:srgbClr>
                </a:solidFill>
                <a:latin typeface="Times New Roman" panose="02020603050405020304" pitchFamily="18" charset="0"/>
              </a:rPr>
              <a:t>, </a:t>
            </a:r>
            <a:r>
              <a:rPr lang="vi-VN" sz="3200" u="dbl" dirty="0">
                <a:solidFill>
                  <a:srgbClr val="4472C4">
                    <a:lumMod val="75000"/>
                  </a:srgbClr>
                </a:solidFill>
                <a:latin typeface="Times New Roman" panose="02020603050405020304" pitchFamily="18" charset="0"/>
              </a:rPr>
              <a:t>MaTL</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chuẩn 3NF</a:t>
            </a:r>
          </a:p>
          <a:p>
            <a:r>
              <a:rPr lang="vi-VN" dirty="0">
                <a:solidFill>
                  <a:schemeClr val="accent5">
                    <a:lumMod val="75000"/>
                  </a:schemeClr>
                </a:solidFill>
                <a:latin typeface="Times New Roman" panose="02020603050405020304" pitchFamily="18" charset="0"/>
                <a:cs typeface="Times New Roman" panose="02020603050405020304" pitchFamily="18" charset="0"/>
              </a:rPr>
              <a:t>F= </a:t>
            </a:r>
            <a:r>
              <a:rPr lang="vi-VN" dirty="0" smtClean="0">
                <a:solidFill>
                  <a:schemeClr val="accent5">
                    <a:lumMod val="75000"/>
                  </a:schemeClr>
                </a:solidFill>
                <a:latin typeface="Times New Roman" panose="02020603050405020304" pitchFamily="18" charset="0"/>
                <a:cs typeface="Times New Roman" panose="02020603050405020304" pitchFamily="18" charset="0"/>
              </a:rPr>
              <a:t>{</a:t>
            </a:r>
            <a:r>
              <a:rPr lang="vi-VN" b="1" dirty="0" smtClean="0">
                <a:solidFill>
                  <a:schemeClr val="accent5">
                    <a:lumMod val="75000"/>
                  </a:schemeClr>
                </a:solidFill>
                <a:latin typeface="Times New Roman" panose="02020603050405020304" pitchFamily="18" charset="0"/>
                <a:cs typeface="Times New Roman" panose="02020603050405020304" pitchFamily="18" charset="0"/>
              </a:rPr>
              <a:t>Maphieumuon</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ngaymuon, ngaytra, soluong</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sz="3200" u="dbl" dirty="0">
                <a:solidFill>
                  <a:srgbClr val="4472C4">
                    <a:lumMod val="75000"/>
                  </a:srgbClr>
                </a:solidFill>
                <a:latin typeface="Times New Roman" panose="02020603050405020304" pitchFamily="18" charset="0"/>
                <a:cs typeface="Times New Roman" panose="02020603050405020304" pitchFamily="18" charset="0"/>
              </a:rPr>
              <a:t>Masach</a:t>
            </a:r>
            <a:r>
              <a:rPr lang="vi-VN" sz="3200" dirty="0" smtClean="0">
                <a:solidFill>
                  <a:srgbClr val="4472C4">
                    <a:lumMod val="75000"/>
                  </a:srgbClr>
                </a:solidFill>
                <a:latin typeface="Times New Roman" panose="02020603050405020304" pitchFamily="18" charset="0"/>
                <a:cs typeface="Times New Roman" panose="02020603050405020304" pitchFamily="18" charset="0"/>
              </a:rPr>
              <a:t>, </a:t>
            </a:r>
            <a:r>
              <a:rPr lang="vi-VN" sz="3200" u="dbl" dirty="0" smtClean="0">
                <a:solidFill>
                  <a:srgbClr val="4472C4">
                    <a:lumMod val="75000"/>
                  </a:srgbClr>
                </a:solidFill>
                <a:latin typeface="Times New Roman" panose="02020603050405020304" pitchFamily="18" charset="0"/>
                <a:cs typeface="Times New Roman" panose="02020603050405020304" pitchFamily="18" charset="0"/>
              </a:rPr>
              <a:t>MaSV</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chuẩn 3NF</a:t>
            </a:r>
          </a:p>
          <a:p>
            <a:r>
              <a:rPr lang="vi-VN" dirty="0">
                <a:solidFill>
                  <a:schemeClr val="accent5">
                    <a:lumMod val="75000"/>
                  </a:schemeClr>
                </a:solidFill>
                <a:latin typeface="Times New Roman" panose="02020603050405020304" pitchFamily="18" charset="0"/>
                <a:cs typeface="Times New Roman" panose="02020603050405020304" pitchFamily="18" charset="0"/>
              </a:rPr>
              <a:t>F= </a:t>
            </a:r>
            <a:r>
              <a:rPr lang="vi-VN" dirty="0" smtClean="0">
                <a:solidFill>
                  <a:schemeClr val="accent5">
                    <a:lumMod val="75000"/>
                  </a:schemeClr>
                </a:solidFill>
                <a:latin typeface="Times New Roman" panose="02020603050405020304" pitchFamily="18" charset="0"/>
                <a:cs typeface="Times New Roman" panose="02020603050405020304" pitchFamily="18" charset="0"/>
              </a:rPr>
              <a:t>{</a:t>
            </a:r>
            <a:r>
              <a:rPr lang="vi-VN" b="1" dirty="0" smtClean="0">
                <a:solidFill>
                  <a:schemeClr val="accent5">
                    <a:lumMod val="75000"/>
                  </a:schemeClr>
                </a:solidFill>
                <a:latin typeface="Times New Roman" panose="02020603050405020304" pitchFamily="18" charset="0"/>
                <a:cs typeface="Times New Roman" panose="02020603050405020304" pitchFamily="18" charset="0"/>
              </a:rPr>
              <a:t>MaBC</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a:t>
            </a:r>
            <a:r>
              <a:rPr lang="vi-VN" dirty="0" smtClean="0">
                <a:solidFill>
                  <a:schemeClr val="accent5">
                    <a:lumMod val="75000"/>
                  </a:schemeClr>
                </a:solidFill>
                <a:latin typeface="Times New Roman" panose="02020603050405020304" pitchFamily="18" charset="0"/>
                <a:cs typeface="Times New Roman" panose="02020603050405020304" pitchFamily="18" charset="0"/>
              </a:rPr>
              <a:t>ngay, </a:t>
            </a:r>
            <a:r>
              <a:rPr lang="vi-VN" sz="3200" u="dbl" dirty="0" smtClean="0">
                <a:solidFill>
                  <a:srgbClr val="4472C4">
                    <a:lumMod val="75000"/>
                  </a:srgbClr>
                </a:solidFill>
                <a:latin typeface="Times New Roman" panose="02020603050405020304" pitchFamily="18" charset="0"/>
                <a:cs typeface="Times New Roman" panose="02020603050405020304" pitchFamily="18" charset="0"/>
              </a:rPr>
              <a:t>MaSV</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smtClean="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rPr>
              <a:t>chuẩn 3NF</a:t>
            </a:r>
          </a:p>
          <a:p>
            <a:r>
              <a:rPr lang="vi-VN" dirty="0">
                <a:solidFill>
                  <a:schemeClr val="accent5">
                    <a:lumMod val="75000"/>
                  </a:schemeClr>
                </a:solidFill>
                <a:latin typeface="Times New Roman" panose="02020603050405020304" pitchFamily="18" charset="0"/>
                <a:cs typeface="Times New Roman" panose="02020603050405020304" pitchFamily="18" charset="0"/>
              </a:rPr>
              <a:t>F= </a:t>
            </a:r>
            <a:r>
              <a:rPr lang="vi-VN" dirty="0" smtClean="0">
                <a:solidFill>
                  <a:schemeClr val="accent5">
                    <a:lumMod val="75000"/>
                  </a:schemeClr>
                </a:solidFill>
                <a:latin typeface="Times New Roman" panose="02020603050405020304" pitchFamily="18" charset="0"/>
                <a:cs typeface="Times New Roman" panose="02020603050405020304" pitchFamily="18" charset="0"/>
              </a:rPr>
              <a:t>{</a:t>
            </a:r>
            <a:r>
              <a:rPr lang="vi-VN" b="1" dirty="0" smtClean="0">
                <a:solidFill>
                  <a:schemeClr val="accent5">
                    <a:lumMod val="75000"/>
                  </a:schemeClr>
                </a:solidFill>
                <a:latin typeface="Times New Roman" panose="02020603050405020304" pitchFamily="18" charset="0"/>
                <a:cs typeface="Times New Roman" panose="02020603050405020304" pitchFamily="18" charset="0"/>
              </a:rPr>
              <a:t>Mathe</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thoigiancap</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hsd</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sz="3200" u="dbl" dirty="0">
                <a:solidFill>
                  <a:srgbClr val="4472C4">
                    <a:lumMod val="75000"/>
                  </a:srgbClr>
                </a:solidFill>
                <a:latin typeface="Times New Roman" panose="02020603050405020304" pitchFamily="18" charset="0"/>
                <a:cs typeface="Times New Roman" panose="02020603050405020304" pitchFamily="18" charset="0"/>
              </a:rPr>
              <a:t>MaSV</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chuẩn 3NF</a:t>
            </a:r>
          </a:p>
          <a:p>
            <a:r>
              <a:rPr lang="vi-VN" dirty="0">
                <a:solidFill>
                  <a:schemeClr val="accent5">
                    <a:lumMod val="75000"/>
                  </a:schemeClr>
                </a:solidFill>
                <a:latin typeface="Times New Roman" panose="02020603050405020304" pitchFamily="18" charset="0"/>
                <a:cs typeface="Times New Roman" panose="02020603050405020304" pitchFamily="18" charset="0"/>
              </a:rPr>
              <a:t>F= </a:t>
            </a:r>
            <a:r>
              <a:rPr lang="vi-VN" dirty="0" smtClean="0">
                <a:solidFill>
                  <a:schemeClr val="accent5">
                    <a:lumMod val="75000"/>
                  </a:schemeClr>
                </a:solidFill>
                <a:latin typeface="Times New Roman" panose="02020603050405020304" pitchFamily="18" charset="0"/>
                <a:cs typeface="Times New Roman" panose="02020603050405020304" pitchFamily="18" charset="0"/>
              </a:rPr>
              <a:t>{</a:t>
            </a:r>
            <a:r>
              <a:rPr lang="vi-VN" b="1" dirty="0" smtClean="0">
                <a:solidFill>
                  <a:schemeClr val="accent5">
                    <a:lumMod val="75000"/>
                  </a:schemeClr>
                </a:solidFill>
                <a:latin typeface="Times New Roman" panose="02020603050405020304" pitchFamily="18" charset="0"/>
                <a:cs typeface="Times New Roman" panose="02020603050405020304" pitchFamily="18" charset="0"/>
              </a:rPr>
              <a:t>MaTG</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a:t>
            </a:r>
            <a:r>
              <a:rPr lang="vi-VN" dirty="0" smtClean="0">
                <a:solidFill>
                  <a:schemeClr val="accent5">
                    <a:lumMod val="75000"/>
                  </a:schemeClr>
                </a:solidFill>
                <a:latin typeface="Times New Roman" panose="02020603050405020304" pitchFamily="18" charset="0"/>
                <a:cs typeface="Times New Roman" panose="02020603050405020304" pitchFamily="18" charset="0"/>
              </a:rPr>
              <a:t>tenTG}  </a:t>
            </a:r>
            <a:r>
              <a:rPr lang="vi-VN"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vi-VN" dirty="0">
                <a:solidFill>
                  <a:schemeClr val="accent5">
                    <a:lumMod val="75000"/>
                  </a:schemeClr>
                </a:solidFill>
                <a:latin typeface="Times New Roman" panose="02020603050405020304" pitchFamily="18" charset="0"/>
                <a:cs typeface="Times New Roman" panose="02020603050405020304" pitchFamily="18" charset="0"/>
              </a:rPr>
              <a:t> chuẩn 3NF</a:t>
            </a:r>
          </a:p>
          <a:p>
            <a:endParaRPr lang="vi-VN"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70259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83165">
              <a:srgbClr val="7497D3"/>
            </a:gs>
            <a:gs pos="0">
              <a:schemeClr val="accent5">
                <a:lumMod val="0"/>
                <a:lumOff val="100000"/>
              </a:schemeClr>
            </a:gs>
            <a:gs pos="35000">
              <a:schemeClr val="accent5">
                <a:lumMod val="0"/>
                <a:lumOff val="100000"/>
              </a:schemeClr>
            </a:gs>
            <a:gs pos="100000">
              <a:schemeClr val="accent5">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400" y="4304714"/>
            <a:ext cx="10515600" cy="1212387"/>
          </a:xfrm>
        </p:spPr>
        <p:txBody>
          <a:bodyPr>
            <a:normAutofit/>
          </a:bodyPr>
          <a:lstStyle/>
          <a:p>
            <a:pPr algn="ctr"/>
            <a:r>
              <a:rPr lang="en-US" sz="8000" b="1" dirty="0" err="1">
                <a:latin typeface="Times New Roman" panose="02020603050405020304" pitchFamily="18" charset="0"/>
                <a:cs typeface="Times New Roman" panose="02020603050405020304" pitchFamily="18" charset="0"/>
              </a:rPr>
              <a:t>Khảo</a:t>
            </a:r>
            <a:r>
              <a:rPr lang="en-US" sz="8000" b="1"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sát</a:t>
            </a:r>
            <a:r>
              <a:rPr lang="en-US" sz="8000" b="1"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hệ</a:t>
            </a:r>
            <a:r>
              <a:rPr lang="en-US" sz="8000" b="1"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thống</a:t>
            </a:r>
            <a:endParaRPr lang="vi-VN" sz="8000" dirty="0"/>
          </a:p>
        </p:txBody>
      </p:sp>
      <p:sp>
        <p:nvSpPr>
          <p:cNvPr id="3" name="Content Placeholder 2"/>
          <p:cNvSpPr>
            <a:spLocks noGrp="1"/>
          </p:cNvSpPr>
          <p:nvPr>
            <p:ph idx="1"/>
          </p:nvPr>
        </p:nvSpPr>
        <p:spPr>
          <a:xfrm>
            <a:off x="6611815" y="5852161"/>
            <a:ext cx="4839286" cy="773723"/>
          </a:xfrm>
        </p:spPr>
        <p:txBody>
          <a:bodyPr>
            <a:normAutofit/>
          </a:bodyPr>
          <a:lstStyle/>
          <a:p>
            <a:pPr marL="0" indent="0" algn="just">
              <a:buNone/>
            </a:pPr>
            <a:r>
              <a:rPr lang="en-US" sz="4000" b="1" dirty="0" err="1">
                <a:latin typeface="Times New Roman" panose="02020603050405020304" pitchFamily="18" charset="0"/>
                <a:cs typeface="Times New Roman" panose="02020603050405020304" pitchFamily="18" charset="0"/>
              </a:rPr>
              <a:t>Câu</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hỏi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phỏng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vấn</a:t>
            </a:r>
            <a:endParaRPr lang="en-US" sz="4000" b="1" dirty="0">
              <a:latin typeface="Times New Roman" panose="02020603050405020304" pitchFamily="18" charset="0"/>
              <a:cs typeface="Times New Roman" panose="02020603050405020304" pitchFamily="18" charset="0"/>
            </a:endParaRPr>
          </a:p>
          <a:p>
            <a:pPr marL="0" indent="0">
              <a:buNone/>
            </a:pPr>
            <a:endParaRPr lang="vi-V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11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Autofit/>
          </a:bodyPr>
          <a:lstStyle/>
          <a:p>
            <a:r>
              <a:rPr lang="vi-VN" b="1" dirty="0" smtClean="0"/>
              <a:t>               </a:t>
            </a:r>
            <a:endParaRPr lang="vi-VN" b="1" dirty="0"/>
          </a:p>
        </p:txBody>
      </p:sp>
      <p:sp>
        <p:nvSpPr>
          <p:cNvPr id="3" name="Content Placeholder 2"/>
          <p:cNvSpPr>
            <a:spLocks noGrp="1"/>
          </p:cNvSpPr>
          <p:nvPr>
            <p:ph idx="1"/>
          </p:nvPr>
        </p:nvSpPr>
        <p:spPr>
          <a:xfrm>
            <a:off x="838200" y="500062"/>
            <a:ext cx="10515600" cy="5455229"/>
          </a:xfrm>
        </p:spPr>
        <p:txBody>
          <a:bodyPr>
            <a:noAutofit/>
          </a:bodyPr>
          <a:lstStyle/>
          <a:p>
            <a:endParaRPr lang="vi-VN" dirty="0">
              <a:solidFill>
                <a:schemeClr val="accent5">
                  <a:lumMod val="75000"/>
                </a:schemeClr>
              </a:solidFill>
              <a:latin typeface="+mj-lt"/>
            </a:endParaRPr>
          </a:p>
          <a:p>
            <a:r>
              <a:rPr lang="vi-VN" dirty="0">
                <a:solidFill>
                  <a:schemeClr val="accent5">
                    <a:lumMod val="75000"/>
                  </a:schemeClr>
                </a:solidFill>
                <a:latin typeface="+mj-lt"/>
              </a:rPr>
              <a:t>F= </a:t>
            </a:r>
            <a:r>
              <a:rPr lang="vi-VN" b="1" dirty="0" smtClean="0">
                <a:solidFill>
                  <a:schemeClr val="accent5">
                    <a:lumMod val="75000"/>
                  </a:schemeClr>
                </a:solidFill>
                <a:latin typeface="+mj-lt"/>
              </a:rPr>
              <a:t>{MaNCC</a:t>
            </a:r>
            <a:r>
              <a:rPr lang="vi-VN" dirty="0">
                <a:solidFill>
                  <a:schemeClr val="accent5">
                    <a:lumMod val="75000"/>
                  </a:schemeClr>
                </a:solidFill>
                <a:latin typeface="+mj-lt"/>
              </a:rPr>
              <a:t>, </a:t>
            </a:r>
            <a:r>
              <a:rPr lang="vi-VN" dirty="0" smtClean="0">
                <a:solidFill>
                  <a:schemeClr val="accent5">
                    <a:lumMod val="75000"/>
                  </a:schemeClr>
                </a:solidFill>
                <a:latin typeface="+mj-lt"/>
              </a:rPr>
              <a:t>tenNCC}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chuẩn 3NF</a:t>
            </a:r>
          </a:p>
          <a:p>
            <a:r>
              <a:rPr lang="vi-VN" dirty="0">
                <a:solidFill>
                  <a:schemeClr val="accent5">
                    <a:lumMod val="75000"/>
                  </a:schemeClr>
                </a:solidFill>
                <a:latin typeface="+mj-lt"/>
              </a:rPr>
              <a:t>F= </a:t>
            </a:r>
            <a:r>
              <a:rPr lang="vi-VN" dirty="0" smtClean="0">
                <a:solidFill>
                  <a:schemeClr val="accent5">
                    <a:lumMod val="75000"/>
                  </a:schemeClr>
                </a:solidFill>
                <a:latin typeface="+mj-lt"/>
              </a:rPr>
              <a:t>{</a:t>
            </a:r>
            <a:r>
              <a:rPr lang="vi-VN" b="1" dirty="0" smtClean="0">
                <a:solidFill>
                  <a:schemeClr val="accent5">
                    <a:lumMod val="75000"/>
                  </a:schemeClr>
                </a:solidFill>
                <a:latin typeface="+mj-lt"/>
              </a:rPr>
              <a:t>MaPN</a:t>
            </a:r>
            <a:r>
              <a:rPr lang="vi-VN" dirty="0" smtClean="0">
                <a:solidFill>
                  <a:schemeClr val="accent5">
                    <a:lumMod val="75000"/>
                  </a:schemeClr>
                </a:solidFill>
                <a:latin typeface="+mj-lt"/>
              </a:rPr>
              <a:t>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tensach, soluong, dongia, ngaygiao, tinhtranggiao</a:t>
            </a:r>
            <a:r>
              <a:rPr lang="vi-VN" dirty="0" smtClean="0">
                <a:solidFill>
                  <a:schemeClr val="accent5">
                    <a:lumMod val="75000"/>
                  </a:schemeClr>
                </a:solidFill>
                <a:latin typeface="+mj-lt"/>
              </a:rPr>
              <a:t>, </a:t>
            </a:r>
            <a:r>
              <a:rPr lang="vi-VN" sz="3200" u="dbl" dirty="0">
                <a:solidFill>
                  <a:srgbClr val="4472C4">
                    <a:lumMod val="75000"/>
                  </a:srgbClr>
                </a:solidFill>
                <a:latin typeface="Times New Roman" panose="02020603050405020304" pitchFamily="18" charset="0"/>
                <a:cs typeface="Times New Roman" panose="02020603050405020304" pitchFamily="18" charset="0"/>
              </a:rPr>
              <a:t>MaNV</a:t>
            </a:r>
            <a:r>
              <a:rPr lang="vi-VN" dirty="0" smtClean="0">
                <a:solidFill>
                  <a:schemeClr val="accent5">
                    <a:lumMod val="75000"/>
                  </a:schemeClr>
                </a:solidFill>
                <a:latin typeface="+mj-lt"/>
              </a:rPr>
              <a:t>, </a:t>
            </a:r>
            <a:r>
              <a:rPr lang="vi-VN" sz="3200" u="dbl" dirty="0" smtClean="0">
                <a:solidFill>
                  <a:srgbClr val="4472C4">
                    <a:lumMod val="75000"/>
                  </a:srgbClr>
                </a:solidFill>
                <a:latin typeface="Times New Roman" panose="02020603050405020304" pitchFamily="18" charset="0"/>
                <a:cs typeface="Times New Roman" panose="02020603050405020304" pitchFamily="18" charset="0"/>
              </a:rPr>
              <a:t>MaNCC</a:t>
            </a:r>
            <a:r>
              <a:rPr lang="vi-VN" dirty="0" smtClean="0">
                <a:solidFill>
                  <a:schemeClr val="accent5">
                    <a:lumMod val="75000"/>
                  </a:schemeClr>
                </a:solidFill>
                <a:latin typeface="+mj-lt"/>
              </a:rPr>
              <a:t>}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chuẩn 3NF</a:t>
            </a:r>
          </a:p>
          <a:p>
            <a:r>
              <a:rPr lang="vi-VN" dirty="0">
                <a:solidFill>
                  <a:schemeClr val="accent5">
                    <a:lumMod val="75000"/>
                  </a:schemeClr>
                </a:solidFill>
                <a:latin typeface="+mj-lt"/>
              </a:rPr>
              <a:t>F= </a:t>
            </a:r>
            <a:r>
              <a:rPr lang="vi-VN" dirty="0" smtClean="0">
                <a:solidFill>
                  <a:schemeClr val="accent5">
                    <a:lumMod val="75000"/>
                  </a:schemeClr>
                </a:solidFill>
                <a:latin typeface="+mj-lt"/>
              </a:rPr>
              <a:t>{</a:t>
            </a:r>
            <a:r>
              <a:rPr lang="vi-VN" b="1" dirty="0" smtClean="0">
                <a:solidFill>
                  <a:schemeClr val="accent5">
                    <a:lumMod val="75000"/>
                  </a:schemeClr>
                </a:solidFill>
                <a:latin typeface="+mj-lt"/>
              </a:rPr>
              <a:t>MaTL</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a:t>
            </a:r>
            <a:r>
              <a:rPr lang="vi-VN" dirty="0" smtClean="0">
                <a:solidFill>
                  <a:schemeClr val="accent5">
                    <a:lumMod val="75000"/>
                  </a:schemeClr>
                </a:solidFill>
                <a:latin typeface="+mj-lt"/>
              </a:rPr>
              <a:t>TL}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chuẩn 3NF</a:t>
            </a:r>
          </a:p>
          <a:p>
            <a:r>
              <a:rPr lang="vi-VN" dirty="0">
                <a:solidFill>
                  <a:schemeClr val="accent5">
                    <a:lumMod val="75000"/>
                  </a:schemeClr>
                </a:solidFill>
                <a:latin typeface="+mj-lt"/>
              </a:rPr>
              <a:t>F= {</a:t>
            </a:r>
            <a:r>
              <a:rPr lang="vi-VN" b="1" dirty="0">
                <a:solidFill>
                  <a:schemeClr val="accent5">
                    <a:lumMod val="75000"/>
                  </a:schemeClr>
                </a:solidFill>
                <a:latin typeface="+mj-lt"/>
              </a:rPr>
              <a:t>MaAP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tensach, loaisach, tenTG, tenNXB, namsx, sotrang, tomtatND</a:t>
            </a:r>
            <a:r>
              <a:rPr lang="vi-VN" dirty="0" smtClean="0">
                <a:solidFill>
                  <a:schemeClr val="accent5">
                    <a:lumMod val="75000"/>
                  </a:schemeClr>
                </a:solidFill>
                <a:latin typeface="+mj-lt"/>
              </a:rPr>
              <a:t>, </a:t>
            </a:r>
            <a:r>
              <a:rPr lang="vi-VN" sz="3200" u="dbl" dirty="0" smtClean="0">
                <a:solidFill>
                  <a:srgbClr val="4472C4">
                    <a:lumMod val="75000"/>
                  </a:srgbClr>
                </a:solidFill>
                <a:latin typeface="Times New Roman" panose="02020603050405020304" pitchFamily="18" charset="0"/>
                <a:cs typeface="Times New Roman" panose="02020603050405020304" pitchFamily="18" charset="0"/>
              </a:rPr>
              <a:t>Masach</a:t>
            </a:r>
            <a:r>
              <a:rPr lang="vi-VN" dirty="0" smtClean="0">
                <a:solidFill>
                  <a:schemeClr val="accent5">
                    <a:lumMod val="75000"/>
                  </a:schemeClr>
                </a:solidFill>
                <a:latin typeface="+mj-lt"/>
              </a:rPr>
              <a:t>}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chuẩn </a:t>
            </a:r>
            <a:r>
              <a:rPr lang="vi-VN" dirty="0" smtClean="0">
                <a:solidFill>
                  <a:schemeClr val="accent5">
                    <a:lumMod val="75000"/>
                  </a:schemeClr>
                </a:solidFill>
                <a:latin typeface="+mj-lt"/>
              </a:rPr>
              <a:t>3NF</a:t>
            </a:r>
          </a:p>
          <a:p>
            <a:r>
              <a:rPr lang="vi-VN" dirty="0" smtClean="0">
                <a:solidFill>
                  <a:schemeClr val="accent5">
                    <a:lumMod val="75000"/>
                  </a:schemeClr>
                </a:solidFill>
                <a:latin typeface="+mj-lt"/>
              </a:rPr>
              <a:t>F</a:t>
            </a:r>
            <a:r>
              <a:rPr lang="vi-VN" dirty="0">
                <a:solidFill>
                  <a:schemeClr val="accent5">
                    <a:lumMod val="75000"/>
                  </a:schemeClr>
                </a:solidFill>
                <a:latin typeface="+mj-lt"/>
              </a:rPr>
              <a:t>= </a:t>
            </a:r>
            <a:r>
              <a:rPr lang="vi-VN" dirty="0" smtClean="0">
                <a:solidFill>
                  <a:schemeClr val="accent5">
                    <a:lumMod val="75000"/>
                  </a:schemeClr>
                </a:solidFill>
                <a:latin typeface="+mj-lt"/>
              </a:rPr>
              <a:t>{</a:t>
            </a:r>
            <a:r>
              <a:rPr lang="vi-VN" b="1" dirty="0">
                <a:solidFill>
                  <a:schemeClr val="accent5">
                    <a:lumMod val="75000"/>
                  </a:schemeClr>
                </a:solidFill>
                <a:latin typeface="Times New Roman" panose="02020603050405020304" pitchFamily="18" charset="0"/>
                <a:cs typeface="Times New Roman" panose="02020603050405020304" pitchFamily="18" charset="0"/>
              </a:rPr>
              <a:t>Ma</a:t>
            </a:r>
            <a:r>
              <a:rPr lang="en-US" b="1" dirty="0" err="1">
                <a:solidFill>
                  <a:schemeClr val="accent5">
                    <a:lumMod val="75000"/>
                  </a:schemeClr>
                </a:solidFill>
                <a:latin typeface="Times New Roman" panose="02020603050405020304" pitchFamily="18" charset="0"/>
                <a:cs typeface="Times New Roman" panose="02020603050405020304" pitchFamily="18" charset="0"/>
              </a:rPr>
              <a:t>hoadon</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a:solidFill>
                  <a:schemeClr val="accent5">
                    <a:lumMod val="75000"/>
                  </a:schemeClr>
                </a:solidFill>
                <a:latin typeface="Times New Roman" panose="02020603050405020304" pitchFamily="18" charset="0"/>
                <a:cs typeface="Times New Roman" panose="02020603050405020304" pitchFamily="18" charset="0"/>
              </a:rPr>
              <a:t>ngaygiao</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err="1" smtClean="0">
                <a:solidFill>
                  <a:schemeClr val="accent5">
                    <a:lumMod val="75000"/>
                  </a:schemeClr>
                </a:solidFill>
                <a:latin typeface="Times New Roman" panose="02020603050405020304" pitchFamily="18" charset="0"/>
                <a:cs typeface="Times New Roman" panose="02020603050405020304" pitchFamily="18" charset="0"/>
              </a:rPr>
              <a:t>dongia</a:t>
            </a:r>
            <a:r>
              <a:rPr lang="vi-VN" dirty="0" smtClean="0">
                <a:solidFill>
                  <a:schemeClr val="accent5">
                    <a:lumMod val="75000"/>
                  </a:schemeClr>
                </a:solidFill>
                <a:latin typeface="Times New Roman" panose="02020603050405020304" pitchFamily="18" charset="0"/>
                <a:cs typeface="Times New Roman" panose="02020603050405020304" pitchFamily="18" charset="0"/>
              </a:rPr>
              <a:t>, </a:t>
            </a:r>
            <a:r>
              <a:rPr lang="vi-VN" sz="3200" u="dbl" dirty="0" smtClean="0">
                <a:solidFill>
                  <a:srgbClr val="4472C4">
                    <a:lumMod val="75000"/>
                  </a:srgbClr>
                </a:solidFill>
                <a:latin typeface="Times New Roman" panose="02020603050405020304" pitchFamily="18" charset="0"/>
                <a:cs typeface="Times New Roman" panose="02020603050405020304" pitchFamily="18" charset="0"/>
              </a:rPr>
              <a:t>MaNCC</a:t>
            </a:r>
            <a:r>
              <a:rPr lang="en-US" u="sng" dirty="0" smtClean="0">
                <a:solidFill>
                  <a:schemeClr val="accent5">
                    <a:lumMod val="75000"/>
                  </a:schemeClr>
                </a:solidFill>
                <a:latin typeface="Times New Roman" panose="02020603050405020304" pitchFamily="18" charset="0"/>
                <a:cs typeface="Times New Roman" panose="02020603050405020304" pitchFamily="18" charset="0"/>
              </a:rPr>
              <a:t>,</a:t>
            </a:r>
            <a:r>
              <a:rPr lang="vi-VN" dirty="0" smtClean="0">
                <a:solidFill>
                  <a:schemeClr val="accent5">
                    <a:lumMod val="75000"/>
                  </a:schemeClr>
                </a:solidFill>
                <a:latin typeface="+mj-lt"/>
              </a:rPr>
              <a:t>}</a:t>
            </a:r>
            <a:r>
              <a:rPr lang="vi-VN" dirty="0" smtClean="0">
                <a:solidFill>
                  <a:schemeClr val="accent5">
                    <a:lumMod val="75000"/>
                  </a:schemeClr>
                </a:solidFill>
                <a:sym typeface="Wingdings" panose="05000000000000000000" pitchFamily="2" charset="2"/>
              </a:rPr>
              <a:t> </a:t>
            </a:r>
            <a:r>
              <a:rPr lang="vi-VN" dirty="0">
                <a:solidFill>
                  <a:schemeClr val="accent5">
                    <a:lumMod val="75000"/>
                  </a:schemeClr>
                </a:solidFill>
                <a:sym typeface="Wingdings" panose="05000000000000000000" pitchFamily="2" charset="2"/>
              </a:rPr>
              <a:t></a:t>
            </a:r>
            <a:r>
              <a:rPr lang="vi-VN" dirty="0" smtClean="0">
                <a:solidFill>
                  <a:schemeClr val="accent5">
                    <a:lumMod val="75000"/>
                  </a:schemeClr>
                </a:solidFill>
                <a:latin typeface="+mj-lt"/>
              </a:rPr>
              <a:t> </a:t>
            </a:r>
            <a:r>
              <a:rPr lang="vi-VN" dirty="0">
                <a:solidFill>
                  <a:schemeClr val="accent5">
                    <a:lumMod val="75000"/>
                  </a:schemeClr>
                </a:solidFill>
                <a:latin typeface="+mj-lt"/>
              </a:rPr>
              <a:t>chuẩn 3NF</a:t>
            </a:r>
            <a:endParaRPr lang="vi-VN" dirty="0">
              <a:solidFill>
                <a:schemeClr val="accent5">
                  <a:lumMod val="75000"/>
                </a:schemeClr>
              </a:solidFill>
              <a:latin typeface="+mj-lt"/>
            </a:endParaRPr>
          </a:p>
          <a:p>
            <a:r>
              <a:rPr lang="vi-VN" dirty="0">
                <a:solidFill>
                  <a:schemeClr val="accent5">
                    <a:lumMod val="75000"/>
                  </a:schemeClr>
                </a:solidFill>
                <a:latin typeface="+mj-lt"/>
              </a:rPr>
              <a:t>F= {</a:t>
            </a:r>
            <a:r>
              <a:rPr lang="vi-VN" b="1" dirty="0">
                <a:solidFill>
                  <a:schemeClr val="accent5">
                    <a:lumMod val="75000"/>
                  </a:schemeClr>
                </a:solidFill>
                <a:latin typeface="+mj-lt"/>
              </a:rPr>
              <a:t>Mapyc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a:t>
            </a:r>
            <a:r>
              <a:rPr lang="en-US" dirty="0" err="1" smtClean="0">
                <a:solidFill>
                  <a:schemeClr val="accent5">
                    <a:lumMod val="75000"/>
                  </a:schemeClr>
                </a:solidFill>
                <a:latin typeface="Times New Roman" panose="02020603050405020304" pitchFamily="18" charset="0"/>
                <a:cs typeface="Times New Roman" panose="02020603050405020304" pitchFamily="18" charset="0"/>
              </a:rPr>
              <a:t>masach</a:t>
            </a:r>
            <a:r>
              <a:rPr lang="en-US"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dirty="0" err="1" smtClean="0">
                <a:solidFill>
                  <a:schemeClr val="accent5">
                    <a:lumMod val="75000"/>
                  </a:schemeClr>
                </a:solidFill>
                <a:latin typeface="Times New Roman" panose="02020603050405020304" pitchFamily="18" charset="0"/>
                <a:cs typeface="Times New Roman" panose="02020603050405020304" pitchFamily="18" charset="0"/>
              </a:rPr>
              <a:t>soluong</a:t>
            </a:r>
            <a:r>
              <a:rPr lang="vi-VN" dirty="0" smtClean="0">
                <a:solidFill>
                  <a:schemeClr val="accent5">
                    <a:lumMod val="75000"/>
                  </a:schemeClr>
                </a:solidFill>
                <a:latin typeface="+mj-lt"/>
              </a:rPr>
              <a:t>, </a:t>
            </a:r>
            <a:r>
              <a:rPr lang="vi-VN" sz="3200" u="dbl" dirty="0">
                <a:solidFill>
                  <a:srgbClr val="4472C4">
                    <a:lumMod val="75000"/>
                  </a:srgbClr>
                </a:solidFill>
                <a:latin typeface="Times New Roman" panose="02020603050405020304" pitchFamily="18" charset="0"/>
                <a:cs typeface="Times New Roman" panose="02020603050405020304" pitchFamily="18" charset="0"/>
              </a:rPr>
              <a:t>MaNV</a:t>
            </a:r>
            <a:r>
              <a:rPr lang="vi-VN" dirty="0" smtClean="0">
                <a:solidFill>
                  <a:schemeClr val="accent5">
                    <a:lumMod val="75000"/>
                  </a:schemeClr>
                </a:solidFill>
                <a:latin typeface="+mj-lt"/>
              </a:rPr>
              <a:t>, </a:t>
            </a:r>
            <a:r>
              <a:rPr lang="vi-VN" sz="3200" u="dbl" dirty="0" smtClean="0">
                <a:solidFill>
                  <a:srgbClr val="4472C4">
                    <a:lumMod val="75000"/>
                  </a:srgbClr>
                </a:solidFill>
                <a:latin typeface="Times New Roman" panose="02020603050405020304" pitchFamily="18" charset="0"/>
                <a:cs typeface="Times New Roman" panose="02020603050405020304" pitchFamily="18" charset="0"/>
              </a:rPr>
              <a:t>MaSV</a:t>
            </a:r>
            <a:r>
              <a:rPr lang="vi-VN" dirty="0" smtClean="0">
                <a:solidFill>
                  <a:schemeClr val="accent5">
                    <a:lumMod val="75000"/>
                  </a:schemeClr>
                </a:solidFill>
                <a:latin typeface="+mj-lt"/>
              </a:rPr>
              <a:t>}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chuẩn 3NF</a:t>
            </a:r>
          </a:p>
          <a:p>
            <a:r>
              <a:rPr lang="vi-VN" dirty="0">
                <a:solidFill>
                  <a:schemeClr val="accent5">
                    <a:lumMod val="75000"/>
                  </a:schemeClr>
                </a:solidFill>
                <a:latin typeface="+mj-lt"/>
              </a:rPr>
              <a:t>F= {</a:t>
            </a:r>
            <a:r>
              <a:rPr lang="vi-VN" b="1" dirty="0">
                <a:solidFill>
                  <a:schemeClr val="accent5">
                    <a:lumMod val="75000"/>
                  </a:schemeClr>
                </a:solidFill>
                <a:latin typeface="+mj-lt"/>
              </a:rPr>
              <a:t>Mathe,MaNV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ngaylap, </a:t>
            </a:r>
            <a:r>
              <a:rPr lang="vi-VN" dirty="0" smtClean="0">
                <a:solidFill>
                  <a:schemeClr val="accent5">
                    <a:lumMod val="75000"/>
                  </a:schemeClr>
                </a:solidFill>
                <a:latin typeface="+mj-lt"/>
              </a:rPr>
              <a:t>chiphi}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chuẩn 3NF</a:t>
            </a:r>
          </a:p>
          <a:p>
            <a:r>
              <a:rPr lang="vi-VN" dirty="0">
                <a:solidFill>
                  <a:schemeClr val="accent5">
                    <a:lumMod val="75000"/>
                  </a:schemeClr>
                </a:solidFill>
                <a:latin typeface="+mj-lt"/>
              </a:rPr>
              <a:t>F= {</a:t>
            </a:r>
            <a:r>
              <a:rPr lang="vi-VN" b="1" dirty="0">
                <a:solidFill>
                  <a:schemeClr val="accent5">
                    <a:lumMod val="75000"/>
                  </a:schemeClr>
                </a:solidFill>
                <a:latin typeface="+mj-lt"/>
              </a:rPr>
              <a:t>MaSV,Masach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 loivipham, bienphapxuly,ngay} </a:t>
            </a:r>
            <a:r>
              <a:rPr lang="vi-VN" dirty="0">
                <a:solidFill>
                  <a:schemeClr val="accent5">
                    <a:lumMod val="75000"/>
                  </a:schemeClr>
                </a:solidFill>
                <a:latin typeface="+mj-lt"/>
                <a:sym typeface="Wingdings" panose="05000000000000000000" pitchFamily="2" charset="2"/>
              </a:rPr>
              <a:t></a:t>
            </a:r>
            <a:r>
              <a:rPr lang="vi-VN" dirty="0">
                <a:solidFill>
                  <a:schemeClr val="accent5">
                    <a:lumMod val="75000"/>
                  </a:schemeClr>
                </a:solidFill>
                <a:latin typeface="+mj-lt"/>
              </a:rPr>
              <a:t>chuẩn 3NF</a:t>
            </a:r>
          </a:p>
          <a:p>
            <a:endParaRPr lang="vi-VN" dirty="0">
              <a:solidFill>
                <a:schemeClr val="accent5">
                  <a:lumMod val="75000"/>
                </a:schemeClr>
              </a:solidFill>
              <a:latin typeface="+mj-lt"/>
            </a:endParaRPr>
          </a:p>
        </p:txBody>
      </p:sp>
    </p:spTree>
    <p:extLst>
      <p:ext uri="{BB962C8B-B14F-4D97-AF65-F5344CB8AC3E}">
        <p14:creationId xmlns:p14="http://schemas.microsoft.com/office/powerpoint/2010/main" val="834189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400" y="4084086"/>
            <a:ext cx="10515600" cy="1325563"/>
          </a:xfrm>
        </p:spPr>
        <p:txBody>
          <a:bodyPr>
            <a:noAutofit/>
          </a:bodyPr>
          <a:lstStyle/>
          <a:p>
            <a:r>
              <a:rPr lang="vi-VN" sz="5400" b="1" dirty="0"/>
              <a:t>Phân tích các thành phần dữ liệu</a:t>
            </a:r>
            <a:br>
              <a:rPr lang="vi-VN" sz="5400" b="1" dirty="0"/>
            </a:br>
            <a:r>
              <a:rPr lang="vi-VN" sz="5400" b="1" dirty="0"/>
              <a:t/>
            </a:r>
            <a:br>
              <a:rPr lang="vi-VN" sz="5400" b="1" dirty="0"/>
            </a:br>
            <a:endParaRPr lang="vi-VN" sz="5400" dirty="0"/>
          </a:p>
        </p:txBody>
      </p:sp>
      <p:sp>
        <p:nvSpPr>
          <p:cNvPr id="3" name="Content Placeholder 2"/>
          <p:cNvSpPr>
            <a:spLocks noGrp="1"/>
          </p:cNvSpPr>
          <p:nvPr>
            <p:ph idx="1"/>
          </p:nvPr>
        </p:nvSpPr>
        <p:spPr>
          <a:xfrm>
            <a:off x="5922498" y="4642337"/>
            <a:ext cx="5753687" cy="1534625"/>
          </a:xfrm>
        </p:spPr>
        <p:txBody>
          <a:bodyPr>
            <a:noAutofit/>
          </a:bodyPr>
          <a:lstStyle/>
          <a:p>
            <a:pPr marL="0" indent="0">
              <a:buNone/>
            </a:pPr>
            <a:r>
              <a:rPr lang="vi-VN" sz="3600" b="1" dirty="0">
                <a:latin typeface="+mj-lt"/>
              </a:rPr>
              <a:t>Ràng buộc toàn vẹn cho dữ </a:t>
            </a:r>
            <a:r>
              <a:rPr lang="vi-VN" sz="3600" b="1" dirty="0" smtClean="0">
                <a:latin typeface="+mj-lt"/>
              </a:rPr>
              <a:t>liệu</a:t>
            </a:r>
            <a:r>
              <a:rPr lang="vi-VN" sz="3600" b="1" dirty="0">
                <a:latin typeface="+mj-lt"/>
              </a:rPr>
              <a:t/>
            </a:r>
            <a:br>
              <a:rPr lang="vi-VN" sz="3600" b="1" dirty="0">
                <a:latin typeface="+mj-lt"/>
              </a:rPr>
            </a:br>
            <a:endParaRPr lang="vi-VN" sz="3600" b="1" dirty="0">
              <a:latin typeface="+mj-lt"/>
            </a:endParaRPr>
          </a:p>
        </p:txBody>
      </p:sp>
    </p:spTree>
    <p:extLst>
      <p:ext uri="{BB962C8B-B14F-4D97-AF65-F5344CB8AC3E}">
        <p14:creationId xmlns:p14="http://schemas.microsoft.com/office/powerpoint/2010/main" val="266515407"/>
      </p:ext>
    </p:extLst>
  </p:cSld>
  <p:clrMapOvr>
    <a:masterClrMapping/>
  </p:clrMapOvr>
  <p:transition spd="slow">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825" y="505803"/>
            <a:ext cx="10515600" cy="1325563"/>
          </a:xfrm>
        </p:spPr>
        <p:txBody>
          <a:bodyPr/>
          <a:lstStyle/>
          <a:p>
            <a:r>
              <a:rPr lang="vi-VN" b="1" dirty="0" smtClean="0"/>
              <a:t>                 </a:t>
            </a:r>
            <a:endParaRPr lang="vi-VN" b="1" dirty="0"/>
          </a:p>
        </p:txBody>
      </p:sp>
      <p:sp>
        <p:nvSpPr>
          <p:cNvPr id="3" name="Content Placeholder 2"/>
          <p:cNvSpPr>
            <a:spLocks noGrp="1"/>
          </p:cNvSpPr>
          <p:nvPr>
            <p:ph idx="1"/>
          </p:nvPr>
        </p:nvSpPr>
        <p:spPr>
          <a:xfrm>
            <a:off x="574766" y="518866"/>
            <a:ext cx="11207659" cy="5528285"/>
          </a:xfrm>
        </p:spPr>
        <p:txBody>
          <a:bodyPr/>
          <a:lstStyle/>
          <a:p>
            <a:pPr marL="0" indent="0">
              <a:buNone/>
            </a:pPr>
            <a:endParaRPr lang="vi-VN" sz="3200" b="1" u="sng" dirty="0" smtClean="0">
              <a:solidFill>
                <a:schemeClr val="accent5">
                  <a:lumMod val="75000"/>
                </a:schemeClr>
              </a:solidFill>
              <a:latin typeface="+mj-lt"/>
            </a:endParaRPr>
          </a:p>
          <a:p>
            <a:pPr marL="0" indent="0">
              <a:buNone/>
            </a:pPr>
            <a:r>
              <a:rPr lang="vi-VN" sz="3200" b="1" u="sng" dirty="0" smtClean="0">
                <a:solidFill>
                  <a:schemeClr val="accent5">
                    <a:lumMod val="75000"/>
                  </a:schemeClr>
                </a:solidFill>
                <a:latin typeface="+mj-lt"/>
              </a:rPr>
              <a:t>R1</a:t>
            </a:r>
            <a:r>
              <a:rPr lang="vi-VN" sz="3200" b="1" u="sng" dirty="0">
                <a:solidFill>
                  <a:schemeClr val="accent5">
                    <a:lumMod val="75000"/>
                  </a:schemeClr>
                </a:solidFill>
                <a:latin typeface="+mj-lt"/>
              </a:rPr>
              <a:t>: Mổi độc giả mượn không quá 3 cuốn sách và không quá 2 tháng</a:t>
            </a:r>
          </a:p>
          <a:p>
            <a:pPr marL="0" indent="0">
              <a:buNone/>
            </a:pPr>
            <a:r>
              <a:rPr lang="vi-VN" sz="3200" b="1" dirty="0">
                <a:solidFill>
                  <a:schemeClr val="accent5">
                    <a:lumMod val="75000"/>
                  </a:schemeClr>
                </a:solidFill>
                <a:latin typeface="+mj-lt"/>
              </a:rPr>
              <a:t>Biểu diễn: </a:t>
            </a:r>
          </a:p>
          <a:p>
            <a:pPr marL="0" indent="0">
              <a:buNone/>
            </a:pPr>
            <a:r>
              <a:rPr lang="vi-VN" sz="3200" b="1" dirty="0">
                <a:solidFill>
                  <a:schemeClr val="accent5">
                    <a:lumMod val="75000"/>
                  </a:schemeClr>
                </a:solidFill>
                <a:latin typeface="+mj-lt"/>
              </a:rPr>
              <a:t>Bối cảnh: Phiếu mượn</a:t>
            </a:r>
          </a:p>
          <a:p>
            <a:pPr marL="0" indent="0">
              <a:buNone/>
            </a:pPr>
            <a:r>
              <a:rPr lang="vi-VN" sz="3200" b="1" dirty="0">
                <a:solidFill>
                  <a:schemeClr val="accent5">
                    <a:lumMod val="75000"/>
                  </a:schemeClr>
                </a:solidFill>
                <a:latin typeface="+mj-lt"/>
              </a:rPr>
              <a:t>Bảng tầm ảnh hưởng:</a:t>
            </a:r>
          </a:p>
          <a:p>
            <a:pPr marL="0" indent="0">
              <a:buNone/>
            </a:pPr>
            <a:endParaRPr lang="vi-VN" dirty="0">
              <a:solidFill>
                <a:schemeClr val="accent5">
                  <a:lumMod val="7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41763786"/>
              </p:ext>
            </p:extLst>
          </p:nvPr>
        </p:nvGraphicFramePr>
        <p:xfrm>
          <a:off x="1376623" y="4962381"/>
          <a:ext cx="8916440" cy="1071707"/>
        </p:xfrm>
        <a:graphic>
          <a:graphicData uri="http://schemas.openxmlformats.org/drawingml/2006/table">
            <a:tbl>
              <a:tblPr firstRow="1" firstCol="1" bandRow="1">
                <a:tableStyleId>{5C22544A-7EE6-4342-B048-85BDC9FD1C3A}</a:tableStyleId>
              </a:tblPr>
              <a:tblGrid>
                <a:gridCol w="2229110"/>
                <a:gridCol w="2229110"/>
                <a:gridCol w="2229110"/>
                <a:gridCol w="2229110"/>
              </a:tblGrid>
              <a:tr h="441999">
                <a:tc>
                  <a:txBody>
                    <a:bodyPr/>
                    <a:lstStyle/>
                    <a:p>
                      <a:pPr algn="ctr">
                        <a:lnSpc>
                          <a:spcPct val="115000"/>
                        </a:lnSpc>
                        <a:spcAft>
                          <a:spcPts val="0"/>
                        </a:spcAft>
                      </a:pPr>
                      <a:r>
                        <a:rPr lang="vi-VN" sz="1400" dirty="0">
                          <a:effectLst/>
                        </a:rPr>
                        <a:t>R1</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dirty="0">
                          <a:effectLst/>
                        </a:rPr>
                        <a:t>Thêm</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dirty="0">
                          <a:effectLst/>
                        </a:rPr>
                        <a:t>Xóa</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a:effectLst/>
                        </a:rPr>
                        <a:t>Sửa</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629708">
                <a:tc>
                  <a:txBody>
                    <a:bodyPr/>
                    <a:lstStyle/>
                    <a:p>
                      <a:pPr algn="ctr">
                        <a:lnSpc>
                          <a:spcPct val="115000"/>
                        </a:lnSpc>
                        <a:spcAft>
                          <a:spcPts val="0"/>
                        </a:spcAft>
                      </a:pPr>
                      <a:r>
                        <a:rPr lang="vi-VN" sz="1400" dirty="0">
                          <a:effectLst/>
                        </a:rPr>
                        <a:t>Phiêu mượn</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dirty="0">
                          <a:effectLst/>
                        </a:rPr>
                        <a:t>+</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a:effectLst/>
                        </a:rPr>
                        <a:t>-</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dirty="0">
                          <a:effectLst/>
                        </a:rPr>
                        <a:t>+</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1732558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4" dur="500"/>
                                        <p:tgtEl>
                                          <p:spTgt spid="3">
                                            <p:txEl>
                                              <p:pRg st="2" end="2"/>
                                            </p:txEl>
                                          </p:spTgt>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randombar(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561703" y="744583"/>
            <a:ext cx="10792097" cy="5432380"/>
          </a:xfrm>
        </p:spPr>
        <p:txBody>
          <a:bodyPr/>
          <a:lstStyle/>
          <a:p>
            <a:pPr marL="0" indent="0">
              <a:buNone/>
            </a:pPr>
            <a:r>
              <a:rPr lang="vi-VN" b="1" u="sng" dirty="0">
                <a:solidFill>
                  <a:schemeClr val="accent5">
                    <a:lumMod val="75000"/>
                  </a:schemeClr>
                </a:solidFill>
                <a:latin typeface="+mj-lt"/>
              </a:rPr>
              <a:t>R2: Giới tính độc giả là Nam hoặc Nữ</a:t>
            </a:r>
          </a:p>
          <a:p>
            <a:pPr marL="0" indent="0">
              <a:buNone/>
            </a:pPr>
            <a:r>
              <a:rPr lang="vi-VN" b="1" dirty="0">
                <a:solidFill>
                  <a:schemeClr val="accent5">
                    <a:lumMod val="75000"/>
                  </a:schemeClr>
                </a:solidFill>
                <a:latin typeface="+mj-lt"/>
              </a:rPr>
              <a:t>Biểu diễn: </a:t>
            </a:r>
          </a:p>
          <a:p>
            <a:pPr marL="0" indent="0">
              <a:buNone/>
            </a:pPr>
            <a:r>
              <a:rPr lang="vi-VN" b="1" dirty="0">
                <a:solidFill>
                  <a:schemeClr val="accent5">
                    <a:lumMod val="75000"/>
                  </a:schemeClr>
                </a:solidFill>
                <a:latin typeface="+mj-lt"/>
              </a:rPr>
              <a:t>Bối cảnh: Sinh viên</a:t>
            </a:r>
          </a:p>
          <a:p>
            <a:pPr marL="0" indent="0">
              <a:buNone/>
            </a:pPr>
            <a:r>
              <a:rPr lang="vi-VN" b="1" dirty="0" smtClean="0">
                <a:solidFill>
                  <a:schemeClr val="accent5">
                    <a:lumMod val="75000"/>
                  </a:schemeClr>
                </a:solidFill>
                <a:latin typeface="+mj-lt"/>
              </a:rPr>
              <a:t>Bảng </a:t>
            </a:r>
            <a:r>
              <a:rPr lang="vi-VN" b="1" dirty="0">
                <a:solidFill>
                  <a:schemeClr val="accent5">
                    <a:lumMod val="75000"/>
                  </a:schemeClr>
                </a:solidFill>
                <a:latin typeface="+mj-lt"/>
              </a:rPr>
              <a:t>tầm ảnh hưởng:</a:t>
            </a:r>
          </a:p>
          <a:p>
            <a:pPr marL="0" indent="0">
              <a:buNone/>
            </a:pPr>
            <a:endParaRPr lang="vi-VN" dirty="0">
              <a:solidFill>
                <a:schemeClr val="accent5">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89037141"/>
              </p:ext>
            </p:extLst>
          </p:nvPr>
        </p:nvGraphicFramePr>
        <p:xfrm>
          <a:off x="838200" y="4149823"/>
          <a:ext cx="7461740" cy="703603"/>
        </p:xfrm>
        <a:graphic>
          <a:graphicData uri="http://schemas.openxmlformats.org/drawingml/2006/table">
            <a:tbl>
              <a:tblPr firstRow="1" firstCol="1" bandRow="1">
                <a:tableStyleId>{5C22544A-7EE6-4342-B048-85BDC9FD1C3A}</a:tableStyleId>
              </a:tblPr>
              <a:tblGrid>
                <a:gridCol w="1865435"/>
                <a:gridCol w="1865435"/>
                <a:gridCol w="1865435"/>
                <a:gridCol w="1865435"/>
              </a:tblGrid>
              <a:tr h="267432">
                <a:tc>
                  <a:txBody>
                    <a:bodyPr/>
                    <a:lstStyle/>
                    <a:p>
                      <a:pPr algn="ctr">
                        <a:lnSpc>
                          <a:spcPct val="115000"/>
                        </a:lnSpc>
                        <a:spcAft>
                          <a:spcPts val="0"/>
                        </a:spcAft>
                      </a:pPr>
                      <a:r>
                        <a:rPr lang="vi-VN" sz="1400" dirty="0">
                          <a:effectLst/>
                        </a:rPr>
                        <a:t>R2</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a:effectLst/>
                        </a:rPr>
                        <a:t>Thêm</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a:effectLst/>
                        </a:rPr>
                        <a:t>Xóa</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a:effectLst/>
                        </a:rPr>
                        <a:t>Sửa</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436171">
                <a:tc>
                  <a:txBody>
                    <a:bodyPr/>
                    <a:lstStyle/>
                    <a:p>
                      <a:pPr algn="ctr">
                        <a:lnSpc>
                          <a:spcPct val="115000"/>
                        </a:lnSpc>
                        <a:spcAft>
                          <a:spcPts val="0"/>
                        </a:spcAft>
                      </a:pPr>
                      <a:r>
                        <a:rPr lang="vi-VN" sz="1400">
                          <a:effectLst/>
                        </a:rPr>
                        <a:t>Sinh viên</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a:effectLst/>
                        </a:rPr>
                        <a:t>+</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a:effectLst/>
                        </a:rPr>
                        <a:t>-</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vi-VN" sz="1400" dirty="0">
                          <a:effectLst/>
                        </a:rPr>
                        <a:t>+</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1289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40080" y="744583"/>
            <a:ext cx="10713720" cy="5432380"/>
          </a:xfrm>
        </p:spPr>
        <p:txBody>
          <a:bodyPr/>
          <a:lstStyle/>
          <a:p>
            <a:pPr marL="0" indent="0">
              <a:buNone/>
            </a:pPr>
            <a:r>
              <a:rPr lang="vi-VN" b="1" u="sng" dirty="0">
                <a:solidFill>
                  <a:schemeClr val="accent5">
                    <a:lumMod val="75000"/>
                  </a:schemeClr>
                </a:solidFill>
                <a:latin typeface="+mj-lt"/>
              </a:rPr>
              <a:t>R3: Trong quan hệ Thẻ Thư Viện, mỗi thẻ thư viện phải có một giá trị duy nhất tại thuộc tính mã thẻ, để phân biệt với các thẻ khác.</a:t>
            </a:r>
          </a:p>
          <a:p>
            <a:pPr marL="0" indent="0">
              <a:buNone/>
            </a:pPr>
            <a:r>
              <a:rPr lang="vi-VN" b="1" dirty="0">
                <a:solidFill>
                  <a:schemeClr val="accent5">
                    <a:lumMod val="75000"/>
                  </a:schemeClr>
                </a:solidFill>
                <a:latin typeface="+mj-lt"/>
              </a:rPr>
              <a:t>Bối cảnh: Thẻ </a:t>
            </a:r>
            <a:r>
              <a:rPr lang="vi-VN" b="1" dirty="0" smtClean="0">
                <a:solidFill>
                  <a:schemeClr val="accent5">
                    <a:lumMod val="75000"/>
                  </a:schemeClr>
                </a:solidFill>
                <a:latin typeface="+mj-lt"/>
              </a:rPr>
              <a:t>thư </a:t>
            </a:r>
            <a:r>
              <a:rPr lang="vi-VN" b="1" dirty="0">
                <a:solidFill>
                  <a:schemeClr val="accent5">
                    <a:lumMod val="75000"/>
                  </a:schemeClr>
                </a:solidFill>
                <a:latin typeface="+mj-lt"/>
              </a:rPr>
              <a:t>viện</a:t>
            </a:r>
          </a:p>
          <a:p>
            <a:pPr marL="0" indent="0">
              <a:buNone/>
            </a:pPr>
            <a:r>
              <a:rPr lang="vi-VN" b="1" dirty="0">
                <a:solidFill>
                  <a:schemeClr val="accent5">
                    <a:lumMod val="75000"/>
                  </a:schemeClr>
                </a:solidFill>
                <a:latin typeface="+mj-lt"/>
              </a:rPr>
              <a:t>Biểu diễn:   </a:t>
            </a:r>
            <a:r>
              <a:rPr lang="vi-VN" b="1" dirty="0" smtClean="0">
                <a:solidFill>
                  <a:schemeClr val="accent5">
                    <a:lumMod val="75000"/>
                  </a:schemeClr>
                </a:solidFill>
                <a:latin typeface="+mj-lt"/>
              </a:rPr>
              <a:t>   </a:t>
            </a:r>
          </a:p>
          <a:p>
            <a:pPr marL="0" indent="0">
              <a:buNone/>
            </a:pPr>
            <a:r>
              <a:rPr lang="vi-VN" b="1" dirty="0" smtClean="0">
                <a:solidFill>
                  <a:schemeClr val="accent5">
                    <a:lumMod val="75000"/>
                  </a:schemeClr>
                </a:solidFill>
                <a:latin typeface="+mj-lt"/>
              </a:rPr>
              <a:t>Bảng </a:t>
            </a:r>
            <a:r>
              <a:rPr lang="vi-VN" b="1" dirty="0">
                <a:solidFill>
                  <a:schemeClr val="accent5">
                    <a:lumMod val="75000"/>
                  </a:schemeClr>
                </a:solidFill>
                <a:latin typeface="+mj-lt"/>
              </a:rPr>
              <a:t>tầm ảnh hưởng:</a:t>
            </a:r>
          </a:p>
          <a:p>
            <a:pPr marL="0" indent="0">
              <a:buNone/>
            </a:pPr>
            <a:endParaRPr lang="vi-VN" dirty="0">
              <a:solidFill>
                <a:schemeClr val="accent5">
                  <a:lumMod val="75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879030401"/>
              </p:ext>
            </p:extLst>
          </p:nvPr>
        </p:nvGraphicFramePr>
        <p:xfrm>
          <a:off x="959534" y="4909481"/>
          <a:ext cx="7931248" cy="696566"/>
        </p:xfrm>
        <a:graphic>
          <a:graphicData uri="http://schemas.openxmlformats.org/drawingml/2006/table">
            <a:tbl>
              <a:tblPr firstRow="1" firstCol="1" bandRow="1">
                <a:tableStyleId>{5C22544A-7EE6-4342-B048-85BDC9FD1C3A}</a:tableStyleId>
              </a:tblPr>
              <a:tblGrid>
                <a:gridCol w="1982812"/>
                <a:gridCol w="1982812"/>
                <a:gridCol w="1982812"/>
                <a:gridCol w="1982812"/>
              </a:tblGrid>
              <a:tr h="295565">
                <a:tc>
                  <a:txBody>
                    <a:bodyPr/>
                    <a:lstStyle/>
                    <a:p>
                      <a:pPr>
                        <a:lnSpc>
                          <a:spcPct val="115000"/>
                        </a:lnSpc>
                        <a:spcAft>
                          <a:spcPts val="0"/>
                        </a:spcAft>
                      </a:pPr>
                      <a:r>
                        <a:rPr lang="vi-VN" sz="1400" dirty="0">
                          <a:effectLst/>
                        </a:rPr>
                        <a:t>          R3</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Thêm</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Xóa</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Sửa</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401001">
                <a:tc>
                  <a:txBody>
                    <a:bodyPr/>
                    <a:lstStyle/>
                    <a:p>
                      <a:pPr>
                        <a:lnSpc>
                          <a:spcPct val="115000"/>
                        </a:lnSpc>
                        <a:spcAft>
                          <a:spcPts val="0"/>
                        </a:spcAft>
                      </a:pPr>
                      <a:r>
                        <a:rPr lang="vi-VN" sz="1400" dirty="0">
                          <a:effectLst/>
                        </a:rPr>
                        <a:t>Thẻ thư viện</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+(Mathe)</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12" name="Picture 11"/>
          <p:cNvPicPr>
            <a:picLocks noChangeAspect="1"/>
          </p:cNvPicPr>
          <p:nvPr/>
        </p:nvPicPr>
        <p:blipFill>
          <a:blip r:embed="rId2"/>
          <a:stretch>
            <a:fillRect/>
          </a:stretch>
        </p:blipFill>
        <p:spPr>
          <a:xfrm>
            <a:off x="2461846" y="2215702"/>
            <a:ext cx="6597748" cy="675249"/>
          </a:xfrm>
          <a:prstGeom prst="rect">
            <a:avLst/>
          </a:prstGeom>
        </p:spPr>
      </p:pic>
    </p:spTree>
    <p:extLst>
      <p:ext uri="{BB962C8B-B14F-4D97-AF65-F5344CB8AC3E}">
        <p14:creationId xmlns:p14="http://schemas.microsoft.com/office/powerpoint/2010/main" val="227579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par>
                          <p:cTn id="27" fill="hold">
                            <p:stCondLst>
                              <p:cond delay="3000"/>
                            </p:stCondLst>
                            <p:childTnLst>
                              <p:par>
                                <p:cTn id="28" presetID="14" presetClass="entr" presetSubtype="1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53143" y="862149"/>
            <a:ext cx="10700657" cy="5314814"/>
          </a:xfrm>
        </p:spPr>
        <p:txBody>
          <a:bodyPr/>
          <a:lstStyle/>
          <a:p>
            <a:pPr marL="0" indent="0">
              <a:buNone/>
            </a:pPr>
            <a:r>
              <a:rPr lang="vi-VN" b="1" u="sng" dirty="0">
                <a:solidFill>
                  <a:schemeClr val="accent5">
                    <a:lumMod val="75000"/>
                  </a:schemeClr>
                </a:solidFill>
                <a:latin typeface="+mj-lt"/>
              </a:rPr>
              <a:t>R4: Trong quan hệ MuonTra, mỗi phiếu mượn phải có giá trị duy nhất tại thuộc tính số phiếu mượn để phân biệt với các phiếu mượn khác.</a:t>
            </a:r>
          </a:p>
          <a:p>
            <a:pPr marL="0" indent="0">
              <a:buNone/>
            </a:pPr>
            <a:r>
              <a:rPr lang="vi-VN" b="1" dirty="0">
                <a:solidFill>
                  <a:schemeClr val="accent5">
                    <a:lumMod val="75000"/>
                  </a:schemeClr>
                </a:solidFill>
                <a:latin typeface="+mj-lt"/>
              </a:rPr>
              <a:t>Bối cảnh: Phiếu mượn</a:t>
            </a:r>
          </a:p>
          <a:p>
            <a:pPr marL="0" indent="0">
              <a:buNone/>
            </a:pPr>
            <a:r>
              <a:rPr lang="vi-VN" b="1" dirty="0">
                <a:solidFill>
                  <a:schemeClr val="accent5">
                    <a:lumMod val="75000"/>
                  </a:schemeClr>
                </a:solidFill>
                <a:latin typeface="+mj-lt"/>
              </a:rPr>
              <a:t>Biểu diễn : t1,t2   </a:t>
            </a:r>
            <a:endParaRPr lang="vi-VN" b="1" dirty="0" smtClean="0">
              <a:solidFill>
                <a:schemeClr val="accent5">
                  <a:lumMod val="75000"/>
                </a:schemeClr>
              </a:solidFill>
              <a:latin typeface="+mj-lt"/>
            </a:endParaRPr>
          </a:p>
          <a:p>
            <a:pPr marL="0" indent="0">
              <a:buNone/>
            </a:pPr>
            <a:r>
              <a:rPr lang="vi-VN" b="1" dirty="0" smtClean="0">
                <a:solidFill>
                  <a:schemeClr val="accent5">
                    <a:lumMod val="75000"/>
                  </a:schemeClr>
                </a:solidFill>
                <a:latin typeface="+mj-lt"/>
              </a:rPr>
              <a:t>Bảng </a:t>
            </a:r>
            <a:r>
              <a:rPr lang="vi-VN" b="1" dirty="0">
                <a:solidFill>
                  <a:schemeClr val="accent5">
                    <a:lumMod val="75000"/>
                  </a:schemeClr>
                </a:solidFill>
                <a:latin typeface="+mj-lt"/>
              </a:rPr>
              <a:t>tầm ảnh </a:t>
            </a:r>
            <a:r>
              <a:rPr lang="vi-VN" b="1" dirty="0" smtClean="0">
                <a:solidFill>
                  <a:schemeClr val="accent5">
                    <a:lumMod val="75000"/>
                  </a:schemeClr>
                </a:solidFill>
                <a:latin typeface="+mj-lt"/>
              </a:rPr>
              <a:t>hưởng</a:t>
            </a:r>
          </a:p>
          <a:p>
            <a:pPr marL="0" indent="0">
              <a:buNone/>
            </a:pPr>
            <a:endParaRPr lang="vi-VN" b="1" dirty="0">
              <a:solidFill>
                <a:schemeClr val="accent5">
                  <a:lumMod val="75000"/>
                </a:schemeClr>
              </a:solidFill>
              <a:latin typeface="+mj-lt"/>
            </a:endParaRPr>
          </a:p>
          <a:p>
            <a:pPr marL="0" indent="0">
              <a:buNone/>
            </a:pPr>
            <a:endParaRPr lang="vi-VN" b="1" dirty="0">
              <a:solidFill>
                <a:schemeClr val="accent5">
                  <a:lumMod val="75000"/>
                </a:schemeClr>
              </a:solidFill>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1666418934"/>
              </p:ext>
            </p:extLst>
          </p:nvPr>
        </p:nvGraphicFramePr>
        <p:xfrm>
          <a:off x="838200" y="4853351"/>
          <a:ext cx="8629357" cy="766693"/>
        </p:xfrm>
        <a:graphic>
          <a:graphicData uri="http://schemas.openxmlformats.org/drawingml/2006/table">
            <a:tbl>
              <a:tblPr firstRow="1" firstCol="1" bandRow="1">
                <a:tableStyleId>{5C22544A-7EE6-4342-B048-85BDC9FD1C3A}</a:tableStyleId>
              </a:tblPr>
              <a:tblGrid>
                <a:gridCol w="2127467"/>
                <a:gridCol w="2113990"/>
                <a:gridCol w="2107701"/>
                <a:gridCol w="2280199"/>
              </a:tblGrid>
              <a:tr h="323560">
                <a:tc>
                  <a:txBody>
                    <a:bodyPr/>
                    <a:lstStyle/>
                    <a:p>
                      <a:pPr>
                        <a:lnSpc>
                          <a:spcPct val="115000"/>
                        </a:lnSpc>
                        <a:spcAft>
                          <a:spcPts val="0"/>
                        </a:spcAft>
                      </a:pPr>
                      <a:r>
                        <a:rPr lang="vi-VN" sz="1400" dirty="0">
                          <a:effectLst/>
                        </a:rPr>
                        <a:t>           R4</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Thêm</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Xóa</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Sửa</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443133">
                <a:tc>
                  <a:txBody>
                    <a:bodyPr/>
                    <a:lstStyle/>
                    <a:p>
                      <a:pPr>
                        <a:lnSpc>
                          <a:spcPct val="115000"/>
                        </a:lnSpc>
                        <a:spcAft>
                          <a:spcPts val="0"/>
                        </a:spcAft>
                      </a:pPr>
                      <a:r>
                        <a:rPr lang="vi-VN" sz="1400">
                          <a:effectLst/>
                        </a:rPr>
                        <a:t>Phiếu mượn</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+(Maphieumuon)</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8" name="Picture 7"/>
          <p:cNvPicPr>
            <a:picLocks noChangeAspect="1"/>
          </p:cNvPicPr>
          <p:nvPr/>
        </p:nvPicPr>
        <p:blipFill>
          <a:blip r:embed="rId2"/>
          <a:stretch>
            <a:fillRect/>
          </a:stretch>
        </p:blipFill>
        <p:spPr>
          <a:xfrm>
            <a:off x="3448494" y="2681609"/>
            <a:ext cx="4293760" cy="561371"/>
          </a:xfrm>
          <a:prstGeom prst="rect">
            <a:avLst/>
          </a:prstGeom>
        </p:spPr>
      </p:pic>
    </p:spTree>
    <p:extLst>
      <p:ext uri="{BB962C8B-B14F-4D97-AF65-F5344CB8AC3E}">
        <p14:creationId xmlns:p14="http://schemas.microsoft.com/office/powerpoint/2010/main" val="93052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par>
                          <p:cTn id="27" fill="hold">
                            <p:stCondLst>
                              <p:cond delay="3000"/>
                            </p:stCondLst>
                            <p:childTnLst>
                              <p:par>
                                <p:cTn id="28" presetID="14" presetClass="entr" presetSubtype="1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13954" y="862149"/>
            <a:ext cx="10739846" cy="5314814"/>
          </a:xfrm>
        </p:spPr>
        <p:txBody>
          <a:bodyPr/>
          <a:lstStyle/>
          <a:p>
            <a:pPr marL="0" indent="0">
              <a:buNone/>
            </a:pPr>
            <a:r>
              <a:rPr lang="vi-VN" b="1" u="sng" dirty="0">
                <a:solidFill>
                  <a:schemeClr val="accent5">
                    <a:lumMod val="75000"/>
                  </a:schemeClr>
                </a:solidFill>
                <a:latin typeface="+mj-lt"/>
              </a:rPr>
              <a:t>R5: trong quan hệ DocGia, mỗi sinh viên phải có một giá trị duy nhất tại thuộc tính mã độc giả, để phân biệt với các sinh viên khác.</a:t>
            </a:r>
          </a:p>
          <a:p>
            <a:pPr marL="0" indent="0">
              <a:buNone/>
            </a:pPr>
            <a:r>
              <a:rPr lang="vi-VN" b="1" dirty="0">
                <a:solidFill>
                  <a:schemeClr val="accent5">
                    <a:lumMod val="75000"/>
                  </a:schemeClr>
                </a:solidFill>
                <a:latin typeface="+mj-lt"/>
              </a:rPr>
              <a:t>Bối cảnh: DocGia</a:t>
            </a:r>
          </a:p>
          <a:p>
            <a:pPr marL="0" indent="0">
              <a:buNone/>
            </a:pPr>
            <a:r>
              <a:rPr lang="vi-VN" b="1" dirty="0">
                <a:solidFill>
                  <a:schemeClr val="accent5">
                    <a:lumMod val="75000"/>
                  </a:schemeClr>
                </a:solidFill>
                <a:latin typeface="+mj-lt"/>
              </a:rPr>
              <a:t>Biểu diễn :  </a:t>
            </a:r>
          </a:p>
          <a:p>
            <a:pPr marL="0" indent="0">
              <a:buNone/>
            </a:pPr>
            <a:r>
              <a:rPr lang="vi-VN" b="1" dirty="0">
                <a:solidFill>
                  <a:schemeClr val="accent5">
                    <a:lumMod val="75000"/>
                  </a:schemeClr>
                </a:solidFill>
                <a:latin typeface="+mj-lt"/>
              </a:rPr>
              <a:t>Bảng tầm ảnh hưởng</a:t>
            </a:r>
            <a:r>
              <a:rPr lang="vi-VN" b="1" dirty="0" smtClean="0">
                <a:solidFill>
                  <a:schemeClr val="accent5">
                    <a:lumMod val="75000"/>
                  </a:schemeClr>
                </a:solidFill>
                <a:latin typeface="+mj-lt"/>
              </a:rPr>
              <a:t>:</a:t>
            </a:r>
          </a:p>
          <a:p>
            <a:pPr marL="0" indent="0">
              <a:buNone/>
            </a:pPr>
            <a:endParaRPr lang="vi-VN" b="1" dirty="0">
              <a:solidFill>
                <a:schemeClr val="accent5">
                  <a:lumMod val="75000"/>
                </a:schemeClr>
              </a:solidFill>
              <a:latin typeface="+mj-lt"/>
            </a:endParaRPr>
          </a:p>
          <a:p>
            <a:pPr marL="0" indent="0">
              <a:buNone/>
            </a:pPr>
            <a:endParaRPr lang="vi-VN" b="1" dirty="0">
              <a:solidFill>
                <a:schemeClr val="accent5">
                  <a:lumMod val="75000"/>
                </a:schemeClr>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2314802481"/>
              </p:ext>
            </p:extLst>
          </p:nvPr>
        </p:nvGraphicFramePr>
        <p:xfrm>
          <a:off x="1035148" y="4670331"/>
          <a:ext cx="7349196" cy="689531"/>
        </p:xfrm>
        <a:graphic>
          <a:graphicData uri="http://schemas.openxmlformats.org/drawingml/2006/table">
            <a:tbl>
              <a:tblPr firstRow="1" firstCol="1" bandRow="1">
                <a:tableStyleId>{5C22544A-7EE6-4342-B048-85BDC9FD1C3A}</a:tableStyleId>
              </a:tblPr>
              <a:tblGrid>
                <a:gridCol w="1837299"/>
                <a:gridCol w="1837299"/>
                <a:gridCol w="1837299"/>
                <a:gridCol w="1837299"/>
              </a:tblGrid>
              <a:tr h="309632">
                <a:tc>
                  <a:txBody>
                    <a:bodyPr/>
                    <a:lstStyle/>
                    <a:p>
                      <a:pPr>
                        <a:lnSpc>
                          <a:spcPct val="115000"/>
                        </a:lnSpc>
                        <a:spcAft>
                          <a:spcPts val="0"/>
                        </a:spcAft>
                      </a:pPr>
                      <a:r>
                        <a:rPr lang="vi-VN" sz="1400" dirty="0">
                          <a:effectLst/>
                        </a:rPr>
                        <a:t>           R5</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Thêm</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Xóa</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Sửa</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379899">
                <a:tc>
                  <a:txBody>
                    <a:bodyPr/>
                    <a:lstStyle/>
                    <a:p>
                      <a:pPr>
                        <a:lnSpc>
                          <a:spcPct val="115000"/>
                        </a:lnSpc>
                        <a:spcAft>
                          <a:spcPts val="0"/>
                        </a:spcAft>
                      </a:pPr>
                      <a:r>
                        <a:rPr lang="vi-VN" sz="1400">
                          <a:effectLst/>
                        </a:rPr>
                        <a:t>   Sinh viên</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+(MaSV)</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7" name="Picture 6"/>
          <p:cNvPicPr>
            <a:picLocks noChangeAspect="1"/>
          </p:cNvPicPr>
          <p:nvPr/>
        </p:nvPicPr>
        <p:blipFill>
          <a:blip r:embed="rId2"/>
          <a:stretch>
            <a:fillRect/>
          </a:stretch>
        </p:blipFill>
        <p:spPr>
          <a:xfrm>
            <a:off x="2622862" y="2309111"/>
            <a:ext cx="5829812" cy="751657"/>
          </a:xfrm>
          <a:prstGeom prst="rect">
            <a:avLst/>
          </a:prstGeom>
        </p:spPr>
      </p:pic>
    </p:spTree>
    <p:extLst>
      <p:ext uri="{BB962C8B-B14F-4D97-AF65-F5344CB8AC3E}">
        <p14:creationId xmlns:p14="http://schemas.microsoft.com/office/powerpoint/2010/main" val="218254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par>
                          <p:cTn id="27" fill="hold">
                            <p:stCondLst>
                              <p:cond delay="3000"/>
                            </p:stCondLst>
                            <p:childTnLst>
                              <p:par>
                                <p:cTn id="28" presetID="14" presetClass="entr" presetSubtype="1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600891" y="888274"/>
            <a:ext cx="10752909" cy="5288689"/>
          </a:xfrm>
        </p:spPr>
        <p:txBody>
          <a:bodyPr/>
          <a:lstStyle/>
          <a:p>
            <a:pPr marL="0" indent="0">
              <a:buNone/>
            </a:pPr>
            <a:r>
              <a:rPr lang="vi-VN" b="1" u="sng" dirty="0">
                <a:solidFill>
                  <a:schemeClr val="accent5">
                    <a:lumMod val="75000"/>
                  </a:schemeClr>
                </a:solidFill>
                <a:latin typeface="+mj-lt"/>
              </a:rPr>
              <a:t>R6: trong quan hệ Sách, mỗi giá trị tại thuộc tính mã sách phải là duy nhất.</a:t>
            </a:r>
          </a:p>
          <a:p>
            <a:pPr marL="0" indent="0">
              <a:buNone/>
            </a:pPr>
            <a:r>
              <a:rPr lang="vi-VN" b="1" dirty="0">
                <a:solidFill>
                  <a:schemeClr val="accent5">
                    <a:lumMod val="75000"/>
                  </a:schemeClr>
                </a:solidFill>
                <a:latin typeface="+mj-lt"/>
              </a:rPr>
              <a:t>Bối cảnh: Sách </a:t>
            </a:r>
          </a:p>
          <a:p>
            <a:pPr marL="0" indent="0">
              <a:buNone/>
            </a:pPr>
            <a:r>
              <a:rPr lang="vi-VN" b="1" dirty="0">
                <a:solidFill>
                  <a:schemeClr val="accent5">
                    <a:lumMod val="75000"/>
                  </a:schemeClr>
                </a:solidFill>
                <a:latin typeface="+mj-lt"/>
              </a:rPr>
              <a:t>Biểu diễn:  </a:t>
            </a:r>
          </a:p>
          <a:p>
            <a:pPr marL="0" indent="0">
              <a:buNone/>
            </a:pPr>
            <a:r>
              <a:rPr lang="vi-VN" b="1" dirty="0">
                <a:solidFill>
                  <a:schemeClr val="accent5">
                    <a:lumMod val="75000"/>
                  </a:schemeClr>
                </a:solidFill>
                <a:latin typeface="+mj-lt"/>
              </a:rPr>
              <a:t>Bảng tầm ảnh hưởng</a:t>
            </a:r>
            <a:r>
              <a:rPr lang="vi-VN" b="1" dirty="0" smtClean="0">
                <a:solidFill>
                  <a:schemeClr val="accent5">
                    <a:lumMod val="75000"/>
                  </a:schemeClr>
                </a:solidFill>
                <a:latin typeface="+mj-lt"/>
              </a:rPr>
              <a:t>:</a:t>
            </a:r>
          </a:p>
          <a:p>
            <a:pPr marL="0" indent="0">
              <a:buNone/>
            </a:pPr>
            <a:endParaRPr lang="vi-VN" b="1" dirty="0">
              <a:solidFill>
                <a:schemeClr val="accent5">
                  <a:lumMod val="75000"/>
                </a:schemeClr>
              </a:solidFill>
              <a:latin typeface="+mj-lt"/>
            </a:endParaRPr>
          </a:p>
          <a:p>
            <a:pPr marL="0" indent="0">
              <a:buNone/>
            </a:pPr>
            <a:endParaRPr lang="vi-VN" b="1" dirty="0">
              <a:solidFill>
                <a:schemeClr val="accent5">
                  <a:lumMod val="75000"/>
                </a:schemeClr>
              </a:solidFill>
              <a:latin typeface="+mj-lt"/>
            </a:endParaRPr>
          </a:p>
        </p:txBody>
      </p:sp>
      <p:graphicFrame>
        <p:nvGraphicFramePr>
          <p:cNvPr id="10" name="Table 9"/>
          <p:cNvGraphicFramePr>
            <a:graphicFrameLocks noGrp="1"/>
          </p:cNvGraphicFramePr>
          <p:nvPr>
            <p:extLst>
              <p:ext uri="{D42A27DB-BD31-4B8C-83A1-F6EECF244321}">
                <p14:modId xmlns:p14="http://schemas.microsoft.com/office/powerpoint/2010/main" val="2759712354"/>
              </p:ext>
            </p:extLst>
          </p:nvPr>
        </p:nvGraphicFramePr>
        <p:xfrm>
          <a:off x="959533" y="4360839"/>
          <a:ext cx="8437684" cy="788009"/>
        </p:xfrm>
        <a:graphic>
          <a:graphicData uri="http://schemas.openxmlformats.org/drawingml/2006/table">
            <a:tbl>
              <a:tblPr firstRow="1" firstCol="1" bandRow="1">
                <a:tableStyleId>{5C22544A-7EE6-4342-B048-85BDC9FD1C3A}</a:tableStyleId>
              </a:tblPr>
              <a:tblGrid>
                <a:gridCol w="2109421"/>
                <a:gridCol w="2109421"/>
                <a:gridCol w="2109421"/>
                <a:gridCol w="2109421"/>
              </a:tblGrid>
              <a:tr h="309635">
                <a:tc>
                  <a:txBody>
                    <a:bodyPr/>
                    <a:lstStyle/>
                    <a:p>
                      <a:pPr>
                        <a:lnSpc>
                          <a:spcPct val="115000"/>
                        </a:lnSpc>
                        <a:spcAft>
                          <a:spcPts val="0"/>
                        </a:spcAft>
                      </a:pPr>
                      <a:r>
                        <a:rPr lang="vi-VN" sz="1400" dirty="0">
                          <a:effectLst/>
                        </a:rPr>
                        <a:t>        R6</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Thêm</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Xóa</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Sửa</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478374">
                <a:tc>
                  <a:txBody>
                    <a:bodyPr/>
                    <a:lstStyle/>
                    <a:p>
                      <a:pPr>
                        <a:lnSpc>
                          <a:spcPct val="115000"/>
                        </a:lnSpc>
                        <a:spcAft>
                          <a:spcPts val="0"/>
                        </a:spcAft>
                      </a:pPr>
                      <a:r>
                        <a:rPr lang="vi-VN" sz="1400">
                          <a:effectLst/>
                        </a:rPr>
                        <a:t>      Sach</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+(MaSach)</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11" name="Picture 10"/>
          <p:cNvPicPr>
            <a:picLocks noChangeAspect="1"/>
          </p:cNvPicPr>
          <p:nvPr/>
        </p:nvPicPr>
        <p:blipFill>
          <a:blip r:embed="rId2"/>
          <a:stretch>
            <a:fillRect/>
          </a:stretch>
        </p:blipFill>
        <p:spPr>
          <a:xfrm>
            <a:off x="2486203" y="2349304"/>
            <a:ext cx="5942353" cy="618979"/>
          </a:xfrm>
          <a:prstGeom prst="rect">
            <a:avLst/>
          </a:prstGeom>
        </p:spPr>
      </p:pic>
    </p:spTree>
    <p:extLst>
      <p:ext uri="{BB962C8B-B14F-4D97-AF65-F5344CB8AC3E}">
        <p14:creationId xmlns:p14="http://schemas.microsoft.com/office/powerpoint/2010/main" val="379910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par>
                          <p:cTn id="27" fill="hold">
                            <p:stCondLst>
                              <p:cond delay="3000"/>
                            </p:stCondLst>
                            <p:childTnLst>
                              <p:par>
                                <p:cTn id="28" presetID="14" presetClass="entr" presetSubtype="1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535577" y="783771"/>
            <a:ext cx="10818223" cy="5393192"/>
          </a:xfrm>
        </p:spPr>
        <p:txBody>
          <a:bodyPr/>
          <a:lstStyle/>
          <a:p>
            <a:pPr marL="0" indent="0">
              <a:buNone/>
            </a:pPr>
            <a:r>
              <a:rPr lang="vi-VN" b="1" u="sng" dirty="0">
                <a:solidFill>
                  <a:schemeClr val="accent5">
                    <a:lumMod val="75000"/>
                  </a:schemeClr>
                </a:solidFill>
                <a:latin typeface="+mj-lt"/>
              </a:rPr>
              <a:t>R7: Trong quan hệ NXB , mỗi nhá xuất bản phải có giá trị duy nhất tại  thuộc tính mã nhà xuất bản, để phân biệt với các nhà xuất bản khác.</a:t>
            </a:r>
          </a:p>
          <a:p>
            <a:pPr marL="0" indent="0">
              <a:buNone/>
            </a:pPr>
            <a:r>
              <a:rPr lang="vi-VN" b="1" dirty="0">
                <a:solidFill>
                  <a:schemeClr val="accent5">
                    <a:lumMod val="75000"/>
                  </a:schemeClr>
                </a:solidFill>
                <a:latin typeface="+mj-lt"/>
              </a:rPr>
              <a:t>Bối cảnh: NXB</a:t>
            </a:r>
          </a:p>
          <a:p>
            <a:pPr marL="0" indent="0">
              <a:buNone/>
            </a:pPr>
            <a:r>
              <a:rPr lang="vi-VN" b="1" dirty="0">
                <a:solidFill>
                  <a:schemeClr val="accent5">
                    <a:lumMod val="75000"/>
                  </a:schemeClr>
                </a:solidFill>
                <a:latin typeface="+mj-lt"/>
              </a:rPr>
              <a:t>Biểu diễn :  </a:t>
            </a:r>
          </a:p>
          <a:p>
            <a:pPr marL="0" indent="0">
              <a:buNone/>
            </a:pPr>
            <a:r>
              <a:rPr lang="vi-VN" b="1" dirty="0">
                <a:solidFill>
                  <a:schemeClr val="accent5">
                    <a:lumMod val="75000"/>
                  </a:schemeClr>
                </a:solidFill>
                <a:latin typeface="+mj-lt"/>
              </a:rPr>
              <a:t>Bảng tầm ảnh hưởng:</a:t>
            </a:r>
          </a:p>
          <a:p>
            <a:pPr marL="0" indent="0">
              <a:buNone/>
            </a:pPr>
            <a:endParaRPr lang="vi-VN" dirty="0">
              <a:solidFill>
                <a:schemeClr val="accent5">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90174244"/>
              </p:ext>
            </p:extLst>
          </p:nvPr>
        </p:nvGraphicFramePr>
        <p:xfrm>
          <a:off x="838200" y="4782869"/>
          <a:ext cx="7321064" cy="612164"/>
        </p:xfrm>
        <a:graphic>
          <a:graphicData uri="http://schemas.openxmlformats.org/drawingml/2006/table">
            <a:tbl>
              <a:tblPr firstRow="1" firstCol="1" bandRow="1">
                <a:tableStyleId>{5C22544A-7EE6-4342-B048-85BDC9FD1C3A}</a:tableStyleId>
              </a:tblPr>
              <a:tblGrid>
                <a:gridCol w="1830266"/>
                <a:gridCol w="1830266"/>
                <a:gridCol w="1830266"/>
                <a:gridCol w="1830266"/>
              </a:tblGrid>
              <a:tr h="253365">
                <a:tc>
                  <a:txBody>
                    <a:bodyPr/>
                    <a:lstStyle/>
                    <a:p>
                      <a:pPr>
                        <a:lnSpc>
                          <a:spcPct val="115000"/>
                        </a:lnSpc>
                        <a:spcAft>
                          <a:spcPts val="0"/>
                        </a:spcAft>
                      </a:pPr>
                      <a:r>
                        <a:rPr lang="vi-VN" sz="1400" dirty="0">
                          <a:effectLst/>
                        </a:rPr>
                        <a:t>          R7</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Thêm</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Xóa</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Sửa</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358799">
                <a:tc>
                  <a:txBody>
                    <a:bodyPr/>
                    <a:lstStyle/>
                    <a:p>
                      <a:pPr>
                        <a:lnSpc>
                          <a:spcPct val="115000"/>
                        </a:lnSpc>
                        <a:spcAft>
                          <a:spcPts val="0"/>
                        </a:spcAft>
                      </a:pPr>
                      <a:r>
                        <a:rPr lang="vi-VN" sz="1400">
                          <a:effectLst/>
                        </a:rPr>
                        <a:t>       NXB</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+(MaNXB)</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7" name="Picture 6"/>
          <p:cNvPicPr>
            <a:picLocks noChangeAspect="1"/>
          </p:cNvPicPr>
          <p:nvPr/>
        </p:nvPicPr>
        <p:blipFill>
          <a:blip r:embed="rId2"/>
          <a:stretch>
            <a:fillRect/>
          </a:stretch>
        </p:blipFill>
        <p:spPr>
          <a:xfrm>
            <a:off x="2405361" y="2634075"/>
            <a:ext cx="6336249" cy="644380"/>
          </a:xfrm>
          <a:prstGeom prst="rect">
            <a:avLst/>
          </a:prstGeom>
        </p:spPr>
      </p:pic>
    </p:spTree>
    <p:extLst>
      <p:ext uri="{BB962C8B-B14F-4D97-AF65-F5344CB8AC3E}">
        <p14:creationId xmlns:p14="http://schemas.microsoft.com/office/powerpoint/2010/main" val="4135346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par>
                          <p:cTn id="27" fill="hold">
                            <p:stCondLst>
                              <p:cond delay="3000"/>
                            </p:stCondLst>
                            <p:childTnLst>
                              <p:par>
                                <p:cTn id="28" presetID="14" presetClass="entr" presetSubtype="1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           </a:t>
            </a:r>
            <a:endParaRPr lang="vi-VN" dirty="0"/>
          </a:p>
        </p:txBody>
      </p:sp>
      <p:sp>
        <p:nvSpPr>
          <p:cNvPr id="3" name="Content Placeholder 2"/>
          <p:cNvSpPr>
            <a:spLocks noGrp="1"/>
          </p:cNvSpPr>
          <p:nvPr>
            <p:ph idx="1"/>
          </p:nvPr>
        </p:nvSpPr>
        <p:spPr>
          <a:xfrm>
            <a:off x="718457" y="653143"/>
            <a:ext cx="10635343" cy="5523820"/>
          </a:xfrm>
        </p:spPr>
        <p:txBody>
          <a:bodyPr/>
          <a:lstStyle/>
          <a:p>
            <a:pPr marL="0" indent="0">
              <a:buNone/>
            </a:pPr>
            <a:r>
              <a:rPr lang="vi-VN" b="1" u="sng" dirty="0">
                <a:solidFill>
                  <a:schemeClr val="accent5">
                    <a:lumMod val="75000"/>
                  </a:schemeClr>
                </a:solidFill>
                <a:latin typeface="+mj-lt"/>
              </a:rPr>
              <a:t>R8: Trong quan hệ MuonTra, ngày mượn phải nhỏ hơn ngày trả.</a:t>
            </a:r>
          </a:p>
          <a:p>
            <a:pPr marL="0" indent="0">
              <a:buNone/>
            </a:pPr>
            <a:r>
              <a:rPr lang="vi-VN" b="1" dirty="0">
                <a:solidFill>
                  <a:schemeClr val="accent5">
                    <a:lumMod val="75000"/>
                  </a:schemeClr>
                </a:solidFill>
                <a:latin typeface="+mj-lt"/>
              </a:rPr>
              <a:t>Bối cảnh: Muontra</a:t>
            </a:r>
          </a:p>
          <a:p>
            <a:pPr marL="0" indent="0">
              <a:buNone/>
            </a:pPr>
            <a:r>
              <a:rPr lang="vi-VN" b="1" dirty="0">
                <a:solidFill>
                  <a:schemeClr val="accent5">
                    <a:lumMod val="75000"/>
                  </a:schemeClr>
                </a:solidFill>
                <a:latin typeface="+mj-lt"/>
              </a:rPr>
              <a:t>Biểu diễn:  </a:t>
            </a:r>
            <a:endParaRPr lang="vi-VN" b="1" dirty="0" smtClean="0">
              <a:solidFill>
                <a:schemeClr val="accent5">
                  <a:lumMod val="75000"/>
                </a:schemeClr>
              </a:solidFill>
              <a:latin typeface="+mj-lt"/>
            </a:endParaRPr>
          </a:p>
          <a:p>
            <a:pPr marL="0" indent="0">
              <a:buNone/>
            </a:pPr>
            <a:r>
              <a:rPr lang="vi-VN" b="1" dirty="0" smtClean="0">
                <a:solidFill>
                  <a:schemeClr val="accent5">
                    <a:lumMod val="75000"/>
                  </a:schemeClr>
                </a:solidFill>
                <a:latin typeface="+mj-lt"/>
              </a:rPr>
              <a:t>Bảng </a:t>
            </a:r>
            <a:r>
              <a:rPr lang="vi-VN" b="1" dirty="0">
                <a:solidFill>
                  <a:schemeClr val="accent5">
                    <a:lumMod val="75000"/>
                  </a:schemeClr>
                </a:solidFill>
                <a:latin typeface="+mj-lt"/>
              </a:rPr>
              <a:t>tầm ảnh hưởng</a:t>
            </a:r>
            <a:r>
              <a:rPr lang="vi-VN" b="1" dirty="0" smtClean="0">
                <a:solidFill>
                  <a:schemeClr val="accent5">
                    <a:lumMod val="75000"/>
                  </a:schemeClr>
                </a:solidFill>
                <a:latin typeface="+mj-lt"/>
              </a:rPr>
              <a:t>:</a:t>
            </a:r>
          </a:p>
          <a:p>
            <a:pPr marL="0" indent="0">
              <a:buNone/>
            </a:pPr>
            <a:endParaRPr lang="vi-VN" b="1" dirty="0">
              <a:solidFill>
                <a:schemeClr val="accent5">
                  <a:lumMod val="75000"/>
                </a:schemeClr>
              </a:solidFill>
              <a:latin typeface="+mj-lt"/>
            </a:endParaRPr>
          </a:p>
          <a:p>
            <a:pPr marL="0" indent="0">
              <a:buNone/>
            </a:pPr>
            <a:endParaRPr lang="vi-VN" b="1" dirty="0">
              <a:solidFill>
                <a:schemeClr val="accent5">
                  <a:lumMod val="75000"/>
                </a:schemeClr>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1335859171"/>
              </p:ext>
            </p:extLst>
          </p:nvPr>
        </p:nvGraphicFramePr>
        <p:xfrm>
          <a:off x="838198" y="4065419"/>
          <a:ext cx="6870896" cy="675465"/>
        </p:xfrm>
        <a:graphic>
          <a:graphicData uri="http://schemas.openxmlformats.org/drawingml/2006/table">
            <a:tbl>
              <a:tblPr firstRow="1" firstCol="1" bandRow="1">
                <a:tableStyleId>{5C22544A-7EE6-4342-B048-85BDC9FD1C3A}</a:tableStyleId>
              </a:tblPr>
              <a:tblGrid>
                <a:gridCol w="1717724"/>
                <a:gridCol w="1717724"/>
                <a:gridCol w="1717724"/>
                <a:gridCol w="1717724"/>
              </a:tblGrid>
              <a:tr h="267430">
                <a:tc>
                  <a:txBody>
                    <a:bodyPr/>
                    <a:lstStyle/>
                    <a:p>
                      <a:pPr>
                        <a:lnSpc>
                          <a:spcPct val="115000"/>
                        </a:lnSpc>
                        <a:spcAft>
                          <a:spcPts val="0"/>
                        </a:spcAft>
                      </a:pPr>
                      <a:r>
                        <a:rPr lang="vi-VN" sz="1400" dirty="0">
                          <a:effectLst/>
                        </a:rPr>
                        <a:t>           R8</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80060">
                        <a:lnSpc>
                          <a:spcPct val="115000"/>
                        </a:lnSpc>
                        <a:spcAft>
                          <a:spcPts val="0"/>
                        </a:spcAft>
                      </a:pPr>
                      <a:r>
                        <a:rPr lang="vi-VN" sz="1400" dirty="0">
                          <a:effectLst/>
                        </a:rPr>
                        <a:t>Thêm</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Xóa</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Sửa</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408035">
                <a:tc>
                  <a:txBody>
                    <a:bodyPr/>
                    <a:lstStyle/>
                    <a:p>
                      <a:pPr>
                        <a:lnSpc>
                          <a:spcPct val="115000"/>
                        </a:lnSpc>
                        <a:spcAft>
                          <a:spcPts val="0"/>
                        </a:spcAft>
                      </a:pPr>
                      <a:r>
                        <a:rPr lang="vi-VN" sz="1400">
                          <a:effectLst/>
                        </a:rPr>
                        <a:t>     MuonTra</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a:effectLst/>
                        </a:rPr>
                        <a:t>              -</a:t>
                      </a:r>
                      <a:endParaRPr lang="vi-VN"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vi-VN" sz="1400" dirty="0">
                          <a:effectLst/>
                        </a:rPr>
                        <a:t>            +</a:t>
                      </a:r>
                      <a:endParaRPr lang="vi-VN"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13" name="Picture 12"/>
          <p:cNvPicPr>
            <a:picLocks noChangeAspect="1"/>
          </p:cNvPicPr>
          <p:nvPr/>
        </p:nvPicPr>
        <p:blipFill>
          <a:blip r:embed="rId2"/>
          <a:stretch>
            <a:fillRect/>
          </a:stretch>
        </p:blipFill>
        <p:spPr>
          <a:xfrm>
            <a:off x="2528955" y="1690688"/>
            <a:ext cx="6716077" cy="717379"/>
          </a:xfrm>
          <a:prstGeom prst="rect">
            <a:avLst/>
          </a:prstGeom>
        </p:spPr>
      </p:pic>
    </p:spTree>
    <p:extLst>
      <p:ext uri="{BB962C8B-B14F-4D97-AF65-F5344CB8AC3E}">
        <p14:creationId xmlns:p14="http://schemas.microsoft.com/office/powerpoint/2010/main" val="2998069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par>
                          <p:cTn id="27" fill="hold">
                            <p:stCondLst>
                              <p:cond delay="3000"/>
                            </p:stCondLst>
                            <p:childTnLst>
                              <p:par>
                                <p:cTn id="28" presetID="14" presetClass="entr" presetSubtype="1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66" y="347729"/>
            <a:ext cx="11549576" cy="2137894"/>
          </a:xfrm>
        </p:spPr>
        <p:txBody>
          <a:bodyPr>
            <a:noAutofit/>
          </a:bodyPr>
          <a:lstStyle/>
          <a:p>
            <a:r>
              <a:rPr lang="en-US" sz="3600" b="1" dirty="0" smtClean="0">
                <a:latin typeface="Times New Roman" panose="02020603050405020304" pitchFamily="18" charset="0"/>
                <a:cs typeface="Times New Roman" panose="02020603050405020304" pitchFamily="18" charset="0"/>
              </a:rPr>
              <a:t>            </a:t>
            </a:r>
            <a:endParaRPr lang="vi-V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166" y="338150"/>
            <a:ext cx="11437034" cy="6342049"/>
          </a:xfrm>
        </p:spPr>
        <p:txBody>
          <a:bodyPr>
            <a:noAutofit/>
          </a:bodyPr>
          <a:lstStyle/>
          <a:p>
            <a:pPr marL="285750" lvl="3" indent="-285750">
              <a:spcBef>
                <a:spcPts val="1000"/>
              </a:spcBef>
              <a:buNone/>
            </a:pPr>
            <a:r>
              <a:rPr lang="vi-VN" sz="2800" b="1" dirty="0" smtClean="0">
                <a:solidFill>
                  <a:schemeClr val="accent5">
                    <a:lumMod val="75000"/>
                  </a:schemeClr>
                </a:solidFill>
                <a:latin typeface="+mj-lt"/>
                <a:cs typeface="Times New Roman" panose="02020603050405020304" pitchFamily="18" charset="0"/>
              </a:rPr>
              <a:t>1. Anh (chị) hãy cho biết quy trình nhập sách của thư viện?</a:t>
            </a:r>
            <a:endParaRPr lang="en-US" sz="2800" b="1" dirty="0" smtClean="0">
              <a:solidFill>
                <a:schemeClr val="accent5">
                  <a:lumMod val="75000"/>
                </a:schemeClr>
              </a:solidFill>
              <a:latin typeface="+mj-lt"/>
              <a:cs typeface="Times New Roman" panose="02020603050405020304" pitchFamily="18" charset="0"/>
            </a:endParaRPr>
          </a:p>
          <a:p>
            <a:pPr marL="285750" lvl="3" indent="-285750">
              <a:spcBef>
                <a:spcPts val="1000"/>
              </a:spcBef>
              <a:buNone/>
            </a:pPr>
            <a:r>
              <a:rPr lang="vi-VN" sz="2800" b="1" dirty="0" smtClean="0">
                <a:solidFill>
                  <a:schemeClr val="accent5">
                    <a:lumMod val="75000"/>
                  </a:schemeClr>
                </a:solidFill>
                <a:latin typeface="+mj-lt"/>
                <a:cs typeface="Times New Roman" panose="02020603050405020304" pitchFamily="18" charset="0"/>
              </a:rPr>
              <a:t>2. Xin hãy cho biết quy trình mượn sách của thư viện?</a:t>
            </a:r>
            <a:endParaRPr lang="en-US" sz="2800" b="1" dirty="0" smtClean="0">
              <a:solidFill>
                <a:schemeClr val="accent5">
                  <a:lumMod val="75000"/>
                </a:schemeClr>
              </a:solidFill>
              <a:latin typeface="+mj-lt"/>
              <a:cs typeface="Times New Roman" panose="02020603050405020304" pitchFamily="18" charset="0"/>
            </a:endParaRPr>
          </a:p>
          <a:p>
            <a:pPr marL="285750" lvl="3" indent="-285750">
              <a:spcBef>
                <a:spcPts val="1000"/>
              </a:spcBef>
              <a:buNone/>
            </a:pPr>
            <a:r>
              <a:rPr lang="vi-VN" sz="2800" b="1" dirty="0" smtClean="0">
                <a:solidFill>
                  <a:schemeClr val="accent5">
                    <a:lumMod val="75000"/>
                  </a:schemeClr>
                </a:solidFill>
                <a:latin typeface="+mj-lt"/>
                <a:cs typeface="Times New Roman" panose="02020603050405020304" pitchFamily="18" charset="0"/>
              </a:rPr>
              <a:t>3. Xin hãy cho biết những thông tin nào được lưu vào sổ mượn trả?</a:t>
            </a:r>
            <a:endParaRPr lang="en-US" sz="2800" b="1" dirty="0" smtClean="0">
              <a:solidFill>
                <a:schemeClr val="accent5">
                  <a:lumMod val="75000"/>
                </a:schemeClr>
              </a:solidFill>
              <a:latin typeface="+mj-lt"/>
              <a:cs typeface="Times New Roman" panose="02020603050405020304" pitchFamily="18" charset="0"/>
            </a:endParaRPr>
          </a:p>
          <a:p>
            <a:pPr marL="285750" lvl="3" indent="-285750">
              <a:spcBef>
                <a:spcPts val="1000"/>
              </a:spcBef>
              <a:buNone/>
            </a:pPr>
            <a:r>
              <a:rPr lang="vi-VN" sz="2800" b="1" dirty="0" smtClean="0">
                <a:solidFill>
                  <a:schemeClr val="accent5">
                    <a:lumMod val="75000"/>
                  </a:schemeClr>
                </a:solidFill>
                <a:latin typeface="+mj-lt"/>
                <a:cs typeface="Times New Roman" panose="02020603050405020304" pitchFamily="18" charset="0"/>
              </a:rPr>
              <a:t>4. Anh (chị) cho biết trong trường hợp thẻ thư viện của sinh viên đã hết hạn, cần thực hiện những công việc gì để sinh viên có thể mượn được sách?</a:t>
            </a:r>
            <a:endParaRPr lang="en-US" sz="2800" b="1" dirty="0" smtClean="0">
              <a:solidFill>
                <a:schemeClr val="accent5">
                  <a:lumMod val="75000"/>
                </a:schemeClr>
              </a:solidFill>
              <a:latin typeface="+mj-lt"/>
              <a:cs typeface="Times New Roman" panose="02020603050405020304" pitchFamily="18" charset="0"/>
            </a:endParaRPr>
          </a:p>
          <a:p>
            <a:pPr marL="285750" lvl="3" indent="-285750">
              <a:spcBef>
                <a:spcPts val="1000"/>
              </a:spcBef>
              <a:buNone/>
            </a:pPr>
            <a:r>
              <a:rPr lang="en-US" sz="2800" b="1" dirty="0" smtClean="0">
                <a:solidFill>
                  <a:schemeClr val="accent5">
                    <a:lumMod val="75000"/>
                  </a:schemeClr>
                </a:solidFill>
                <a:latin typeface="Times New Roman" pitchFamily="18" charset="0"/>
                <a:cs typeface="Times New Roman" pitchFamily="18" charset="0"/>
              </a:rPr>
              <a:t>5. </a:t>
            </a:r>
            <a:r>
              <a:rPr lang="en-US" sz="2800" b="1" dirty="0" err="1" smtClean="0">
                <a:solidFill>
                  <a:schemeClr val="accent5">
                    <a:lumMod val="75000"/>
                  </a:schemeClr>
                </a:solidFill>
                <a:latin typeface="Times New Roman" pitchFamily="18" charset="0"/>
                <a:cs typeface="Times New Roman" pitchFamily="18" charset="0"/>
              </a:rPr>
              <a:t>Xin</a:t>
            </a:r>
            <a:r>
              <a:rPr lang="en-US" sz="2800" b="1" dirty="0" smtClean="0">
                <a:solidFill>
                  <a:schemeClr val="accent5">
                    <a:lumMod val="75000"/>
                  </a:schemeClr>
                </a:solidFill>
                <a:latin typeface="Times New Roman" pitchFamily="18" charset="0"/>
                <a:cs typeface="Times New Roman" pitchFamily="18" charset="0"/>
              </a:rPr>
              <a:t> </a:t>
            </a:r>
            <a:r>
              <a:rPr lang="en-US" sz="2800" b="1" dirty="0" err="1" smtClean="0">
                <a:solidFill>
                  <a:schemeClr val="accent5">
                    <a:lumMod val="75000"/>
                  </a:schemeClr>
                </a:solidFill>
                <a:latin typeface="Times New Roman" pitchFamily="18" charset="0"/>
                <a:cs typeface="Times New Roman" pitchFamily="18" charset="0"/>
              </a:rPr>
              <a:t>hãy</a:t>
            </a:r>
            <a:r>
              <a:rPr lang="en-US" sz="2800" b="1" dirty="0" smtClean="0">
                <a:solidFill>
                  <a:schemeClr val="accent5">
                    <a:lumMod val="75000"/>
                  </a:schemeClr>
                </a:solidFill>
                <a:latin typeface="Times New Roman" pitchFamily="18" charset="0"/>
                <a:cs typeface="Times New Roman" pitchFamily="18" charset="0"/>
              </a:rPr>
              <a:t> </a:t>
            </a:r>
            <a:r>
              <a:rPr lang="en-US" sz="2800" b="1" dirty="0" err="1" smtClean="0">
                <a:solidFill>
                  <a:schemeClr val="accent5">
                    <a:lumMod val="75000"/>
                  </a:schemeClr>
                </a:solidFill>
                <a:latin typeface="Times New Roman" pitchFamily="18" charset="0"/>
                <a:cs typeface="Times New Roman" pitchFamily="18" charset="0"/>
              </a:rPr>
              <a:t>cho</a:t>
            </a:r>
            <a:r>
              <a:rPr lang="en-US" sz="2800" b="1" dirty="0" smtClean="0">
                <a:solidFill>
                  <a:schemeClr val="accent5">
                    <a:lumMod val="75000"/>
                  </a:schemeClr>
                </a:solidFill>
                <a:latin typeface="Times New Roman" pitchFamily="18" charset="0"/>
                <a:cs typeface="Times New Roman" pitchFamily="18" charset="0"/>
              </a:rPr>
              <a:t> </a:t>
            </a:r>
            <a:r>
              <a:rPr lang="en-US" sz="2800" b="1" dirty="0" err="1" smtClean="0">
                <a:solidFill>
                  <a:schemeClr val="accent5">
                    <a:lumMod val="75000"/>
                  </a:schemeClr>
                </a:solidFill>
                <a:latin typeface="Times New Roman" pitchFamily="18" charset="0"/>
                <a:cs typeface="Times New Roman" pitchFamily="18" charset="0"/>
              </a:rPr>
              <a:t>biết</a:t>
            </a:r>
            <a:r>
              <a:rPr lang="en-US" sz="2800" b="1" dirty="0" smtClean="0">
                <a:solidFill>
                  <a:schemeClr val="accent5">
                    <a:lumMod val="75000"/>
                  </a:schemeClr>
                </a:solidFill>
                <a:latin typeface="Times New Roman" pitchFamily="18" charset="0"/>
                <a:cs typeface="Times New Roman" pitchFamily="18" charset="0"/>
              </a:rPr>
              <a:t> </a:t>
            </a:r>
            <a:r>
              <a:rPr lang="en-US" sz="2800" b="1" dirty="0" err="1" smtClean="0">
                <a:solidFill>
                  <a:schemeClr val="accent5">
                    <a:lumMod val="75000"/>
                  </a:schemeClr>
                </a:solidFill>
                <a:latin typeface="Times New Roman" pitchFamily="18" charset="0"/>
                <a:cs typeface="Times New Roman" pitchFamily="18" charset="0"/>
              </a:rPr>
              <a:t>quy</a:t>
            </a:r>
            <a:r>
              <a:rPr lang="en-US" sz="2800" b="1" dirty="0" smtClean="0">
                <a:solidFill>
                  <a:schemeClr val="accent5">
                    <a:lumMod val="75000"/>
                  </a:schemeClr>
                </a:solidFill>
                <a:latin typeface="Times New Roman" pitchFamily="18" charset="0"/>
                <a:cs typeface="Times New Roman" pitchFamily="18" charset="0"/>
              </a:rPr>
              <a:t> </a:t>
            </a:r>
            <a:r>
              <a:rPr lang="en-US" sz="2800" b="1" dirty="0" err="1" smtClean="0">
                <a:solidFill>
                  <a:schemeClr val="accent5">
                    <a:lumMod val="75000"/>
                  </a:schemeClr>
                </a:solidFill>
                <a:latin typeface="Times New Roman" pitchFamily="18" charset="0"/>
                <a:cs typeface="Times New Roman" pitchFamily="18" charset="0"/>
              </a:rPr>
              <a:t>trình</a:t>
            </a:r>
            <a:r>
              <a:rPr lang="en-US" sz="2800" b="1" dirty="0" smtClean="0">
                <a:solidFill>
                  <a:schemeClr val="accent5">
                    <a:lumMod val="75000"/>
                  </a:schemeClr>
                </a:solidFill>
                <a:latin typeface="Times New Roman" pitchFamily="18" charset="0"/>
                <a:cs typeface="Times New Roman" pitchFamily="18" charset="0"/>
              </a:rPr>
              <a:t> </a:t>
            </a:r>
            <a:r>
              <a:rPr lang="en-US" sz="2800" b="1" dirty="0" err="1" smtClean="0">
                <a:solidFill>
                  <a:schemeClr val="accent5">
                    <a:lumMod val="75000"/>
                  </a:schemeClr>
                </a:solidFill>
                <a:latin typeface="Times New Roman" pitchFamily="18" charset="0"/>
                <a:cs typeface="Times New Roman" pitchFamily="18" charset="0"/>
              </a:rPr>
              <a:t>trả</a:t>
            </a:r>
            <a:r>
              <a:rPr lang="en-US" sz="2800" b="1" dirty="0" smtClean="0">
                <a:solidFill>
                  <a:schemeClr val="accent5">
                    <a:lumMod val="75000"/>
                  </a:schemeClr>
                </a:solidFill>
                <a:latin typeface="Times New Roman" pitchFamily="18" charset="0"/>
                <a:cs typeface="Times New Roman" pitchFamily="18" charset="0"/>
              </a:rPr>
              <a:t> </a:t>
            </a:r>
            <a:r>
              <a:rPr lang="en-US" sz="2800" b="1" dirty="0" err="1" smtClean="0">
                <a:solidFill>
                  <a:schemeClr val="accent5">
                    <a:lumMod val="75000"/>
                  </a:schemeClr>
                </a:solidFill>
                <a:latin typeface="Times New Roman" pitchFamily="18" charset="0"/>
                <a:cs typeface="Times New Roman" pitchFamily="18" charset="0"/>
              </a:rPr>
              <a:t>sách</a:t>
            </a:r>
            <a:r>
              <a:rPr lang="en-US" sz="2800" b="1" dirty="0" smtClean="0">
                <a:solidFill>
                  <a:schemeClr val="accent5">
                    <a:lumMod val="75000"/>
                  </a:schemeClr>
                </a:solidFill>
                <a:latin typeface="Times New Roman" pitchFamily="18" charset="0"/>
                <a:cs typeface="Times New Roman" pitchFamily="18" charset="0"/>
              </a:rPr>
              <a:t>?</a:t>
            </a:r>
          </a:p>
          <a:p>
            <a:pPr marL="285750" lvl="3" indent="-285750">
              <a:spcBef>
                <a:spcPts val="1000"/>
              </a:spcBef>
              <a:buNone/>
            </a:pPr>
            <a:r>
              <a:rPr lang="vi-VN" sz="2800" b="1" dirty="0" smtClean="0">
                <a:solidFill>
                  <a:schemeClr val="accent5">
                    <a:lumMod val="75000"/>
                  </a:schemeClr>
                </a:solidFill>
                <a:latin typeface="Times New Roman" pitchFamily="18" charset="0"/>
                <a:cs typeface="Times New Roman" pitchFamily="18" charset="0"/>
              </a:rPr>
              <a:t>6. Anh (chị) cho biết, nếu quá hạn trả sách mà sinh viên vẫn chưa trả thì thư viện sẽ thực hiện những công việc gì?</a:t>
            </a:r>
            <a:endParaRPr lang="en-US" sz="2800" b="1" dirty="0" smtClean="0">
              <a:solidFill>
                <a:schemeClr val="accent5">
                  <a:lumMod val="75000"/>
                </a:schemeClr>
              </a:solidFill>
              <a:latin typeface="Times New Roman" pitchFamily="18" charset="0"/>
              <a:cs typeface="Times New Roman" pitchFamily="18" charset="0"/>
            </a:endParaRPr>
          </a:p>
          <a:p>
            <a:pPr marL="285750" lvl="3" indent="-285750">
              <a:spcBef>
                <a:spcPts val="1000"/>
              </a:spcBef>
              <a:buNone/>
            </a:pPr>
            <a:r>
              <a:rPr lang="vi-VN" sz="2800" b="1" dirty="0" smtClean="0">
                <a:solidFill>
                  <a:schemeClr val="accent5">
                    <a:lumMod val="75000"/>
                  </a:schemeClr>
                </a:solidFill>
                <a:latin typeface="Times New Roman" pitchFamily="18" charset="0"/>
                <a:cs typeface="Times New Roman" pitchFamily="18" charset="0"/>
              </a:rPr>
              <a:t>7. Các vi phạm thường gặp tại thư viện và cách xử lý?</a:t>
            </a:r>
            <a:endParaRPr lang="en-US" sz="2800" b="1" dirty="0" smtClean="0">
              <a:solidFill>
                <a:schemeClr val="accent5">
                  <a:lumMod val="75000"/>
                </a:schemeClr>
              </a:solidFill>
              <a:latin typeface="Times New Roman" pitchFamily="18" charset="0"/>
              <a:cs typeface="Times New Roman" pitchFamily="18" charset="0"/>
            </a:endParaRPr>
          </a:p>
          <a:p>
            <a:pPr marL="285750" lvl="3" indent="-285750">
              <a:spcBef>
                <a:spcPts val="1000"/>
              </a:spcBef>
              <a:buNone/>
            </a:pPr>
            <a:r>
              <a:rPr lang="vi-VN" sz="2800" b="1" dirty="0" smtClean="0">
                <a:solidFill>
                  <a:schemeClr val="accent5">
                    <a:lumMod val="75000"/>
                  </a:schemeClr>
                </a:solidFill>
                <a:latin typeface="Times New Roman" pitchFamily="18" charset="0"/>
                <a:cs typeface="Times New Roman" pitchFamily="18" charset="0"/>
              </a:rPr>
              <a:t>8. Xin hãy cho biết các quy trình làm thẻ thư viện và gia hạn thẻ ?</a:t>
            </a:r>
            <a:br>
              <a:rPr lang="vi-VN" sz="2800" b="1" dirty="0" smtClean="0">
                <a:solidFill>
                  <a:schemeClr val="accent5">
                    <a:lumMod val="75000"/>
                  </a:schemeClr>
                </a:solidFill>
                <a:latin typeface="Times New Roman" pitchFamily="18" charset="0"/>
                <a:cs typeface="Times New Roman" pitchFamily="18" charset="0"/>
              </a:rPr>
            </a:br>
            <a:r>
              <a:rPr lang="vi-VN" sz="2800" b="1" dirty="0" smtClean="0">
                <a:solidFill>
                  <a:schemeClr val="accent5">
                    <a:lumMod val="75000"/>
                  </a:schemeClr>
                </a:solidFill>
                <a:latin typeface="Times New Roman" pitchFamily="18" charset="0"/>
                <a:cs typeface="Times New Roman" pitchFamily="18" charset="0"/>
              </a:rPr>
              <a:t/>
            </a:r>
            <a:br>
              <a:rPr lang="vi-VN" sz="2800" b="1" dirty="0" smtClean="0">
                <a:solidFill>
                  <a:schemeClr val="accent5">
                    <a:lumMod val="75000"/>
                  </a:schemeClr>
                </a:solidFill>
                <a:latin typeface="Times New Roman" pitchFamily="18" charset="0"/>
                <a:cs typeface="Times New Roman" pitchFamily="18" charset="0"/>
              </a:rPr>
            </a:br>
            <a:endParaRPr lang="en-US" sz="2800" b="1" dirty="0" smtClean="0">
              <a:solidFill>
                <a:schemeClr val="accent5">
                  <a:lumMod val="75000"/>
                </a:schemeClr>
              </a:solidFill>
              <a:latin typeface="Times New Roman" pitchFamily="18" charset="0"/>
              <a:cs typeface="Times New Roman" pitchFamily="18" charset="0"/>
            </a:endParaRPr>
          </a:p>
          <a:p>
            <a:pPr marL="285750" lvl="3" indent="-285750">
              <a:spcBef>
                <a:spcPts val="1000"/>
              </a:spcBef>
              <a:buNone/>
            </a:pPr>
            <a:endParaRPr lang="en-US" sz="2800" b="1" dirty="0" smtClean="0">
              <a:solidFill>
                <a:schemeClr val="accent5">
                  <a:lumMod val="75000"/>
                </a:schemeClr>
              </a:solidFill>
              <a:latin typeface="Times New Roman" pitchFamily="18" charset="0"/>
              <a:cs typeface="Times New Roman" pitchFamily="18" charset="0"/>
            </a:endParaRPr>
          </a:p>
          <a:p>
            <a:pPr marL="285750" lvl="3" indent="-285750">
              <a:spcBef>
                <a:spcPts val="1000"/>
              </a:spcBef>
              <a:buNone/>
            </a:pPr>
            <a:r>
              <a:rPr lang="vi-VN" sz="2800" b="1" dirty="0" smtClean="0">
                <a:solidFill>
                  <a:schemeClr val="accent5">
                    <a:lumMod val="75000"/>
                  </a:schemeClr>
                </a:solidFill>
                <a:latin typeface="Times New Roman" pitchFamily="18" charset="0"/>
                <a:cs typeface="Times New Roman" pitchFamily="18" charset="0"/>
              </a:rPr>
              <a:t/>
            </a:r>
            <a:br>
              <a:rPr lang="vi-VN" sz="2800" b="1" dirty="0" smtClean="0">
                <a:solidFill>
                  <a:schemeClr val="accent5">
                    <a:lumMod val="75000"/>
                  </a:schemeClr>
                </a:solidFill>
                <a:latin typeface="Times New Roman" pitchFamily="18" charset="0"/>
                <a:cs typeface="Times New Roman" pitchFamily="18" charset="0"/>
              </a:rPr>
            </a:br>
            <a:r>
              <a:rPr lang="en-US" sz="2800" b="1" dirty="0" smtClean="0">
                <a:solidFill>
                  <a:schemeClr val="accent5">
                    <a:lumMod val="75000"/>
                  </a:schemeClr>
                </a:solidFill>
                <a:latin typeface="Times New Roman" pitchFamily="18" charset="0"/>
                <a:cs typeface="Times New Roman" pitchFamily="18" charset="0"/>
              </a:rPr>
              <a:t/>
            </a:r>
            <a:br>
              <a:rPr lang="en-US" sz="2800" b="1" dirty="0" smtClean="0">
                <a:solidFill>
                  <a:schemeClr val="accent5">
                    <a:lumMod val="75000"/>
                  </a:schemeClr>
                </a:solidFill>
                <a:latin typeface="Times New Roman" pitchFamily="18" charset="0"/>
                <a:cs typeface="Times New Roman" pitchFamily="18" charset="0"/>
              </a:rPr>
            </a:br>
            <a:endParaRPr lang="en-US" sz="2800" b="1" dirty="0" smtClean="0">
              <a:solidFill>
                <a:schemeClr val="accent5">
                  <a:lumMod val="75000"/>
                </a:schemeClr>
              </a:solidFill>
              <a:latin typeface="Times New Roman" pitchFamily="18" charset="0"/>
              <a:cs typeface="Times New Roman" pitchFamily="18" charset="0"/>
            </a:endParaRPr>
          </a:p>
          <a:p>
            <a:pPr marL="285750" lvl="3" indent="-285750">
              <a:spcBef>
                <a:spcPts val="1000"/>
              </a:spcBef>
              <a:buNone/>
            </a:pPr>
            <a:endParaRPr lang="en-US" sz="2800" b="1" dirty="0" smtClean="0">
              <a:solidFill>
                <a:schemeClr val="accent5">
                  <a:lumMod val="75000"/>
                </a:schemeClr>
              </a:solidFill>
              <a:latin typeface="+mj-lt"/>
              <a:cs typeface="Times New Roman" panose="02020603050405020304" pitchFamily="18" charset="0"/>
            </a:endParaRPr>
          </a:p>
          <a:p>
            <a:pPr marL="285750" lvl="3" indent="-285750">
              <a:spcBef>
                <a:spcPts val="1000"/>
              </a:spcBef>
              <a:buNone/>
            </a:pPr>
            <a:r>
              <a:rPr lang="vi-VN" sz="2800" b="1" dirty="0" smtClean="0">
                <a:solidFill>
                  <a:schemeClr val="accent5">
                    <a:lumMod val="75000"/>
                  </a:schemeClr>
                </a:solidFill>
                <a:latin typeface="+mj-lt"/>
                <a:cs typeface="Times New Roman" panose="02020603050405020304" pitchFamily="18" charset="0"/>
              </a:rPr>
              <a:t/>
            </a:r>
            <a:br>
              <a:rPr lang="vi-VN" sz="2800" b="1" dirty="0" smtClean="0">
                <a:solidFill>
                  <a:schemeClr val="accent5">
                    <a:lumMod val="75000"/>
                  </a:schemeClr>
                </a:solidFill>
                <a:latin typeface="+mj-lt"/>
                <a:cs typeface="Times New Roman" panose="02020603050405020304" pitchFamily="18" charset="0"/>
              </a:rPr>
            </a:br>
            <a:endParaRPr lang="en-US" sz="2800" b="1" dirty="0" smtClean="0">
              <a:solidFill>
                <a:schemeClr val="accent5">
                  <a:lumMod val="75000"/>
                </a:schemeClr>
              </a:solidFill>
              <a:latin typeface="+mj-lt"/>
              <a:cs typeface="Times New Roman" panose="02020603050405020304" pitchFamily="18" charset="0"/>
            </a:endParaRPr>
          </a:p>
          <a:p>
            <a:pPr marL="285750" lvl="3" indent="-285750">
              <a:spcBef>
                <a:spcPts val="1000"/>
              </a:spcBef>
              <a:buNone/>
            </a:pPr>
            <a:r>
              <a:rPr lang="vi-VN" sz="2800" b="1" dirty="0" smtClean="0">
                <a:solidFill>
                  <a:schemeClr val="accent5">
                    <a:lumMod val="75000"/>
                  </a:schemeClr>
                </a:solidFill>
                <a:latin typeface="+mj-lt"/>
                <a:cs typeface="Times New Roman" panose="02020603050405020304" pitchFamily="18" charset="0"/>
              </a:rPr>
              <a:t/>
            </a:r>
            <a:br>
              <a:rPr lang="vi-VN" sz="2800" b="1" dirty="0" smtClean="0">
                <a:solidFill>
                  <a:schemeClr val="accent5">
                    <a:lumMod val="75000"/>
                  </a:schemeClr>
                </a:solidFill>
                <a:latin typeface="+mj-lt"/>
                <a:cs typeface="Times New Roman" panose="02020603050405020304" pitchFamily="18" charset="0"/>
              </a:rPr>
            </a:br>
            <a:r>
              <a:rPr lang="vi-VN" sz="2800" b="1" dirty="0" smtClean="0">
                <a:solidFill>
                  <a:schemeClr val="accent5">
                    <a:lumMod val="75000"/>
                  </a:schemeClr>
                </a:solidFill>
                <a:latin typeface="+mj-lt"/>
                <a:cs typeface="Times New Roman" panose="02020603050405020304" pitchFamily="18" charset="0"/>
              </a:rPr>
              <a:t/>
            </a:r>
            <a:br>
              <a:rPr lang="vi-VN" sz="2800" b="1" dirty="0" smtClean="0">
                <a:solidFill>
                  <a:schemeClr val="accent5">
                    <a:lumMod val="75000"/>
                  </a:schemeClr>
                </a:solidFill>
                <a:latin typeface="+mj-lt"/>
                <a:cs typeface="Times New Roman" panose="02020603050405020304" pitchFamily="18" charset="0"/>
              </a:rPr>
            </a:br>
            <a:r>
              <a:rPr lang="vi-VN" sz="2800" b="1" dirty="0" smtClean="0">
                <a:solidFill>
                  <a:schemeClr val="accent5">
                    <a:lumMod val="75000"/>
                  </a:schemeClr>
                </a:solidFill>
                <a:latin typeface="+mj-lt"/>
                <a:cs typeface="Times New Roman" panose="02020603050405020304" pitchFamily="18" charset="0"/>
              </a:rPr>
              <a:t/>
            </a:r>
            <a:br>
              <a:rPr lang="vi-VN" sz="2800" b="1" dirty="0" smtClean="0">
                <a:solidFill>
                  <a:schemeClr val="accent5">
                    <a:lumMod val="75000"/>
                  </a:schemeClr>
                </a:solidFill>
                <a:latin typeface="+mj-lt"/>
                <a:cs typeface="Times New Roman" panose="02020603050405020304" pitchFamily="18" charset="0"/>
              </a:rPr>
            </a:br>
            <a:r>
              <a:rPr lang="vi-VN" sz="2800" b="1" dirty="0" smtClean="0">
                <a:solidFill>
                  <a:schemeClr val="accent5">
                    <a:lumMod val="75000"/>
                  </a:schemeClr>
                </a:solidFill>
                <a:latin typeface="+mj-lt"/>
                <a:cs typeface="Times New Roman" panose="02020603050405020304" pitchFamily="18" charset="0"/>
              </a:rPr>
              <a:t/>
            </a:r>
            <a:br>
              <a:rPr lang="vi-VN" sz="2800" b="1" dirty="0" smtClean="0">
                <a:solidFill>
                  <a:schemeClr val="accent5">
                    <a:lumMod val="75000"/>
                  </a:schemeClr>
                </a:solidFill>
                <a:latin typeface="+mj-lt"/>
                <a:cs typeface="Times New Roman" panose="02020603050405020304" pitchFamily="18" charset="0"/>
              </a:rPr>
            </a:br>
            <a:endParaRPr lang="vi-VN" sz="2800" b="1" dirty="0" smtClean="0">
              <a:solidFill>
                <a:schemeClr val="accent5">
                  <a:lumMod val="75000"/>
                </a:schemeClr>
              </a:solidFill>
              <a:latin typeface="+mj-lt"/>
            </a:endParaRPr>
          </a:p>
        </p:txBody>
      </p:sp>
    </p:spTree>
    <p:extLst>
      <p:ext uri="{BB962C8B-B14F-4D97-AF65-F5344CB8AC3E}">
        <p14:creationId xmlns:p14="http://schemas.microsoft.com/office/powerpoint/2010/main" val="229833511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45618"/>
            <a:ext cx="10515600" cy="1325563"/>
          </a:xfrm>
        </p:spPr>
        <p:txBody>
          <a:bodyPr>
            <a:noAutofit/>
          </a:bodyPr>
          <a:lstStyle/>
          <a:p>
            <a:pPr algn="ctr"/>
            <a:r>
              <a:rPr lang="en-US" sz="11500" b="1" dirty="0" err="1" smtClean="0">
                <a:latin typeface="Times New Roman" panose="02020603050405020304" pitchFamily="18" charset="0"/>
                <a:cs typeface="Times New Roman" panose="02020603050405020304" pitchFamily="18" charset="0"/>
              </a:rPr>
              <a:t>Giao</a:t>
            </a:r>
            <a:r>
              <a:rPr lang="en-US" sz="11500" b="1" dirty="0" smtClean="0">
                <a:latin typeface="Times New Roman" panose="02020603050405020304" pitchFamily="18" charset="0"/>
                <a:cs typeface="Times New Roman" panose="02020603050405020304" pitchFamily="18" charset="0"/>
              </a:rPr>
              <a:t> </a:t>
            </a:r>
            <a:r>
              <a:rPr lang="en-US" sz="11500" b="1" dirty="0" err="1" smtClean="0">
                <a:latin typeface="Times New Roman" panose="02020603050405020304" pitchFamily="18" charset="0"/>
                <a:cs typeface="Times New Roman" panose="02020603050405020304" pitchFamily="18" charset="0"/>
              </a:rPr>
              <a:t>diện</a:t>
            </a:r>
            <a:r>
              <a:rPr lang="en-US" sz="11500" b="1" dirty="0" smtClean="0">
                <a:latin typeface="Times New Roman" panose="02020603050405020304" pitchFamily="18" charset="0"/>
                <a:cs typeface="Times New Roman" panose="02020603050405020304" pitchFamily="18" charset="0"/>
              </a:rPr>
              <a:t> </a:t>
            </a:r>
            <a:endParaRPr lang="vi-VN" sz="115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5975594"/>
            <a:ext cx="10515600" cy="4351338"/>
          </a:xfrm>
        </p:spPr>
        <p:txBody>
          <a:bodyPr/>
          <a:lstStyle/>
          <a:p>
            <a:pPr marL="0" indent="0">
              <a:buNone/>
            </a:pPr>
            <a:r>
              <a:rPr lang="en-US" dirty="0" smtClean="0"/>
              <a:t>   </a:t>
            </a:r>
            <a:endParaRPr lang="vi-VN" dirty="0"/>
          </a:p>
        </p:txBody>
      </p:sp>
    </p:spTree>
    <p:extLst>
      <p:ext uri="{BB962C8B-B14F-4D97-AF65-F5344CB8AC3E}">
        <p14:creationId xmlns:p14="http://schemas.microsoft.com/office/powerpoint/2010/main" val="645656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7015" y="805718"/>
            <a:ext cx="2074985" cy="4733437"/>
          </a:xfrm>
        </p:spPr>
        <p:txBody>
          <a:bodyPr>
            <a:normAutofit/>
          </a:bodyPr>
          <a:lstStyle/>
          <a:p>
            <a:r>
              <a:rPr lang="en-US" sz="5400" b="1" dirty="0" err="1" smtClean="0">
                <a:latin typeface="Times New Roman" panose="02020603050405020304" pitchFamily="18" charset="0"/>
                <a:cs typeface="Times New Roman" panose="02020603050405020304" pitchFamily="18" charset="0"/>
              </a:rPr>
              <a:t>Quản</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lý</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sách</a:t>
            </a:r>
            <a:endParaRPr lang="vi-VN" sz="5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86862" y="629871"/>
            <a:ext cx="9442938" cy="5788514"/>
          </a:xfrm>
          <a:prstGeom prst="rect">
            <a:avLst/>
          </a:prstGeom>
        </p:spPr>
      </p:pic>
    </p:spTree>
    <p:extLst>
      <p:ext uri="{BB962C8B-B14F-4D97-AF65-F5344CB8AC3E}">
        <p14:creationId xmlns:p14="http://schemas.microsoft.com/office/powerpoint/2010/main" val="1180014763"/>
      </p:ext>
    </p:extLst>
  </p:cSld>
  <p:clrMapOvr>
    <a:masterClrMapping/>
  </p:clrMapOvr>
  <p:transition spd="slow">
    <p:comb/>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5646" y="630970"/>
            <a:ext cx="1934308" cy="5648813"/>
          </a:xfrm>
        </p:spPr>
        <p:txBody>
          <a:bodyPr>
            <a:normAutofit/>
          </a:bodyPr>
          <a:lstStyle/>
          <a:p>
            <a:r>
              <a:rPr lang="en-US" sz="5400" b="1" dirty="0" err="1" smtClean="0">
                <a:latin typeface="Times New Roman" panose="02020603050405020304" pitchFamily="18" charset="0"/>
                <a:cs typeface="Times New Roman" panose="02020603050405020304" pitchFamily="18" charset="0"/>
              </a:rPr>
              <a:t>Quản</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lý</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mượn</a:t>
            </a:r>
            <a:endParaRPr lang="vi-VN" sz="5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51693" y="509954"/>
            <a:ext cx="9460522" cy="5890846"/>
          </a:xfrm>
          <a:prstGeom prst="rect">
            <a:avLst/>
          </a:prstGeom>
        </p:spPr>
      </p:pic>
    </p:spTree>
    <p:extLst>
      <p:ext uri="{BB962C8B-B14F-4D97-AF65-F5344CB8AC3E}">
        <p14:creationId xmlns:p14="http://schemas.microsoft.com/office/powerpoint/2010/main" val="1129897736"/>
      </p:ext>
    </p:extLst>
  </p:cSld>
  <p:clrMapOvr>
    <a:masterClrMapping/>
  </p:clrMapOvr>
  <p:transition spd="slow">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0139" y="365125"/>
            <a:ext cx="2057400" cy="5912583"/>
          </a:xfrm>
        </p:spPr>
        <p:txBody>
          <a:bodyPr>
            <a:normAutofit/>
          </a:bodyPr>
          <a:lstStyle/>
          <a:p>
            <a:r>
              <a:rPr lang="en-US" sz="6000" b="1" dirty="0" err="1" smtClean="0">
                <a:latin typeface="Times New Roman" panose="02020603050405020304" pitchFamily="18" charset="0"/>
                <a:cs typeface="Times New Roman" panose="02020603050405020304" pitchFamily="18" charset="0"/>
              </a:rPr>
              <a:t>Quản</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lý</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trả</a:t>
            </a:r>
            <a:endParaRPr lang="vi-VN" sz="6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69277" y="365125"/>
            <a:ext cx="9302261" cy="6106013"/>
          </a:xfrm>
          <a:prstGeom prst="rect">
            <a:avLst/>
          </a:prstGeom>
        </p:spPr>
      </p:pic>
    </p:spTree>
    <p:extLst>
      <p:ext uri="{BB962C8B-B14F-4D97-AF65-F5344CB8AC3E}">
        <p14:creationId xmlns:p14="http://schemas.microsoft.com/office/powerpoint/2010/main" val="3838279845"/>
      </p:ext>
    </p:extLst>
  </p:cSld>
  <p:clrMapOvr>
    <a:masterClrMapping/>
  </p:clrMapOvr>
  <p:transition spd="slow">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4968" y="365125"/>
            <a:ext cx="2004647" cy="5666398"/>
          </a:xfrm>
        </p:spPr>
        <p:txBody>
          <a:bodyPr>
            <a:normAutofit/>
          </a:bodyPr>
          <a:lstStyle/>
          <a:p>
            <a:r>
              <a:rPr lang="en-US" sz="6000" b="1" dirty="0" err="1" smtClean="0">
                <a:latin typeface="Times New Roman" panose="02020603050405020304" pitchFamily="18" charset="0"/>
                <a:cs typeface="Times New Roman" panose="02020603050405020304" pitchFamily="18" charset="0"/>
              </a:rPr>
              <a:t>Quản</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lý</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độc</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giả</a:t>
            </a:r>
            <a:endParaRPr lang="vi-VN" sz="6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86862" y="365125"/>
            <a:ext cx="9214338" cy="6088429"/>
          </a:xfrm>
          <a:prstGeom prst="rect">
            <a:avLst/>
          </a:prstGeom>
        </p:spPr>
      </p:pic>
    </p:spTree>
    <p:extLst>
      <p:ext uri="{BB962C8B-B14F-4D97-AF65-F5344CB8AC3E}">
        <p14:creationId xmlns:p14="http://schemas.microsoft.com/office/powerpoint/2010/main" val="1283233516"/>
      </p:ext>
    </p:extLst>
  </p:cSld>
  <p:clrMapOvr>
    <a:masterClrMapping/>
  </p:clrMapOvr>
  <p:transition spd="slow">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892" y="365125"/>
            <a:ext cx="1934308" cy="5965337"/>
          </a:xfrm>
        </p:spPr>
        <p:txBody>
          <a:bodyPr>
            <a:normAutofit/>
          </a:bodyPr>
          <a:lstStyle/>
          <a:p>
            <a:r>
              <a:rPr lang="en-US" sz="5400" b="1" dirty="0" err="1" smtClean="0">
                <a:latin typeface="Times New Roman" panose="02020603050405020304" pitchFamily="18" charset="0"/>
                <a:cs typeface="Times New Roman" panose="02020603050405020304" pitchFamily="18" charset="0"/>
              </a:rPr>
              <a:t>Quản</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lý</a:t>
            </a:r>
            <a:r>
              <a:rPr lang="en-US" sz="5400" b="1" dirty="0" smtClean="0">
                <a:latin typeface="Times New Roman" panose="02020603050405020304" pitchFamily="18" charset="0"/>
                <a:cs typeface="Times New Roman" panose="02020603050405020304" pitchFamily="18" charset="0"/>
              </a:rPr>
              <a:t> vi </a:t>
            </a:r>
            <a:r>
              <a:rPr lang="en-US" sz="5400" b="1" dirty="0" err="1" smtClean="0">
                <a:latin typeface="Times New Roman" panose="02020603050405020304" pitchFamily="18" charset="0"/>
                <a:cs typeface="Times New Roman" panose="02020603050405020304" pitchFamily="18" charset="0"/>
              </a:rPr>
              <a:t>phạm</a:t>
            </a:r>
            <a:r>
              <a:rPr lang="en-US" sz="5400" b="1" dirty="0" smtClean="0">
                <a:latin typeface="Times New Roman" panose="02020603050405020304" pitchFamily="18" charset="0"/>
                <a:cs typeface="Times New Roman" panose="02020603050405020304" pitchFamily="18" charset="0"/>
              </a:rPr>
              <a:t> </a:t>
            </a:r>
            <a:endParaRPr lang="vi-VN" sz="5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86862" y="365124"/>
            <a:ext cx="9390184" cy="6211521"/>
          </a:xfrm>
          <a:prstGeom prst="rect">
            <a:avLst/>
          </a:prstGeom>
        </p:spPr>
      </p:pic>
    </p:spTree>
    <p:extLst>
      <p:ext uri="{BB962C8B-B14F-4D97-AF65-F5344CB8AC3E}">
        <p14:creationId xmlns:p14="http://schemas.microsoft.com/office/powerpoint/2010/main" val="1129842331"/>
      </p:ext>
    </p:extLst>
  </p:cSld>
  <p:clrMapOvr>
    <a:masterClrMapping/>
  </p:clrMapOvr>
  <p:transition spd="slow">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vi-VN" dirty="0"/>
          </a:p>
        </p:txBody>
      </p:sp>
      <p:sp>
        <p:nvSpPr>
          <p:cNvPr id="3" name="Content Placeholder 2"/>
          <p:cNvSpPr>
            <a:spLocks noGrp="1"/>
          </p:cNvSpPr>
          <p:nvPr>
            <p:ph idx="1"/>
          </p:nvPr>
        </p:nvSpPr>
        <p:spPr>
          <a:xfrm>
            <a:off x="838200" y="597877"/>
            <a:ext cx="10515600" cy="5579086"/>
          </a:xfrm>
        </p:spPr>
        <p:txBody>
          <a:bodyPr>
            <a:normAutofit/>
          </a:bodyPr>
          <a:lstStyle/>
          <a:p>
            <a:pPr marL="0" indent="0" algn="ctr">
              <a:buNone/>
            </a:pPr>
            <a:endParaRPr lang="en-US" sz="6000" b="1" dirty="0" smtClean="0">
              <a:latin typeface="Times New Roman" panose="02020603050405020304" pitchFamily="18" charset="0"/>
              <a:cs typeface="Times New Roman" panose="02020603050405020304" pitchFamily="18" charset="0"/>
            </a:endParaRPr>
          </a:p>
          <a:p>
            <a:pPr marL="0" indent="0" algn="ctr">
              <a:buNone/>
            </a:pPr>
            <a:endParaRPr lang="en-US" sz="6000" b="1" dirty="0">
              <a:latin typeface="Times New Roman" panose="02020603050405020304" pitchFamily="18" charset="0"/>
              <a:cs typeface="Times New Roman" panose="02020603050405020304" pitchFamily="18" charset="0"/>
            </a:endParaRPr>
          </a:p>
          <a:p>
            <a:pPr marL="0" indent="0" algn="ctr">
              <a:buNone/>
            </a:pPr>
            <a:endParaRPr lang="en-US" sz="6000" b="1" dirty="0" smtClean="0">
              <a:latin typeface="Times New Roman" panose="02020603050405020304" pitchFamily="18" charset="0"/>
              <a:cs typeface="Times New Roman" panose="02020603050405020304" pitchFamily="18" charset="0"/>
            </a:endParaRPr>
          </a:p>
          <a:p>
            <a:pPr marL="0" indent="0" algn="ctr">
              <a:buNone/>
            </a:pPr>
            <a:r>
              <a:rPr lang="en-US" sz="6000" b="1" dirty="0" err="1" smtClean="0">
                <a:latin typeface="Times New Roman" panose="02020603050405020304" pitchFamily="18" charset="0"/>
                <a:cs typeface="Times New Roman" panose="02020603050405020304" pitchFamily="18" charset="0"/>
              </a:rPr>
              <a:t>Quản</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lý</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báo</a:t>
            </a:r>
            <a:r>
              <a:rPr lang="en-US" sz="6000" b="1" dirty="0" smtClean="0">
                <a:latin typeface="Times New Roman" panose="02020603050405020304" pitchFamily="18" charset="0"/>
                <a:cs typeface="Times New Roman" panose="02020603050405020304" pitchFamily="18" charset="0"/>
              </a:rPr>
              <a:t> </a:t>
            </a:r>
            <a:r>
              <a:rPr lang="en-US" sz="6000" b="1" dirty="0" err="1" smtClean="0">
                <a:latin typeface="Times New Roman" panose="02020603050405020304" pitchFamily="18" charset="0"/>
                <a:cs typeface="Times New Roman" panose="02020603050405020304" pitchFamily="18" charset="0"/>
              </a:rPr>
              <a:t>cáo</a:t>
            </a:r>
            <a:endParaRPr lang="en-US" sz="6000" b="1" dirty="0" smtClean="0">
              <a:latin typeface="Times New Roman" panose="02020603050405020304" pitchFamily="18" charset="0"/>
              <a:cs typeface="Times New Roman" panose="02020603050405020304" pitchFamily="18" charset="0"/>
            </a:endParaRPr>
          </a:p>
          <a:p>
            <a:pPr marL="0" indent="0" algn="ctr">
              <a:buNone/>
            </a:pPr>
            <a:endParaRPr lang="en-US" sz="6000" b="1" dirty="0">
              <a:latin typeface="Times New Roman" panose="02020603050405020304" pitchFamily="18" charset="0"/>
              <a:cs typeface="Times New Roman" panose="02020603050405020304" pitchFamily="18" charset="0"/>
            </a:endParaRPr>
          </a:p>
          <a:p>
            <a:pPr marL="0" indent="0" algn="ctr">
              <a:buNone/>
            </a:pPr>
            <a:endParaRPr lang="vi-V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896219"/>
      </p:ext>
    </p:extLst>
  </p:cSld>
  <p:clrMapOvr>
    <a:masterClrMapping/>
  </p:clrMapOvr>
  <p:transition spd="slow">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vi-VN" dirty="0"/>
          </a:p>
        </p:txBody>
      </p:sp>
      <p:pic>
        <p:nvPicPr>
          <p:cNvPr id="4" name="Content Placeholder 3"/>
          <p:cNvPicPr>
            <a:picLocks noGrp="1" noChangeAspect="1"/>
          </p:cNvPicPr>
          <p:nvPr>
            <p:ph idx="1"/>
          </p:nvPr>
        </p:nvPicPr>
        <p:blipFill>
          <a:blip r:embed="rId2"/>
          <a:stretch>
            <a:fillRect/>
          </a:stretch>
        </p:blipFill>
        <p:spPr>
          <a:xfrm>
            <a:off x="685800" y="545123"/>
            <a:ext cx="10445261" cy="5838091"/>
          </a:xfrm>
          <a:prstGeom prst="rect">
            <a:avLst/>
          </a:prstGeom>
        </p:spPr>
      </p:pic>
    </p:spTree>
    <p:extLst>
      <p:ext uri="{BB962C8B-B14F-4D97-AF65-F5344CB8AC3E}">
        <p14:creationId xmlns:p14="http://schemas.microsoft.com/office/powerpoint/2010/main" val="90574565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40074198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2"/>
          <a:stretch>
            <a:fillRect/>
          </a:stretch>
        </p:blipFill>
        <p:spPr>
          <a:xfrm>
            <a:off x="838200" y="492370"/>
            <a:ext cx="10134599" cy="5961184"/>
          </a:xfrm>
          <a:prstGeom prst="rect">
            <a:avLst/>
          </a:prstGeom>
        </p:spPr>
      </p:pic>
    </p:spTree>
    <p:extLst>
      <p:ext uri="{BB962C8B-B14F-4D97-AF65-F5344CB8AC3E}">
        <p14:creationId xmlns:p14="http://schemas.microsoft.com/office/powerpoint/2010/main" val="319264670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5308" y="4233740"/>
            <a:ext cx="10515600" cy="1325563"/>
          </a:xfrm>
        </p:spPr>
        <p:txBody>
          <a:bodyPr>
            <a:normAutofit/>
          </a:bodyPr>
          <a:lstStyle/>
          <a:p>
            <a:pPr algn="ctr"/>
            <a:r>
              <a:rPr lang="en-US" sz="7200" b="1" dirty="0" err="1" smtClean="0">
                <a:latin typeface="Times New Roman" panose="02020603050405020304" pitchFamily="18" charset="0"/>
                <a:cs typeface="Times New Roman" panose="02020603050405020304" pitchFamily="18" charset="0"/>
              </a:rPr>
              <a:t>Khảo</a:t>
            </a:r>
            <a:r>
              <a:rPr lang="en-US" sz="7200" b="1" dirty="0" smtClean="0">
                <a:latin typeface="Times New Roman" panose="02020603050405020304" pitchFamily="18" charset="0"/>
                <a:cs typeface="Times New Roman" panose="02020603050405020304" pitchFamily="18" charset="0"/>
              </a:rPr>
              <a:t> </a:t>
            </a:r>
            <a:r>
              <a:rPr lang="en-US" sz="7200" b="1" dirty="0" err="1" smtClean="0">
                <a:latin typeface="Times New Roman" panose="02020603050405020304" pitchFamily="18" charset="0"/>
                <a:cs typeface="Times New Roman" panose="02020603050405020304" pitchFamily="18" charset="0"/>
              </a:rPr>
              <a:t>sát</a:t>
            </a:r>
            <a:r>
              <a:rPr lang="en-US" sz="7200" b="1" dirty="0" smtClean="0">
                <a:latin typeface="Times New Roman" panose="02020603050405020304" pitchFamily="18" charset="0"/>
                <a:cs typeface="Times New Roman" panose="02020603050405020304" pitchFamily="18" charset="0"/>
              </a:rPr>
              <a:t> </a:t>
            </a:r>
            <a:r>
              <a:rPr lang="en-US" sz="7200" b="1" dirty="0" err="1" smtClean="0">
                <a:latin typeface="Times New Roman" panose="02020603050405020304" pitchFamily="18" charset="0"/>
                <a:cs typeface="Times New Roman" panose="02020603050405020304" pitchFamily="18" charset="0"/>
              </a:rPr>
              <a:t>hệ</a:t>
            </a:r>
            <a:r>
              <a:rPr lang="en-US" sz="7200" b="1" dirty="0" smtClean="0">
                <a:latin typeface="Times New Roman" panose="02020603050405020304" pitchFamily="18" charset="0"/>
                <a:cs typeface="Times New Roman" panose="02020603050405020304" pitchFamily="18" charset="0"/>
              </a:rPr>
              <a:t> </a:t>
            </a:r>
            <a:r>
              <a:rPr lang="en-US" sz="7200" b="1" dirty="0" err="1" smtClean="0">
                <a:latin typeface="Times New Roman" panose="02020603050405020304" pitchFamily="18" charset="0"/>
                <a:cs typeface="Times New Roman" panose="02020603050405020304" pitchFamily="18" charset="0"/>
              </a:rPr>
              <a:t>thống</a:t>
            </a:r>
            <a:endParaRPr lang="vi-VN" sz="7200" dirty="0"/>
          </a:p>
        </p:txBody>
      </p:sp>
      <p:sp>
        <p:nvSpPr>
          <p:cNvPr id="3" name="Content Placeholder 2"/>
          <p:cNvSpPr>
            <a:spLocks noGrp="1"/>
          </p:cNvSpPr>
          <p:nvPr>
            <p:ph idx="1"/>
          </p:nvPr>
        </p:nvSpPr>
        <p:spPr>
          <a:xfrm>
            <a:off x="7112758" y="5703692"/>
            <a:ext cx="4543865" cy="1311470"/>
          </a:xfrm>
        </p:spPr>
        <p:txBody>
          <a:bodyPr>
            <a:normAutofit/>
          </a:bodyPr>
          <a:lstStyle/>
          <a:p>
            <a:pPr marL="0" indent="0">
              <a:buNone/>
            </a:pPr>
            <a:r>
              <a:rPr lang="en-US" sz="4400" b="1" dirty="0" err="1">
                <a:latin typeface="Times New Roman" panose="02020603050405020304" pitchFamily="18" charset="0"/>
                <a:cs typeface="Times New Roman" panose="02020603050405020304" pitchFamily="18" charset="0"/>
              </a:rPr>
              <a:t>Mô</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tả</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nghiệp</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vụ</a:t>
            </a:r>
            <a:endParaRPr lang="vi-VN" sz="4400" b="1" dirty="0">
              <a:latin typeface="Arial(Body)"/>
            </a:endParaRPr>
          </a:p>
        </p:txBody>
      </p:sp>
    </p:spTree>
    <p:extLst>
      <p:ext uri="{BB962C8B-B14F-4D97-AF65-F5344CB8AC3E}">
        <p14:creationId xmlns:p14="http://schemas.microsoft.com/office/powerpoint/2010/main" val="1811612367"/>
      </p:ext>
    </p:extLst>
  </p:cSld>
  <p:clrMapOvr>
    <a:masterClrMapping/>
  </p:clrMapOvr>
  <p:transition spd="slow">
    <p:comb/>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2"/>
          <a:stretch>
            <a:fillRect/>
          </a:stretch>
        </p:blipFill>
        <p:spPr>
          <a:xfrm>
            <a:off x="967154" y="562708"/>
            <a:ext cx="10181491" cy="5890846"/>
          </a:xfrm>
          <a:prstGeom prst="rect">
            <a:avLst/>
          </a:prstGeom>
        </p:spPr>
      </p:pic>
    </p:spTree>
    <p:extLst>
      <p:ext uri="{BB962C8B-B14F-4D97-AF65-F5344CB8AC3E}">
        <p14:creationId xmlns:p14="http://schemas.microsoft.com/office/powerpoint/2010/main" val="154463751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2"/>
          <a:stretch>
            <a:fillRect/>
          </a:stretch>
        </p:blipFill>
        <p:spPr>
          <a:xfrm>
            <a:off x="838200" y="650632"/>
            <a:ext cx="10515599" cy="5926014"/>
          </a:xfrm>
          <a:prstGeom prst="rect">
            <a:avLst/>
          </a:prstGeom>
        </p:spPr>
      </p:pic>
    </p:spTree>
    <p:extLst>
      <p:ext uri="{BB962C8B-B14F-4D97-AF65-F5344CB8AC3E}">
        <p14:creationId xmlns:p14="http://schemas.microsoft.com/office/powerpoint/2010/main" val="211761308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6368" y="365125"/>
            <a:ext cx="1717431" cy="6070844"/>
          </a:xfrm>
        </p:spPr>
        <p:txBody>
          <a:bodyPr>
            <a:normAutofit/>
          </a:bodyPr>
          <a:lstStyle/>
          <a:p>
            <a:r>
              <a:rPr lang="vi-VN" sz="5400" b="1" dirty="0"/>
              <a:t>Giao diện đăng nhập</a:t>
            </a:r>
          </a:p>
        </p:txBody>
      </p:sp>
      <p:pic>
        <p:nvPicPr>
          <p:cNvPr id="4" name="Content Placeholder 3"/>
          <p:cNvPicPr>
            <a:picLocks noGrp="1" noChangeAspect="1"/>
          </p:cNvPicPr>
          <p:nvPr>
            <p:ph idx="1"/>
          </p:nvPr>
        </p:nvPicPr>
        <p:blipFill>
          <a:blip r:embed="rId2"/>
          <a:stretch>
            <a:fillRect/>
          </a:stretch>
        </p:blipFill>
        <p:spPr>
          <a:xfrm>
            <a:off x="228601" y="545123"/>
            <a:ext cx="8968154" cy="6031523"/>
          </a:xfrm>
          <a:prstGeom prst="rect">
            <a:avLst/>
          </a:prstGeom>
        </p:spPr>
      </p:pic>
    </p:spTree>
    <p:extLst>
      <p:ext uri="{BB962C8B-B14F-4D97-AF65-F5344CB8AC3E}">
        <p14:creationId xmlns:p14="http://schemas.microsoft.com/office/powerpoint/2010/main" val="2414248762"/>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vi-VN" dirty="0"/>
          </a:p>
        </p:txBody>
      </p:sp>
      <p:sp>
        <p:nvSpPr>
          <p:cNvPr id="3" name="Content Placeholder 2"/>
          <p:cNvSpPr>
            <a:spLocks noGrp="1"/>
          </p:cNvSpPr>
          <p:nvPr>
            <p:ph idx="1"/>
          </p:nvPr>
        </p:nvSpPr>
        <p:spPr>
          <a:xfrm>
            <a:off x="838200" y="365125"/>
            <a:ext cx="10515600" cy="5811838"/>
          </a:xfrm>
        </p:spPr>
        <p:txBody>
          <a:bodyPr>
            <a:normAutofit/>
          </a:bodyPr>
          <a:lstStyle/>
          <a:p>
            <a:r>
              <a:rPr lang="vi-VN" sz="3200" b="1" dirty="0">
                <a:solidFill>
                  <a:schemeClr val="accent5">
                    <a:lumMod val="75000"/>
                  </a:schemeClr>
                </a:solidFill>
                <a:latin typeface="+mj-lt"/>
              </a:rPr>
              <a:t>Thư viện được quản lý bởi các nhân viên (thủ thư</a:t>
            </a:r>
            <a:r>
              <a:rPr lang="vi-VN" sz="3200" b="1" dirty="0" smtClean="0">
                <a:solidFill>
                  <a:schemeClr val="accent5">
                    <a:lumMod val="75000"/>
                  </a:schemeClr>
                </a:solidFill>
                <a:latin typeface="+mj-lt"/>
              </a:rPr>
              <a:t>).</a:t>
            </a:r>
            <a:endParaRPr lang="en-US" sz="3200" b="1" dirty="0" smtClean="0">
              <a:solidFill>
                <a:schemeClr val="accent5">
                  <a:lumMod val="75000"/>
                </a:schemeClr>
              </a:solidFill>
              <a:latin typeface="+mj-lt"/>
            </a:endParaRPr>
          </a:p>
          <a:p>
            <a:r>
              <a:rPr lang="vi-VN" sz="3200" b="1" dirty="0">
                <a:solidFill>
                  <a:schemeClr val="accent5">
                    <a:lumMod val="75000"/>
                  </a:schemeClr>
                </a:solidFill>
                <a:latin typeface="+mj-lt"/>
              </a:rPr>
              <a:t>Thông tin nhân viên gồm: mã nhân viên, họ tên, số điện thoại, địa chỉ, số CMND,giới tính</a:t>
            </a:r>
            <a:r>
              <a:rPr lang="vi-VN" sz="3200" b="1" dirty="0" smtClean="0">
                <a:solidFill>
                  <a:schemeClr val="accent5">
                    <a:lumMod val="75000"/>
                  </a:schemeClr>
                </a:solidFill>
                <a:latin typeface="+mj-lt"/>
              </a:rPr>
              <a:t>.</a:t>
            </a:r>
            <a:endParaRPr lang="en-US" sz="3200" b="1" dirty="0" smtClean="0">
              <a:solidFill>
                <a:schemeClr val="accent5">
                  <a:lumMod val="75000"/>
                </a:schemeClr>
              </a:solidFill>
              <a:latin typeface="+mj-lt"/>
            </a:endParaRPr>
          </a:p>
          <a:p>
            <a:r>
              <a:rPr lang="vi-VN" sz="3200" b="1" dirty="0">
                <a:solidFill>
                  <a:schemeClr val="accent5">
                    <a:lumMod val="75000"/>
                  </a:schemeClr>
                </a:solidFill>
                <a:latin typeface="+mj-lt"/>
              </a:rPr>
              <a:t>T</a:t>
            </a:r>
            <a:r>
              <a:rPr lang="vi-VN" sz="3200" b="1" dirty="0" smtClean="0">
                <a:solidFill>
                  <a:schemeClr val="accent5">
                    <a:lumMod val="75000"/>
                  </a:schemeClr>
                </a:solidFill>
                <a:latin typeface="+mj-lt"/>
              </a:rPr>
              <a:t>hủ thư sẽ </a:t>
            </a:r>
            <a:r>
              <a:rPr lang="vi-VN" sz="3200" b="1" dirty="0">
                <a:solidFill>
                  <a:schemeClr val="accent5">
                    <a:lumMod val="75000"/>
                  </a:schemeClr>
                </a:solidFill>
                <a:latin typeface="+mj-lt"/>
              </a:rPr>
              <a:t>quản lý </a:t>
            </a:r>
            <a:r>
              <a:rPr lang="vi-VN" sz="3200" b="1" dirty="0" smtClean="0">
                <a:solidFill>
                  <a:schemeClr val="accent5">
                    <a:lumMod val="75000"/>
                  </a:schemeClr>
                </a:solidFill>
                <a:latin typeface="+mj-lt"/>
              </a:rPr>
              <a:t>sách :</a:t>
            </a:r>
          </a:p>
          <a:p>
            <a:pPr marL="0" indent="0">
              <a:buNone/>
            </a:pPr>
            <a:r>
              <a:rPr lang="vi-VN" sz="3200" b="1" dirty="0" smtClean="0">
                <a:solidFill>
                  <a:schemeClr val="accent5">
                    <a:lumMod val="75000"/>
                  </a:schemeClr>
                </a:solidFill>
                <a:latin typeface="+mj-lt"/>
              </a:rPr>
              <a:t>-&gt; Thủ thư làm các áp phích sách gồm các thông tin: mã áp phích, tên sách , loại sách, tên tác giả, nhà xuất bản, năm xuất bản, số trang, tóm tắt nội dung. </a:t>
            </a:r>
          </a:p>
          <a:p>
            <a:pPr marL="0" indent="0">
              <a:buNone/>
            </a:pPr>
            <a:r>
              <a:rPr lang="vi-VN" sz="3200" b="1" dirty="0" smtClean="0">
                <a:solidFill>
                  <a:schemeClr val="accent5">
                    <a:lumMod val="75000"/>
                  </a:schemeClr>
                </a:solidFill>
                <a:latin typeface="+mj-lt"/>
              </a:rPr>
              <a:t>-&gt; </a:t>
            </a:r>
            <a:r>
              <a:rPr lang="vi-VN" sz="3200" b="1" dirty="0">
                <a:solidFill>
                  <a:schemeClr val="accent5">
                    <a:lumMod val="75000"/>
                  </a:schemeClr>
                </a:solidFill>
                <a:latin typeface="+mj-lt"/>
              </a:rPr>
              <a:t>Các thủ tục bổ sung sách </a:t>
            </a:r>
            <a:r>
              <a:rPr lang="vi-VN" sz="3200" b="1" dirty="0" smtClean="0">
                <a:solidFill>
                  <a:schemeClr val="accent5">
                    <a:lumMod val="75000"/>
                  </a:schemeClr>
                </a:solidFill>
                <a:latin typeface="+mj-lt"/>
              </a:rPr>
              <a:t>mới.</a:t>
            </a:r>
          </a:p>
          <a:p>
            <a:r>
              <a:rPr lang="vi-VN" sz="3200" b="1" dirty="0" smtClean="0">
                <a:solidFill>
                  <a:schemeClr val="accent5">
                    <a:lumMod val="75000"/>
                  </a:schemeClr>
                </a:solidFill>
                <a:latin typeface="+mj-lt"/>
              </a:rPr>
              <a:t>Quản </a:t>
            </a:r>
            <a:r>
              <a:rPr lang="vi-VN" sz="3200" b="1" dirty="0">
                <a:solidFill>
                  <a:schemeClr val="accent5">
                    <a:lumMod val="75000"/>
                  </a:schemeClr>
                </a:solidFill>
                <a:latin typeface="+mj-lt"/>
              </a:rPr>
              <a:t>lý mượn / trả </a:t>
            </a:r>
            <a:r>
              <a:rPr lang="vi-VN" sz="3200" b="1" dirty="0" smtClean="0">
                <a:solidFill>
                  <a:schemeClr val="accent5">
                    <a:lumMod val="75000"/>
                  </a:schemeClr>
                </a:solidFill>
                <a:latin typeface="+mj-lt"/>
              </a:rPr>
              <a:t>sách.</a:t>
            </a:r>
            <a:endParaRPr lang="vi-VN" sz="3200" b="1" dirty="0">
              <a:solidFill>
                <a:schemeClr val="accent5">
                  <a:lumMod val="75000"/>
                </a:schemeClr>
              </a:solidFill>
              <a:latin typeface="+mj-lt"/>
            </a:endParaRPr>
          </a:p>
          <a:p>
            <a:r>
              <a:rPr lang="vi-VN" sz="3200" b="1" dirty="0" smtClean="0">
                <a:solidFill>
                  <a:schemeClr val="accent5">
                    <a:lumMod val="75000"/>
                  </a:schemeClr>
                </a:solidFill>
                <a:latin typeface="+mj-lt"/>
              </a:rPr>
              <a:t>Báo cáo tình hình hoạt động.</a:t>
            </a:r>
          </a:p>
          <a:p>
            <a:pPr marL="0" indent="0">
              <a:buNone/>
            </a:pPr>
            <a:endParaRPr lang="vi-VN" sz="3200" b="1" dirty="0">
              <a:solidFill>
                <a:schemeClr val="accent5">
                  <a:lumMod val="75000"/>
                </a:schemeClr>
              </a:solidFill>
              <a:latin typeface="+mj-lt"/>
            </a:endParaRPr>
          </a:p>
        </p:txBody>
      </p:sp>
    </p:spTree>
    <p:extLst>
      <p:ext uri="{BB962C8B-B14F-4D97-AF65-F5344CB8AC3E}">
        <p14:creationId xmlns:p14="http://schemas.microsoft.com/office/powerpoint/2010/main" val="16913936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1312"/>
          </a:xfrm>
        </p:spPr>
        <p:txBody>
          <a:bodyPr>
            <a:normAutofit fontScale="90000"/>
          </a:bodyPr>
          <a:lstStyle/>
          <a:p>
            <a:r>
              <a:rPr lang="vi-VN" dirty="0" smtClean="0"/>
              <a:t> </a:t>
            </a:r>
            <a:endParaRPr lang="vi-VN" dirty="0"/>
          </a:p>
        </p:txBody>
      </p:sp>
      <p:sp>
        <p:nvSpPr>
          <p:cNvPr id="3" name="Content Placeholder 2"/>
          <p:cNvSpPr>
            <a:spLocks noGrp="1"/>
          </p:cNvSpPr>
          <p:nvPr>
            <p:ph idx="1"/>
          </p:nvPr>
        </p:nvSpPr>
        <p:spPr>
          <a:xfrm>
            <a:off x="295422" y="506438"/>
            <a:ext cx="11058378" cy="6105377"/>
          </a:xfrm>
        </p:spPr>
        <p:txBody>
          <a:bodyPr/>
          <a:lstStyle/>
          <a:p>
            <a:r>
              <a:rPr lang="vi-VN" b="1" dirty="0" smtClean="0">
                <a:solidFill>
                  <a:schemeClr val="accent5">
                    <a:lumMod val="75000"/>
                  </a:schemeClr>
                </a:solidFill>
                <a:latin typeface="+mj-lt"/>
              </a:rPr>
              <a:t>Mỗi  </a:t>
            </a:r>
            <a:r>
              <a:rPr lang="vi-VN" b="1" dirty="0">
                <a:solidFill>
                  <a:schemeClr val="accent5">
                    <a:lumMod val="75000"/>
                  </a:schemeClr>
                </a:solidFill>
                <a:latin typeface="+mj-lt"/>
              </a:rPr>
              <a:t>sách có 1 mã sách để phân biệt với sách </a:t>
            </a:r>
            <a:r>
              <a:rPr lang="vi-VN" b="1" dirty="0" smtClean="0">
                <a:solidFill>
                  <a:schemeClr val="accent5">
                    <a:lumMod val="75000"/>
                  </a:schemeClr>
                </a:solidFill>
                <a:latin typeface="+mj-lt"/>
              </a:rPr>
              <a:t>khác</a:t>
            </a:r>
            <a:endParaRPr lang="en-US" b="1" dirty="0" smtClean="0">
              <a:solidFill>
                <a:schemeClr val="accent5">
                  <a:lumMod val="75000"/>
                </a:schemeClr>
              </a:solidFill>
              <a:latin typeface="+mj-lt"/>
            </a:endParaRPr>
          </a:p>
          <a:p>
            <a:r>
              <a:rPr lang="vi-VN" b="1" dirty="0">
                <a:solidFill>
                  <a:schemeClr val="accent5">
                    <a:lumMod val="75000"/>
                  </a:schemeClr>
                </a:solidFill>
                <a:latin typeface="+mj-lt"/>
              </a:rPr>
              <a:t>T</a:t>
            </a:r>
            <a:r>
              <a:rPr lang="vi-VN" b="1" dirty="0" smtClean="0">
                <a:solidFill>
                  <a:schemeClr val="accent5">
                    <a:lumMod val="75000"/>
                  </a:schemeClr>
                </a:solidFill>
                <a:latin typeface="+mj-lt"/>
              </a:rPr>
              <a:t>ên </a:t>
            </a:r>
            <a:r>
              <a:rPr lang="vi-VN" b="1" dirty="0">
                <a:solidFill>
                  <a:schemeClr val="accent5">
                    <a:lumMod val="75000"/>
                  </a:schemeClr>
                </a:solidFill>
                <a:latin typeface="+mj-lt"/>
              </a:rPr>
              <a:t>sách, số lượng và giá, năm sản xuất và tình trạng sách; thông tin này được lưu vào hồ sơ sách</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Các sách có thể có cùng một thể loại</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Mỗi thể loại sẽ có mã loại sách để phân biệt với các loại sách khác và tên loại</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 Mỗi sách được xuất bản bởi một nhà xuất bản theo năm</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Mỗi nhà xuất bản có thể sản xuất nhiều sách</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Thông tin nhà xuất bản gồm: tên nhà xuất bản, mã nhà sản xuất</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Mỗi cuốn sách được viết bởi một hoặc nhiều tác giả, và mỗi tác giả có thể viết nhiều sách</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Thông tin tác giả gồm: tên tác giả và mã tác giả.</a:t>
            </a:r>
          </a:p>
          <a:p>
            <a:endParaRPr lang="vi-VN" b="1" dirty="0" smtClean="0">
              <a:solidFill>
                <a:schemeClr val="accent5">
                  <a:lumMod val="75000"/>
                </a:schemeClr>
              </a:solidFill>
              <a:latin typeface="+mj-lt"/>
            </a:endParaRPr>
          </a:p>
          <a:p>
            <a:endParaRPr lang="en-US" b="1" dirty="0" smtClean="0">
              <a:solidFill>
                <a:schemeClr val="accent5">
                  <a:lumMod val="75000"/>
                </a:schemeClr>
              </a:solidFill>
              <a:latin typeface="+mj-lt"/>
            </a:endParaRPr>
          </a:p>
          <a:p>
            <a:endParaRPr lang="vi-VN" b="1" dirty="0">
              <a:solidFill>
                <a:schemeClr val="accent5">
                  <a:lumMod val="75000"/>
                </a:schemeClr>
              </a:solidFill>
              <a:latin typeface="+mj-lt"/>
            </a:endParaRPr>
          </a:p>
        </p:txBody>
      </p:sp>
    </p:spTree>
    <p:extLst>
      <p:ext uri="{BB962C8B-B14F-4D97-AF65-F5344CB8AC3E}">
        <p14:creationId xmlns:p14="http://schemas.microsoft.com/office/powerpoint/2010/main" val="674314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41"/>
          </a:xfrm>
        </p:spPr>
        <p:txBody>
          <a:bodyPr>
            <a:normAutofit fontScale="90000"/>
          </a:bodyPr>
          <a:lstStyle/>
          <a:p>
            <a:r>
              <a:rPr lang="vi-VN" dirty="0" smtClean="0"/>
              <a:t>   </a:t>
            </a:r>
            <a:endParaRPr lang="vi-VN" dirty="0"/>
          </a:p>
        </p:txBody>
      </p:sp>
      <p:sp>
        <p:nvSpPr>
          <p:cNvPr id="3" name="Content Placeholder 2"/>
          <p:cNvSpPr>
            <a:spLocks noGrp="1"/>
          </p:cNvSpPr>
          <p:nvPr>
            <p:ph idx="1"/>
          </p:nvPr>
        </p:nvSpPr>
        <p:spPr>
          <a:xfrm>
            <a:off x="407963" y="239151"/>
            <a:ext cx="11479237" cy="6330461"/>
          </a:xfrm>
        </p:spPr>
        <p:txBody>
          <a:bodyPr>
            <a:noAutofit/>
          </a:bodyPr>
          <a:lstStyle/>
          <a:p>
            <a:r>
              <a:rPr lang="vi-VN" b="1" dirty="0" smtClean="0">
                <a:solidFill>
                  <a:schemeClr val="accent5">
                    <a:lumMod val="75000"/>
                  </a:schemeClr>
                </a:solidFill>
                <a:latin typeface="+mj-lt"/>
              </a:rPr>
              <a:t>Mỗi </a:t>
            </a:r>
            <a:r>
              <a:rPr lang="vi-VN" b="1" dirty="0">
                <a:solidFill>
                  <a:schemeClr val="accent5">
                    <a:lumMod val="75000"/>
                  </a:schemeClr>
                </a:solidFill>
                <a:latin typeface="+mj-lt"/>
              </a:rPr>
              <a:t>sinh viên </a:t>
            </a:r>
            <a:r>
              <a:rPr lang="vi-VN" b="1" dirty="0" smtClean="0">
                <a:solidFill>
                  <a:schemeClr val="accent5">
                    <a:lumMod val="75000"/>
                  </a:schemeClr>
                </a:solidFill>
                <a:latin typeface="+mj-lt"/>
              </a:rPr>
              <a:t>nếu làm </a:t>
            </a:r>
            <a:r>
              <a:rPr lang="vi-VN" b="1" dirty="0" smtClean="0">
                <a:solidFill>
                  <a:schemeClr val="accent5">
                    <a:lumMod val="75000"/>
                  </a:schemeClr>
                </a:solidFill>
                <a:latin typeface="+mj-lt"/>
              </a:rPr>
              <a:t>thẻ </a:t>
            </a:r>
            <a:r>
              <a:rPr lang="vi-VN" b="1" dirty="0" smtClean="0">
                <a:solidFill>
                  <a:schemeClr val="accent5">
                    <a:lumMod val="75000"/>
                  </a:schemeClr>
                </a:solidFill>
                <a:latin typeface="+mj-lt"/>
              </a:rPr>
              <a:t>thư viện phải </a:t>
            </a:r>
            <a:r>
              <a:rPr lang="vi-VN" b="1" dirty="0">
                <a:solidFill>
                  <a:schemeClr val="accent5">
                    <a:lumMod val="75000"/>
                  </a:schemeClr>
                </a:solidFill>
                <a:latin typeface="+mj-lt"/>
              </a:rPr>
              <a:t>đăng ký tại thư viện, sinh viên phải điền đầy đủ các thông tin vào đơn đăng ký làm thẻ thư </a:t>
            </a:r>
            <a:r>
              <a:rPr lang="vi-VN" b="1" dirty="0" smtClean="0">
                <a:solidFill>
                  <a:schemeClr val="accent5">
                    <a:lumMod val="75000"/>
                  </a:schemeClr>
                </a:solidFill>
                <a:latin typeface="+mj-lt"/>
              </a:rPr>
              <a:t>viện.</a:t>
            </a:r>
          </a:p>
          <a:p>
            <a:r>
              <a:rPr lang="vi-VN" b="1" dirty="0" smtClean="0">
                <a:solidFill>
                  <a:schemeClr val="accent5">
                    <a:lumMod val="75000"/>
                  </a:schemeClr>
                </a:solidFill>
                <a:latin typeface="+mj-lt"/>
              </a:rPr>
              <a:t>Đơn gồm: </a:t>
            </a:r>
            <a:r>
              <a:rPr lang="vi-VN" b="1" dirty="0">
                <a:solidFill>
                  <a:schemeClr val="accent5">
                    <a:lumMod val="75000"/>
                  </a:schemeClr>
                </a:solidFill>
                <a:latin typeface="+mj-lt"/>
              </a:rPr>
              <a:t>họ tên, lớp, khoa, mã số thẻ sinh viên,ngày sinh, địa chỉ, giới tính và kèm theo 2 ảnh 3x4</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Thủ thư sẽ tiến hành kiểm tra các thông tin sinh viên có đúng hay không qua thẻ sinh viên của sinh viên của sinh viên đó</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Nếu đúng thủ thư sẽ lưu thông tin vào trong sổ dữ liệu quản lý đọc giả của thư viện, làm và cấp thẻ thư viện cho sinh viên, và tạo hóa đơn làm thẻ</a:t>
            </a:r>
            <a:r>
              <a:rPr lang="vi-VN" b="1" dirty="0" smtClean="0">
                <a:solidFill>
                  <a:schemeClr val="accent5">
                    <a:lumMod val="75000"/>
                  </a:schemeClr>
                </a:solidFill>
                <a:latin typeface="+mj-lt"/>
              </a:rPr>
              <a:t>.</a:t>
            </a:r>
          </a:p>
          <a:p>
            <a:r>
              <a:rPr lang="vi-VN" b="1" dirty="0">
                <a:solidFill>
                  <a:schemeClr val="accent5">
                    <a:lumMod val="75000"/>
                  </a:schemeClr>
                </a:solidFill>
                <a:latin typeface="+mj-lt"/>
              </a:rPr>
              <a:t>Mỗi thẻ thư viện sẽ có các thông tin: mã số thẻ chính là mã số đọc giả để phân biệt đọc giả này với độc giả khác, cùng với đó là thời gian cấp thẻ và thời gian hết hạn của </a:t>
            </a:r>
            <a:r>
              <a:rPr lang="vi-VN" b="1" dirty="0" smtClean="0">
                <a:solidFill>
                  <a:schemeClr val="accent5">
                    <a:lumMod val="75000"/>
                  </a:schemeClr>
                </a:solidFill>
                <a:latin typeface="+mj-lt"/>
              </a:rPr>
              <a:t>thẻ</a:t>
            </a:r>
            <a:r>
              <a:rPr lang="vi-VN" b="1" dirty="0">
                <a:solidFill>
                  <a:schemeClr val="accent5">
                    <a:lumMod val="75000"/>
                  </a:schemeClr>
                </a:solidFill>
                <a:latin typeface="+mj-lt"/>
              </a:rPr>
              <a:t> </a:t>
            </a:r>
            <a:r>
              <a:rPr lang="vi-VN" b="1" dirty="0" smtClean="0">
                <a:solidFill>
                  <a:schemeClr val="accent5">
                    <a:lumMod val="75000"/>
                  </a:schemeClr>
                </a:solidFill>
                <a:latin typeface="+mj-lt"/>
              </a:rPr>
              <a:t>(</a:t>
            </a:r>
            <a:r>
              <a:rPr lang="vi-VN" b="1" dirty="0">
                <a:solidFill>
                  <a:schemeClr val="accent5">
                    <a:lumMod val="75000"/>
                  </a:schemeClr>
                </a:solidFill>
                <a:latin typeface="+mj-lt"/>
              </a:rPr>
              <a:t>m</a:t>
            </a:r>
            <a:r>
              <a:rPr lang="vi-VN" b="1" dirty="0" smtClean="0">
                <a:solidFill>
                  <a:schemeClr val="accent5">
                    <a:lumMod val="75000"/>
                  </a:schemeClr>
                </a:solidFill>
                <a:latin typeface="+mj-lt"/>
              </a:rPr>
              <a:t>ỗi </a:t>
            </a:r>
            <a:r>
              <a:rPr lang="vi-VN" b="1" dirty="0">
                <a:solidFill>
                  <a:schemeClr val="accent5">
                    <a:lumMod val="75000"/>
                  </a:schemeClr>
                </a:solidFill>
                <a:latin typeface="+mj-lt"/>
              </a:rPr>
              <a:t>thẻ sẽ có giá trị trong 6 </a:t>
            </a:r>
            <a:r>
              <a:rPr lang="vi-VN" b="1" dirty="0" smtClean="0">
                <a:solidFill>
                  <a:schemeClr val="accent5">
                    <a:lumMod val="75000"/>
                  </a:schemeClr>
                </a:solidFill>
                <a:latin typeface="+mj-lt"/>
              </a:rPr>
              <a:t>tháng ).</a:t>
            </a:r>
          </a:p>
          <a:p>
            <a:r>
              <a:rPr lang="vi-VN" b="1" dirty="0">
                <a:solidFill>
                  <a:schemeClr val="accent5">
                    <a:lumMod val="75000"/>
                  </a:schemeClr>
                </a:solidFill>
                <a:latin typeface="+mj-lt"/>
              </a:rPr>
              <a:t>Chi phí làm thẻ là </a:t>
            </a:r>
            <a:r>
              <a:rPr lang="vi-VN" b="1" dirty="0" smtClean="0">
                <a:solidFill>
                  <a:schemeClr val="accent5">
                    <a:lumMod val="75000"/>
                  </a:schemeClr>
                </a:solidFill>
                <a:latin typeface="+mj-lt"/>
              </a:rPr>
              <a:t>30.000đ/thẻ/lần.</a:t>
            </a:r>
          </a:p>
          <a:p>
            <a:r>
              <a:rPr lang="vi-VN" b="1" dirty="0">
                <a:solidFill>
                  <a:schemeClr val="accent5">
                    <a:lumMod val="75000"/>
                  </a:schemeClr>
                </a:solidFill>
                <a:latin typeface="+mj-lt"/>
              </a:rPr>
              <a:t>Thông tin hóa đơn làm thẻ gồm: mã hóa đơn, ngày lập, chi phí, họ </a:t>
            </a:r>
            <a:r>
              <a:rPr lang="vi-VN" b="1" dirty="0" smtClean="0">
                <a:solidFill>
                  <a:schemeClr val="accent5">
                    <a:lumMod val="75000"/>
                  </a:schemeClr>
                </a:solidFill>
                <a:latin typeface="+mj-lt"/>
              </a:rPr>
              <a:t>tên.</a:t>
            </a:r>
            <a:endParaRPr lang="vi-VN" b="1" dirty="0">
              <a:solidFill>
                <a:schemeClr val="accent5">
                  <a:lumMod val="75000"/>
                </a:schemeClr>
              </a:solidFill>
              <a:latin typeface="+mj-lt"/>
            </a:endParaRPr>
          </a:p>
          <a:p>
            <a:endParaRPr lang="vi-VN" b="1" dirty="0" smtClean="0">
              <a:solidFill>
                <a:schemeClr val="accent5">
                  <a:lumMod val="75000"/>
                </a:schemeClr>
              </a:solidFill>
              <a:latin typeface="+mj-lt"/>
            </a:endParaRPr>
          </a:p>
          <a:p>
            <a:endParaRPr lang="vi-VN" b="1" dirty="0" smtClean="0">
              <a:solidFill>
                <a:schemeClr val="accent5">
                  <a:lumMod val="75000"/>
                </a:schemeClr>
              </a:solidFill>
              <a:latin typeface="+mj-lt"/>
            </a:endParaRPr>
          </a:p>
          <a:p>
            <a:endParaRPr lang="vi-VN" b="1" dirty="0">
              <a:solidFill>
                <a:schemeClr val="accent5">
                  <a:lumMod val="75000"/>
                </a:schemeClr>
              </a:solidFill>
              <a:latin typeface="+mj-lt"/>
            </a:endParaRPr>
          </a:p>
        </p:txBody>
      </p:sp>
    </p:spTree>
    <p:extLst>
      <p:ext uri="{BB962C8B-B14F-4D97-AF65-F5344CB8AC3E}">
        <p14:creationId xmlns:p14="http://schemas.microsoft.com/office/powerpoint/2010/main" val="9214987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1268</TotalTime>
  <Words>3549</Words>
  <Application>Microsoft Office PowerPoint</Application>
  <PresentationFormat>Widescreen</PresentationFormat>
  <Paragraphs>499</Paragraphs>
  <Slides>62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Arial(Body)</vt:lpstr>
      <vt:lpstr>Calibri</vt:lpstr>
      <vt:lpstr>Calibri Light</vt:lpstr>
      <vt:lpstr>Times New Roman</vt:lpstr>
      <vt:lpstr>Wingdings</vt:lpstr>
      <vt:lpstr>Office Theme</vt:lpstr>
      <vt:lpstr>Hệ thống quản lý thư viện</vt:lpstr>
      <vt:lpstr>                                             </vt:lpstr>
      <vt:lpstr>Khảo sát hệ thống</vt:lpstr>
      <vt:lpstr>Khảo sát hệ thống</vt:lpstr>
      <vt:lpstr>            </vt:lpstr>
      <vt:lpstr>Khảo sát hệ thống</vt:lpstr>
      <vt:lpstr> </vt:lpstr>
      <vt:lpstr> </vt:lpstr>
      <vt:lpstr>   </vt:lpstr>
      <vt:lpstr>         </vt:lpstr>
      <vt:lpstr>         </vt:lpstr>
      <vt:lpstr>            </vt:lpstr>
      <vt:lpstr>               </vt:lpstr>
      <vt:lpstr>               </vt:lpstr>
      <vt:lpstr>                 </vt:lpstr>
      <vt:lpstr>Khảo sát hệ thống</vt:lpstr>
      <vt:lpstr>Phân tích các yếu tố  </vt:lpstr>
      <vt:lpstr>Phân tích hệ thống</vt:lpstr>
      <vt:lpstr>Nhóm các chức năng chi tiết </vt:lpstr>
      <vt:lpstr>Nhóm các chức năng chi tiết </vt:lpstr>
      <vt:lpstr>PowerPoint Presentation</vt:lpstr>
      <vt:lpstr>Ma trận thực thể chức năng</vt:lpstr>
      <vt:lpstr>PowerPoint Presentation</vt:lpstr>
      <vt:lpstr>Phân tích hệ thống</vt:lpstr>
      <vt:lpstr>Sơ đồ DFD mức 0  </vt:lpstr>
      <vt:lpstr>PowerPoint Presentation</vt:lpstr>
      <vt:lpstr>Sơ đồ DFD mức 1: Quản lí mượn  </vt:lpstr>
      <vt:lpstr>PowerPoint Presentation</vt:lpstr>
      <vt:lpstr>PowerPoint Presentation</vt:lpstr>
      <vt:lpstr>Sơ đồ DFD mức 1: Quản lí vi phạm  </vt:lpstr>
      <vt:lpstr>PowerPoint Presentation</vt:lpstr>
      <vt:lpstr>Phân tích các thành phần dữ liệu  </vt:lpstr>
      <vt:lpstr>             </vt:lpstr>
      <vt:lpstr>PowerPoint Presentation</vt:lpstr>
      <vt:lpstr>Phân tích các thành phần dữ liệu  </vt:lpstr>
      <vt:lpstr>               </vt:lpstr>
      <vt:lpstr>                     </vt:lpstr>
      <vt:lpstr>Phân tích các thành phần dữ liệu  </vt:lpstr>
      <vt:lpstr>             </vt:lpstr>
      <vt:lpstr>               </vt:lpstr>
      <vt:lpstr>Phân tích các thành phần dữ liệu  </vt:lpstr>
      <vt:lpstr>                 </vt:lpstr>
      <vt:lpstr>                 </vt:lpstr>
      <vt:lpstr>              </vt:lpstr>
      <vt:lpstr>                  </vt:lpstr>
      <vt:lpstr>                  </vt:lpstr>
      <vt:lpstr>             </vt:lpstr>
      <vt:lpstr>            </vt:lpstr>
      <vt:lpstr>           </vt:lpstr>
      <vt:lpstr>Giao diện </vt:lpstr>
      <vt:lpstr>Quản lý sách</vt:lpstr>
      <vt:lpstr>Quản lý mượn</vt:lpstr>
      <vt:lpstr>Quản lý trả</vt:lpstr>
      <vt:lpstr>Quản lý độc giả</vt:lpstr>
      <vt:lpstr>Quản lý vi phạm </vt:lpstr>
      <vt:lpstr>                     </vt:lpstr>
      <vt:lpstr>            </vt:lpstr>
      <vt:lpstr>PowerPoint Presentation</vt:lpstr>
      <vt:lpstr>PowerPoint Presentation</vt:lpstr>
      <vt:lpstr>PowerPoint Presentation</vt:lpstr>
      <vt:lpstr>PowerPoint Presentation</vt:lpstr>
      <vt:lpstr>Giao diện đăng nhập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thư viện</dc:title>
  <dc:creator>Thao Bui</dc:creator>
  <cp:lastModifiedBy>Thao Bui</cp:lastModifiedBy>
  <cp:revision>575</cp:revision>
  <dcterms:created xsi:type="dcterms:W3CDTF">2015-05-14T13:18:39Z</dcterms:created>
  <dcterms:modified xsi:type="dcterms:W3CDTF">2015-05-19T14:07:18Z</dcterms:modified>
</cp:coreProperties>
</file>