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AB1C3-FB2E-47E7-B7DE-C6E58CA1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CAFBEC-5E31-4DCD-8710-88043658C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FFCFF-0C8D-4BEE-8E2D-DAF9681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A0C92-DB25-4D75-845B-8F361A89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8DE70-DA3F-4088-8614-BF91742C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448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540C9-130C-4661-9989-F355E947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CBED9-A3C9-4080-A02B-9431575E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05E38-0F46-43A1-A39E-3D5F1A2B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D793F-83F1-4D87-8910-7914BC9D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237C9-B93A-4D50-82FD-EBAA5E43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13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8766C7-5A73-41B5-AB84-3882687C7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31B589-BAEA-4156-95C2-1F36BFA9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7DC37-A5B8-4F4F-AA91-82531B0C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CC63AC-80F4-4516-BF96-807F920D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1C3D8-639A-4E3B-B4A7-9CC18303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30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504A-6406-418D-A8DE-0706E119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3D1E4-837D-43B7-842B-1570A71C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1A3BF-774D-4F07-B00B-DF96BB4B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ED0B1B-2183-4838-AF7F-150C36DC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CA3610-0E80-4444-8D36-583299E0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24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A73A1-BA48-4BA6-B785-B70D96B9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8CC6B0-045F-4B95-B56C-0C7DF6D9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FF604-6225-4E24-A391-9A14B95C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218A5-4171-4595-ABFA-2BC1591F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81C57-D4F8-425A-BEF9-6E3B4C2F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81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4E2F-DB01-4216-8EB5-0CC56799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ED9AE-5EC7-405A-B983-95E1C8226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74D57E-E911-493B-A942-47DA97D69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BCF90-2E36-4B31-9E1C-3CC33960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F93614-5379-46BF-9121-850F0D0F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BC90AE-C6E3-4C55-8A3C-9849FA44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90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4AEB9-5C02-48D2-92BA-6DA602C9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8097F-F5A3-430D-9277-DC5DEB74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4F2E8A-2374-481C-B4D2-FD6ED934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D19EF1-7DDD-489F-8652-9898E9638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A6FC87-BEF0-46AA-A412-32713C4A5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ED3E6B-CFE0-423E-B9A4-716DAA69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933D62-8596-4458-8AC5-F6E84581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5033B3-50E0-41EC-BA05-323D82D4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783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11DF-CC48-43B6-90A9-A9AA1128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06C476-65D3-42C1-833A-230DBFA6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8C4434-DF85-4246-AE6B-FE74EA41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ADD93A-94BD-44B1-9020-BAC4A303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0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281B49-CEBC-483E-BE85-B40A2222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533F4E-B785-4102-889D-5571BFF8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0321EE-865B-4E79-B4ED-7C248439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6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A91D-DC55-4D7A-950A-39D4A1C9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B8075-CE17-4DAB-A13F-53E18334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DE5C9C-EDC0-485E-8BCE-A26F5A11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FF01B-DF82-43BA-A758-07EE4F2A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BC083-87FE-4B65-A073-D3B0BBF8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E46F6D-F4E7-4CA8-B55B-E17E57FA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99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3F5BF-5670-4444-97D9-0C1E903C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24FDD4-3925-48E1-813D-4AFBB8DC5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77695-789B-4CDC-96D3-20359C7C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265696-10C4-4844-8080-302EFC9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0B73FE-95C3-401B-AF3F-38BDF4F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CBD936-6EAA-463B-B729-B1FB9EDB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207ABC-E983-42DB-B744-B6D30A24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70EB2-7129-4D44-AB2A-CB9FC26CD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BE09E-9463-47A4-BBEF-257AA3EC1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C691-A278-4ED5-A494-E05333FC7AB0}" type="datetimeFigureOut">
              <a:rPr lang="es-CL" smtClean="0"/>
              <a:t>16-06-2020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95753-4C96-4263-98C8-C57D9F936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50EAA-C334-4FB1-BCCA-574EBFC6B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8322-41E7-4A5D-BD99-D3F2762424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0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D0FC82-3CB0-4411-BEB5-260E7DD3D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D2E215-41FB-4CFA-B782-A513B192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59" y="2294137"/>
            <a:ext cx="5752563" cy="1256160"/>
          </a:xfrm>
        </p:spPr>
        <p:txBody>
          <a:bodyPr>
            <a:normAutofit fontScale="90000"/>
          </a:bodyPr>
          <a:lstStyle/>
          <a:p>
            <a:r>
              <a:rPr lang="es-CL" b="1" spc="300" dirty="0">
                <a:latin typeface="Algerian" panose="04020705040A02060702" pitchFamily="82" charset="0"/>
              </a:rPr>
              <a:t>Literatura clásica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CCBC5-4424-4D46-B0E6-D5264990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123" y="3972540"/>
            <a:ext cx="5340440" cy="1414049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L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Objetivo: Conocer los aspectos más relevantes de la literatura clásica. </a:t>
            </a:r>
          </a:p>
        </p:txBody>
      </p:sp>
      <p:sp>
        <p:nvSpPr>
          <p:cNvPr id="8" name="AutoShape 2" descr="200">
            <a:extLst>
              <a:ext uri="{FF2B5EF4-FFF2-40B4-BE49-F238E27FC236}">
                <a16:creationId xmlns:a16="http://schemas.microsoft.com/office/drawing/2014/main" id="{D7E21FBA-69CD-4EA8-B405-B971AEF69C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67C4562-0357-45EC-B926-6046C4DEF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4" y="218554"/>
            <a:ext cx="1648495" cy="162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A89C3-0DC4-457B-9033-2296265E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AC43E5-940E-4B2B-A0C3-B5A4755D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5" y="365125"/>
            <a:ext cx="11339610" cy="599347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2710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269A7-6BEC-431C-A3D5-121F666E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latin typeface="Arial Black" panose="020B0A04020102020204" pitchFamily="34" charset="0"/>
              </a:rPr>
              <a:t>Contexto de producción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3CAE9EB-43D0-4DC4-9122-A952C0E4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47146"/>
              </p:ext>
            </p:extLst>
          </p:nvPr>
        </p:nvGraphicFramePr>
        <p:xfrm>
          <a:off x="936674" y="1690688"/>
          <a:ext cx="10515600" cy="417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331518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17217140"/>
                    </a:ext>
                  </a:extLst>
                </a:gridCol>
              </a:tblGrid>
              <a:tr h="835108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Contexto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Especificaciones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91038"/>
                  </a:ext>
                </a:extLst>
              </a:tr>
              <a:tr h="835108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Biográfico del autor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Vida, origen sociocultural, profesión, educación,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7947"/>
                  </a:ext>
                </a:extLst>
              </a:tr>
              <a:tr h="835108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Estético – artístico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Movimiento o corriente artística a la que se subscribe.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10720"/>
                  </a:ext>
                </a:extLst>
              </a:tr>
              <a:tr h="835108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Ideológico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Ideas políticas, religiosas o filosóficas vigentes.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12583"/>
                  </a:ext>
                </a:extLst>
              </a:tr>
              <a:tr h="835108"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Histórico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>
                          <a:latin typeface="+mn-lt"/>
                        </a:rPr>
                        <a:t>Hitos históricos, sociales o económicos del periodo.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4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7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0F3B9-66A8-43EC-A5BE-822B1709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2050" name="Picture 2" descr="Proyecto 2: Historia de Grecia y Roma « Cultura Clásica">
            <a:extLst>
              <a:ext uri="{FF2B5EF4-FFF2-40B4-BE49-F238E27FC236}">
                <a16:creationId xmlns:a16="http://schemas.microsoft.com/office/drawing/2014/main" id="{D7A7BB37-2210-441F-A150-04EBA90F1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0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081C5-40FC-4214-9216-C8010E32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latin typeface="Arial Black" panose="020B0A04020102020204" pitchFamily="34" charset="0"/>
              </a:rPr>
              <a:t>Literatura clásica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B41E1-8B07-425E-ADB6-73CFC80B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 algn="just">
              <a:buNone/>
            </a:pPr>
            <a:r>
              <a:rPr lang="es-CL" dirty="0"/>
              <a:t>La antigüedad clásica se refiere al periodo histórico comprendido entre el siglo VIII </a:t>
            </a:r>
            <a:r>
              <a:rPr lang="es-CL" dirty="0" err="1"/>
              <a:t>a.C</a:t>
            </a:r>
            <a:r>
              <a:rPr lang="es-CL" dirty="0"/>
              <a:t> y en el siglo V d. C. Aproximadamente, en Grecia y Roma. </a:t>
            </a:r>
            <a:r>
              <a:rPr lang="es-CL" dirty="0">
                <a:highlight>
                  <a:srgbClr val="FFFF00"/>
                </a:highlight>
              </a:rPr>
              <a:t>Por tanto, hablar de la literatura de este período, en occidente , es referirse principalmente a las características de la literatura griega y romana de la antigüedad. </a:t>
            </a:r>
          </a:p>
          <a:p>
            <a:pPr marL="0" indent="0" algn="just">
              <a:buNone/>
            </a:pPr>
            <a:r>
              <a:rPr lang="es-CL" dirty="0">
                <a:highlight>
                  <a:srgbClr val="FFFF00"/>
                </a:highlight>
              </a:rPr>
              <a:t>El calificativo de clásica o clásico</a:t>
            </a:r>
            <a:r>
              <a:rPr lang="es-CL" dirty="0"/>
              <a:t>, fue dado en el renacimiento a las obras de arte en general provenientes de la antigua Roma y Grecia, y significa </a:t>
            </a:r>
            <a:r>
              <a:rPr lang="es-CL" dirty="0">
                <a:highlight>
                  <a:srgbClr val="FFFF00"/>
                </a:highlight>
              </a:rPr>
              <a:t>DIGNO DE IMITARSE</a:t>
            </a:r>
            <a:r>
              <a:rPr lang="es-CL" dirty="0"/>
              <a:t>. Todo ello producto de la admiración que sentían por las obras de ese periodo. </a:t>
            </a:r>
          </a:p>
        </p:txBody>
      </p:sp>
    </p:spTree>
    <p:extLst>
      <p:ext uri="{BB962C8B-B14F-4D97-AF65-F5344CB8AC3E}">
        <p14:creationId xmlns:p14="http://schemas.microsoft.com/office/powerpoint/2010/main" val="399518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054D-3ACF-48F3-A6AE-395F469E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latin typeface="Arial Black" panose="020B0A04020102020204" pitchFamily="34" charset="0"/>
              </a:rPr>
              <a:t>Características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DBC01-03D7-4F31-B175-5E8E68EE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b="1" dirty="0"/>
              <a:t>Instauración de modelos literarios.</a:t>
            </a:r>
          </a:p>
          <a:p>
            <a:pPr marL="0" indent="0" algn="just">
              <a:buNone/>
            </a:pPr>
            <a:r>
              <a:rPr lang="es-CL" dirty="0">
                <a:highlight>
                  <a:srgbClr val="FFFF00"/>
                </a:highlight>
              </a:rPr>
              <a:t>La literatura griega da origen a grandes creaciones literarias que servirán de modelo e influencia para toda la literatura occidental posterior, </a:t>
            </a:r>
            <a:r>
              <a:rPr lang="es-CL" dirty="0"/>
              <a:t>ejemplo de esto son sus grandes poemas épicos (</a:t>
            </a:r>
            <a:r>
              <a:rPr lang="es-CL" dirty="0" err="1"/>
              <a:t>Iliada</a:t>
            </a:r>
            <a:r>
              <a:rPr lang="es-CL" dirty="0"/>
              <a:t> y Odisea), el desarrollo del teatro con la tragedia y la comedia y la poesía. </a:t>
            </a:r>
          </a:p>
          <a:p>
            <a:pPr algn="just"/>
            <a:r>
              <a:rPr lang="es-CL" b="1" dirty="0"/>
              <a:t>Humanismo y belleza</a:t>
            </a:r>
            <a:r>
              <a:rPr lang="es-CL" dirty="0"/>
              <a:t>. </a:t>
            </a:r>
          </a:p>
          <a:p>
            <a:pPr marL="0" indent="0" algn="just">
              <a:buNone/>
            </a:pPr>
            <a:r>
              <a:rPr lang="es-CL" dirty="0">
                <a:highlight>
                  <a:srgbClr val="FFFF00"/>
                </a:highlight>
              </a:rPr>
              <a:t>La literatura griega y romana exalta la figura humana y el racionalismo, esto es la razón y la reflexión,</a:t>
            </a:r>
            <a:r>
              <a:rPr lang="es-CL" dirty="0"/>
              <a:t> lo cual, posteriormente dará origen al humanismo. </a:t>
            </a:r>
          </a:p>
        </p:txBody>
      </p:sp>
    </p:spTree>
    <p:extLst>
      <p:ext uri="{BB962C8B-B14F-4D97-AF65-F5344CB8AC3E}">
        <p14:creationId xmlns:p14="http://schemas.microsoft.com/office/powerpoint/2010/main" val="417971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9F2A-2C75-42F0-8538-0CD03588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B8851-4199-439F-B992-D435EBCB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b="1" dirty="0"/>
              <a:t>Universalidad </a:t>
            </a:r>
          </a:p>
          <a:p>
            <a:pPr marL="0" indent="0" algn="just">
              <a:buNone/>
            </a:pPr>
            <a:r>
              <a:rPr lang="es-CL" dirty="0"/>
              <a:t>Tanto por las temáticas abordadas como por las formas literarias cultivadas, la literatura clásica se distingue por su universalidad, al tocar </a:t>
            </a:r>
            <a:r>
              <a:rPr lang="es-CL" dirty="0">
                <a:highlight>
                  <a:srgbClr val="FFFF00"/>
                </a:highlight>
              </a:rPr>
              <a:t>temas que trascienden las épocas e influyen en todas las manifestaciones árticas posteriores. </a:t>
            </a:r>
          </a:p>
          <a:p>
            <a:pPr algn="just"/>
            <a:r>
              <a:rPr lang="es-CL" b="1" dirty="0"/>
              <a:t>Distinción de géneros literarios. </a:t>
            </a:r>
          </a:p>
          <a:p>
            <a:pPr marL="0" indent="0" algn="just">
              <a:buNone/>
            </a:pPr>
            <a:r>
              <a:rPr lang="es-CL" dirty="0"/>
              <a:t>Aristóteles escribirá la primera y más influyente obra literaria, la poética, donde establece la primera distinción de géneros o formas literarias. </a:t>
            </a:r>
          </a:p>
        </p:txBody>
      </p:sp>
    </p:spTree>
    <p:extLst>
      <p:ext uri="{BB962C8B-B14F-4D97-AF65-F5344CB8AC3E}">
        <p14:creationId xmlns:p14="http://schemas.microsoft.com/office/powerpoint/2010/main" val="286500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002DC-B792-4AF9-AB8C-A442019C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956BD-CF09-44CA-9E41-96F416F7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b="1" dirty="0"/>
              <a:t>Generación de mitos. </a:t>
            </a:r>
          </a:p>
          <a:p>
            <a:pPr marL="0" indent="0" algn="just">
              <a:buNone/>
            </a:pPr>
            <a:r>
              <a:rPr lang="es-CL" dirty="0"/>
              <a:t>Tanto la literatura griega como romana dan origen a múltiples narraciones míticas con las cuales intentan explicar, en un principio, los fenómenos naturales que desconocen, como el origen del mundo y del hombre. </a:t>
            </a:r>
          </a:p>
          <a:p>
            <a:pPr marL="0" indent="0" algn="just">
              <a:buNone/>
            </a:pPr>
            <a:r>
              <a:rPr lang="es-MX" dirty="0"/>
              <a:t>La literatura Clásica se caracteriza por ser netamente oral, además se le considera la piedra angular de la literatura Universal.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9160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A9017-0F5E-4E27-8A22-01DCA959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latin typeface="Arial Black" panose="020B0A04020102020204" pitchFamily="34" charset="0"/>
              </a:rPr>
              <a:t>Temas de la literatura clásica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C9107-EAC6-4794-8A9A-0951C956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88"/>
            <a:ext cx="10515600" cy="4351338"/>
          </a:xfrm>
        </p:spPr>
        <p:txBody>
          <a:bodyPr/>
          <a:lstStyle/>
          <a:p>
            <a:pPr algn="just"/>
            <a:r>
              <a:rPr lang="es-MX" dirty="0"/>
              <a:t>Los temas tratados por el mundo grecolatino en literatura son sumamente variados. Es difícil </a:t>
            </a:r>
            <a:r>
              <a:rPr lang="es-MX" b="1" dirty="0"/>
              <a:t>circunscribirlos</a:t>
            </a:r>
            <a:r>
              <a:rPr lang="es-MX" dirty="0"/>
              <a:t> a un solo conjunto de temáticas cuando estos se distinguieron por la variedad y la diversidad.</a:t>
            </a:r>
          </a:p>
          <a:p>
            <a:pPr algn="just"/>
            <a:r>
              <a:rPr lang="es-MX" dirty="0"/>
              <a:t>Las primeras incursiones, como en gran parte de las culturas, fue en lo </a:t>
            </a:r>
            <a:r>
              <a:rPr lang="es-MX" b="1" dirty="0">
                <a:highlight>
                  <a:srgbClr val="FFFF00"/>
                </a:highlight>
              </a:rPr>
              <a:t>religioso</a:t>
            </a:r>
            <a:r>
              <a:rPr lang="es-MX" dirty="0">
                <a:highlight>
                  <a:srgbClr val="FFFF00"/>
                </a:highlight>
              </a:rPr>
              <a:t> y lo </a:t>
            </a:r>
            <a:r>
              <a:rPr lang="es-MX" b="1" dirty="0">
                <a:highlight>
                  <a:srgbClr val="FFFF00"/>
                </a:highlight>
              </a:rPr>
              <a:t>mítico</a:t>
            </a:r>
            <a:r>
              <a:rPr lang="es-MX" dirty="0">
                <a:highlight>
                  <a:srgbClr val="FFFF00"/>
                </a:highlight>
              </a:rPr>
              <a:t>,</a:t>
            </a:r>
            <a:r>
              <a:rPr lang="es-MX" dirty="0"/>
              <a:t> a través de poemas épicos sobre </a:t>
            </a:r>
            <a:r>
              <a:rPr lang="es-MX" b="1" dirty="0">
                <a:highlight>
                  <a:srgbClr val="FFFF00"/>
                </a:highlight>
              </a:rPr>
              <a:t>héroes y dioses</a:t>
            </a:r>
            <a:r>
              <a:rPr lang="es-MX" dirty="0"/>
              <a:t>. Sin embargo, también fue común que tocarán temas como </a:t>
            </a:r>
            <a:r>
              <a:rPr lang="es-MX" dirty="0">
                <a:highlight>
                  <a:srgbClr val="FFFF00"/>
                </a:highlight>
              </a:rPr>
              <a:t>la tragedia, la muerte, el amor, las pasiones </a:t>
            </a:r>
            <a:r>
              <a:rPr lang="es-MX" dirty="0"/>
              <a:t>y muchos otros que son más ahondados en filosofía. </a:t>
            </a:r>
            <a:r>
              <a:rPr lang="es-MX" dirty="0">
                <a:highlight>
                  <a:srgbClr val="FFFF00"/>
                </a:highlight>
              </a:rPr>
              <a:t>También incursionan en </a:t>
            </a:r>
            <a:r>
              <a:rPr lang="es-MX" b="1" dirty="0">
                <a:highlight>
                  <a:srgbClr val="FFFF00"/>
                </a:highlight>
              </a:rPr>
              <a:t>política</a:t>
            </a:r>
            <a:r>
              <a:rPr lang="es-MX" dirty="0">
                <a:highlight>
                  <a:srgbClr val="FFFF00"/>
                </a:highlight>
              </a:rPr>
              <a:t>, sentando las bases de la </a:t>
            </a:r>
            <a:r>
              <a:rPr lang="es-MX" b="1" dirty="0">
                <a:highlight>
                  <a:srgbClr val="FFFF00"/>
                </a:highlight>
              </a:rPr>
              <a:t>política</a:t>
            </a:r>
            <a:r>
              <a:rPr lang="es-MX" dirty="0">
                <a:highlight>
                  <a:srgbClr val="FFFF00"/>
                </a:highlight>
              </a:rPr>
              <a:t> </a:t>
            </a:r>
            <a:r>
              <a:rPr lang="es-MX" b="1" dirty="0">
                <a:highlight>
                  <a:srgbClr val="FFFF00"/>
                </a:highlight>
              </a:rPr>
              <a:t>occidental</a:t>
            </a:r>
            <a:r>
              <a:rPr lang="es-MX" dirty="0">
                <a:highlight>
                  <a:srgbClr val="FFFF00"/>
                </a:highlight>
              </a:rPr>
              <a:t>.</a:t>
            </a:r>
            <a:endParaRPr lang="es-C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600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509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Calibri Light</vt:lpstr>
      <vt:lpstr>Tema de Office</vt:lpstr>
      <vt:lpstr>Literatura clásica </vt:lpstr>
      <vt:lpstr>Presentación de PowerPoint</vt:lpstr>
      <vt:lpstr>Contexto de producción </vt:lpstr>
      <vt:lpstr>Presentación de PowerPoint</vt:lpstr>
      <vt:lpstr>Literatura clásica </vt:lpstr>
      <vt:lpstr>Características Generales</vt:lpstr>
      <vt:lpstr>Presentación de PowerPoint</vt:lpstr>
      <vt:lpstr>Presentación de PowerPoint</vt:lpstr>
      <vt:lpstr>Temas de la literatura clásica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Literatura clásica </dc:title>
  <dc:creator>Matías Monsalve</dc:creator>
  <cp:lastModifiedBy>Matías Monsalve</cp:lastModifiedBy>
  <cp:revision>20</cp:revision>
  <dcterms:created xsi:type="dcterms:W3CDTF">2020-06-15T21:16:47Z</dcterms:created>
  <dcterms:modified xsi:type="dcterms:W3CDTF">2020-06-17T00:55:04Z</dcterms:modified>
</cp:coreProperties>
</file>