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368" autoAdjust="0"/>
    <p:restoredTop sz="94660"/>
  </p:normalViewPr>
  <p:slideViewPr>
    <p:cSldViewPr snapToGrid="0">
      <p:cViewPr>
        <p:scale>
          <a:sx n="170" d="100"/>
          <a:sy n="170" d="100"/>
        </p:scale>
        <p:origin x="120" y="-4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9D309-DC76-488E-8FA6-8A16F904E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15E8C7-CC7A-4A07-99A5-DB7B36677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A9B12-A540-4784-9B7C-1D19279A6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D485E-A22F-4021-80C1-B32F19718628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146FD-9BE8-4DC1-98A7-B798F878E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3A082-30C4-48D1-987B-DE05FDE8D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8F0EC-CB90-4129-B0F2-6E079A14C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37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1F328-4326-4985-91DF-892D0CA0A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73A3D1-F423-4013-966A-CC36E5FEA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AB72D-D88C-4BCD-BB2C-AF67EBD38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D485E-A22F-4021-80C1-B32F19718628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0184B-CDFE-4C2E-9F92-951363121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8E506-3C6A-4EEE-AC80-1660642CE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8F0EC-CB90-4129-B0F2-6E079A14C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67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80957B-893A-4388-9168-DED257DDCD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5ADF64-FF6A-4BD4-BE23-1D46A71E3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F8778-958A-4194-904C-52158FE8E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D485E-A22F-4021-80C1-B32F19718628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7258C-1D92-45E5-91D6-F8DE491FE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BC45F-969E-4F54-B123-072728434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8F0EC-CB90-4129-B0F2-6E079A14C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92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886D5-E1FC-4383-A789-6B19837A9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CC31D-0CC0-4663-8B54-60327F195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EE982-B9D4-4021-826C-13423E5B7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D485E-A22F-4021-80C1-B32F19718628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9C13A-6601-4ADE-B79A-B5867FD98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D73F6-FD16-4F5A-81A1-EFFD5822A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8F0EC-CB90-4129-B0F2-6E079A14C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885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F9BA9-37DC-4A1B-8450-112A95287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BDB93-82C1-49BF-BF9A-A7CFAD801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7EB3D-AFB0-4C6D-82C3-51D15B5A7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D485E-A22F-4021-80C1-B32F19718628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0DE83-007E-4883-B424-B51FFFD75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CDA21-9540-483B-99E4-B7225B33E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8F0EC-CB90-4129-B0F2-6E079A14C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2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507E3-9303-4F4B-B78A-02FC2E942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F2792-35CB-4B16-9689-229F6FFF17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2435B7-FA57-4AD6-AB30-478021D6C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87D53-AAE4-4481-8313-75AF0D1E5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D485E-A22F-4021-80C1-B32F19718628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7435A-ED76-46A3-88CA-9C804A21B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6D3E2-6294-4051-9A6D-4212CDC9E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8F0EC-CB90-4129-B0F2-6E079A14C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3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F9E97-B09B-4306-A7BB-653E5937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E7FD8-493B-45E3-8B6D-F172F2DBC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7CF98-BA4E-4321-ADC3-FD0EAC458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EDBAC5-02BB-4DF2-8720-CEE69AA452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15E609-977B-40FF-AD22-B0AF00EB0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2ECBDF-4A3F-4FC7-81C3-52D2FDBE9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D485E-A22F-4021-80C1-B32F19718628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DEB355-BE34-4AB4-9A86-713E8EEE3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DE1C9F-FBC7-43A1-9726-93524FBC3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8F0EC-CB90-4129-B0F2-6E079A14C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345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D88C0-B181-4CC5-89C4-83D467802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A15CDC-2E61-4F1F-8D2C-9AC4BE255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D485E-A22F-4021-80C1-B32F19718628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60122C-94D1-4FD0-8D52-892C04318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2BC1AA-61D0-4EC2-8AD4-AB4E0AF4E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8F0EC-CB90-4129-B0F2-6E079A14C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33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7B045D-6E45-4298-9F01-59A7DEE59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D485E-A22F-4021-80C1-B32F19718628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D1B122-73B9-4F6B-8D22-3301C5478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01E28C-4BFA-42D1-A48D-5660496DA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8F0EC-CB90-4129-B0F2-6E079A14C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22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D79CF-8C66-4E3B-A577-A0722C8F4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E46D2-2B77-4F96-9EE0-64115CA80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F65AF-389D-45F9-B690-624B75AF8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98A2C-C0B6-4CEB-A64B-6EEC3AB71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D485E-A22F-4021-80C1-B32F19718628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CEBFD-6919-4077-9B9A-E6D025757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730A4-2347-42FD-99B7-995370FDA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8F0EC-CB90-4129-B0F2-6E079A14C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75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BA770-4977-43E5-9D1C-2A5831D68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557018-488E-434D-A0FE-A5844870D3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8CE47-9679-4EDE-A7E2-E07D02F96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E0B2D5-2FCC-42A8-BFF2-D86CE0450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D485E-A22F-4021-80C1-B32F19718628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CA839A-DDE3-495C-A57A-EFEA32FB9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2F963-A87E-4072-BF8E-EE1F458BC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8F0EC-CB90-4129-B0F2-6E079A14C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07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C364D1-3A74-49C8-8167-6F7BCDC0B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DC1EE-00C7-483C-9006-4026940FE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03FDC-21A4-4A02-B9FA-53479803EB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D485E-A22F-4021-80C1-B32F19718628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516D8-8909-4703-91FD-0485A8EE83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A3C31-6AA1-45A1-8440-EA31B70ACB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8F0EC-CB90-4129-B0F2-6E079A14C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43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8B25C69-148D-4D34-AD97-F23D9957EE20}"/>
              </a:ext>
            </a:extLst>
          </p:cNvPr>
          <p:cNvSpPr/>
          <p:nvPr/>
        </p:nvSpPr>
        <p:spPr>
          <a:xfrm>
            <a:off x="100217" y="1158348"/>
            <a:ext cx="3988905" cy="55857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6AE0DA-434B-4AE0-953E-2B5A47A91D0C}"/>
              </a:ext>
            </a:extLst>
          </p:cNvPr>
          <p:cNvSpPr/>
          <p:nvPr/>
        </p:nvSpPr>
        <p:spPr>
          <a:xfrm>
            <a:off x="92765" y="106017"/>
            <a:ext cx="11993218" cy="9674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Accounting for population dynamics improves the use of no-take marine reserves for fishery management</a:t>
            </a:r>
          </a:p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Victoria Quennessen, MS Student in Fisheries and Wildlife, Oregon State University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A762A4-A324-40EC-900A-90CF2F2B5663}"/>
              </a:ext>
            </a:extLst>
          </p:cNvPr>
          <p:cNvSpPr/>
          <p:nvPr/>
        </p:nvSpPr>
        <p:spPr>
          <a:xfrm>
            <a:off x="4247321" y="1159567"/>
            <a:ext cx="3763617" cy="55857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E4C170-D9B4-4CA3-86DA-DCDE9EB77D55}"/>
              </a:ext>
            </a:extLst>
          </p:cNvPr>
          <p:cNvSpPr/>
          <p:nvPr/>
        </p:nvSpPr>
        <p:spPr>
          <a:xfrm>
            <a:off x="8150085" y="1172819"/>
            <a:ext cx="3929285" cy="55725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EBC2277-87C7-40E9-B822-052BC2E6F6B1}"/>
              </a:ext>
            </a:extLst>
          </p:cNvPr>
          <p:cNvGrpSpPr/>
          <p:nvPr/>
        </p:nvGrpSpPr>
        <p:grpSpPr>
          <a:xfrm>
            <a:off x="161924" y="3001619"/>
            <a:ext cx="3945326" cy="1490271"/>
            <a:chOff x="161924" y="1145523"/>
            <a:chExt cx="3945326" cy="1490271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6FD540C5-B5FA-4B22-A9A9-9C8F6839F47E}"/>
                </a:ext>
              </a:extLst>
            </p:cNvPr>
            <p:cNvGrpSpPr/>
            <p:nvPr/>
          </p:nvGrpSpPr>
          <p:grpSpPr>
            <a:xfrm>
              <a:off x="161924" y="1473744"/>
              <a:ext cx="1965113" cy="1162050"/>
              <a:chOff x="161924" y="1473744"/>
              <a:chExt cx="1965113" cy="1162050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CF25D3C9-300C-4429-BFAB-AF46267B96C9}"/>
                  </a:ext>
                </a:extLst>
              </p:cNvPr>
              <p:cNvSpPr/>
              <p:nvPr/>
            </p:nvSpPr>
            <p:spPr>
              <a:xfrm>
                <a:off x="161924" y="1473744"/>
                <a:ext cx="1965113" cy="116205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0F78CB4-CB01-4BFE-9D6A-BB74BD0D78B0}"/>
                  </a:ext>
                </a:extLst>
              </p:cNvPr>
              <p:cNvSpPr txBox="1"/>
              <p:nvPr/>
            </p:nvSpPr>
            <p:spPr>
              <a:xfrm>
                <a:off x="185222" y="1488977"/>
                <a:ext cx="19185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1">
                        <a:lumMod val="50000"/>
                      </a:schemeClr>
                    </a:solidFill>
                  </a:rPr>
                  <a:t>Unfished</a:t>
                </a:r>
              </a:p>
            </p:txBody>
          </p: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7A86DE2B-751D-4CB9-89D9-890BCBFDE82D}"/>
                  </a:ext>
                </a:extLst>
              </p:cNvPr>
              <p:cNvGrpSpPr/>
              <p:nvPr/>
            </p:nvGrpSpPr>
            <p:grpSpPr>
              <a:xfrm>
                <a:off x="1438007" y="1908164"/>
                <a:ext cx="602805" cy="589114"/>
                <a:chOff x="1438007" y="1648855"/>
                <a:chExt cx="602805" cy="589114"/>
              </a:xfrm>
            </p:grpSpPr>
            <p:pic>
              <p:nvPicPr>
                <p:cNvPr id="24" name="Google Shape;78;p14">
                  <a:extLst>
                    <a:ext uri="{FF2B5EF4-FFF2-40B4-BE49-F238E27FC236}">
                      <a16:creationId xmlns:a16="http://schemas.microsoft.com/office/drawing/2014/main" id="{21FF3DD0-8E27-4743-8633-1F3ED4FBFA17}"/>
                    </a:ext>
                  </a:extLst>
                </p:cNvPr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1438007" y="2200717"/>
                  <a:ext cx="68812" cy="3725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5" name="Google Shape;79;p14">
                  <a:extLst>
                    <a:ext uri="{FF2B5EF4-FFF2-40B4-BE49-F238E27FC236}">
                      <a16:creationId xmlns:a16="http://schemas.microsoft.com/office/drawing/2014/main" id="{1D42DA28-8F9C-437B-BAF2-286B0DB6507E}"/>
                    </a:ext>
                  </a:extLst>
                </p:cNvPr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1522678" y="2177060"/>
                  <a:ext cx="112503" cy="6090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6" name="Google Shape;80;p14">
                  <a:extLst>
                    <a:ext uri="{FF2B5EF4-FFF2-40B4-BE49-F238E27FC236}">
                      <a16:creationId xmlns:a16="http://schemas.microsoft.com/office/drawing/2014/main" id="{296D453E-66BC-4B22-896D-318C564F55D2}"/>
                    </a:ext>
                  </a:extLst>
                </p:cNvPr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1438007" y="2150596"/>
                  <a:ext cx="68812" cy="3725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7" name="Google Shape;81;p14">
                  <a:extLst>
                    <a:ext uri="{FF2B5EF4-FFF2-40B4-BE49-F238E27FC236}">
                      <a16:creationId xmlns:a16="http://schemas.microsoft.com/office/drawing/2014/main" id="{3F3455FD-74EC-406E-A055-EE0048D97548}"/>
                    </a:ext>
                  </a:extLst>
                </p:cNvPr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1438007" y="2100475"/>
                  <a:ext cx="68812" cy="3725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8" name="Google Shape;82;p14">
                  <a:extLst>
                    <a:ext uri="{FF2B5EF4-FFF2-40B4-BE49-F238E27FC236}">
                      <a16:creationId xmlns:a16="http://schemas.microsoft.com/office/drawing/2014/main" id="{E216B528-67A1-4CD4-9F1C-3B671EA8EB4E}"/>
                    </a:ext>
                  </a:extLst>
                </p:cNvPr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1438007" y="2050355"/>
                  <a:ext cx="68812" cy="3725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9" name="Google Shape;83;p14">
                  <a:extLst>
                    <a:ext uri="{FF2B5EF4-FFF2-40B4-BE49-F238E27FC236}">
                      <a16:creationId xmlns:a16="http://schemas.microsoft.com/office/drawing/2014/main" id="{A3BC2871-02B1-40C2-B57B-C79D9B7496C0}"/>
                    </a:ext>
                  </a:extLst>
                </p:cNvPr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1438007" y="2000234"/>
                  <a:ext cx="68812" cy="3725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0" name="Google Shape;84;p14">
                  <a:extLst>
                    <a:ext uri="{FF2B5EF4-FFF2-40B4-BE49-F238E27FC236}">
                      <a16:creationId xmlns:a16="http://schemas.microsoft.com/office/drawing/2014/main" id="{0149D964-55E7-4F3F-B887-4AB8B584C255}"/>
                    </a:ext>
                  </a:extLst>
                </p:cNvPr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1438007" y="1950113"/>
                  <a:ext cx="68812" cy="3725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1" name="Google Shape;85;p14">
                  <a:extLst>
                    <a:ext uri="{FF2B5EF4-FFF2-40B4-BE49-F238E27FC236}">
                      <a16:creationId xmlns:a16="http://schemas.microsoft.com/office/drawing/2014/main" id="{CC301873-D761-4524-B086-9AB5E9039B62}"/>
                    </a:ext>
                  </a:extLst>
                </p:cNvPr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1438007" y="1899458"/>
                  <a:ext cx="68812" cy="3725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2" name="Google Shape;86;p14">
                  <a:extLst>
                    <a:ext uri="{FF2B5EF4-FFF2-40B4-BE49-F238E27FC236}">
                      <a16:creationId xmlns:a16="http://schemas.microsoft.com/office/drawing/2014/main" id="{F451DDDB-2ACA-45D2-8DA6-11DE1719F70A}"/>
                    </a:ext>
                  </a:extLst>
                </p:cNvPr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1438007" y="1849338"/>
                  <a:ext cx="68812" cy="3725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3" name="Google Shape;87;p14">
                  <a:extLst>
                    <a:ext uri="{FF2B5EF4-FFF2-40B4-BE49-F238E27FC236}">
                      <a16:creationId xmlns:a16="http://schemas.microsoft.com/office/drawing/2014/main" id="{29C26A0E-EFE6-4264-90DC-B936011F540D}"/>
                    </a:ext>
                  </a:extLst>
                </p:cNvPr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1438007" y="1799217"/>
                  <a:ext cx="68812" cy="3725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4" name="Google Shape;88;p14">
                  <a:extLst>
                    <a:ext uri="{FF2B5EF4-FFF2-40B4-BE49-F238E27FC236}">
                      <a16:creationId xmlns:a16="http://schemas.microsoft.com/office/drawing/2014/main" id="{CCB79006-53C7-48AF-9C19-2ECC825C4EB6}"/>
                    </a:ext>
                  </a:extLst>
                </p:cNvPr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1438007" y="1749096"/>
                  <a:ext cx="68812" cy="3725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5" name="Google Shape;89;p14">
                  <a:extLst>
                    <a:ext uri="{FF2B5EF4-FFF2-40B4-BE49-F238E27FC236}">
                      <a16:creationId xmlns:a16="http://schemas.microsoft.com/office/drawing/2014/main" id="{DA5A2E3D-0404-41CD-AE98-47266B3B685B}"/>
                    </a:ext>
                  </a:extLst>
                </p:cNvPr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1438007" y="1698976"/>
                  <a:ext cx="68812" cy="3725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6" name="Google Shape;90;p14">
                  <a:extLst>
                    <a:ext uri="{FF2B5EF4-FFF2-40B4-BE49-F238E27FC236}">
                      <a16:creationId xmlns:a16="http://schemas.microsoft.com/office/drawing/2014/main" id="{B6F43EEA-101A-459E-A2A3-D974D60A521A}"/>
                    </a:ext>
                  </a:extLst>
                </p:cNvPr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1438007" y="1648855"/>
                  <a:ext cx="68812" cy="3725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7" name="Google Shape;91;p14">
                  <a:extLst>
                    <a:ext uri="{FF2B5EF4-FFF2-40B4-BE49-F238E27FC236}">
                      <a16:creationId xmlns:a16="http://schemas.microsoft.com/office/drawing/2014/main" id="{8AF43941-A6ED-4656-9289-92ACBFF59500}"/>
                    </a:ext>
                  </a:extLst>
                </p:cNvPr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1522678" y="2107665"/>
                  <a:ext cx="112503" cy="6090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8" name="Google Shape;92;p14">
                  <a:extLst>
                    <a:ext uri="{FF2B5EF4-FFF2-40B4-BE49-F238E27FC236}">
                      <a16:creationId xmlns:a16="http://schemas.microsoft.com/office/drawing/2014/main" id="{2C207CEE-3E2D-4897-991C-4A64AB51A236}"/>
                    </a:ext>
                  </a:extLst>
                </p:cNvPr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1522678" y="2038271"/>
                  <a:ext cx="112503" cy="6090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9" name="Google Shape;93;p14">
                  <a:extLst>
                    <a:ext uri="{FF2B5EF4-FFF2-40B4-BE49-F238E27FC236}">
                      <a16:creationId xmlns:a16="http://schemas.microsoft.com/office/drawing/2014/main" id="{51D036F1-6745-4227-9352-0AB98D8B5862}"/>
                    </a:ext>
                  </a:extLst>
                </p:cNvPr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1522678" y="1968876"/>
                  <a:ext cx="112503" cy="6090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0" name="Google Shape;94;p14">
                  <a:extLst>
                    <a:ext uri="{FF2B5EF4-FFF2-40B4-BE49-F238E27FC236}">
                      <a16:creationId xmlns:a16="http://schemas.microsoft.com/office/drawing/2014/main" id="{242E3C02-A897-414E-8A1E-BD9729A4BEAE}"/>
                    </a:ext>
                  </a:extLst>
                </p:cNvPr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1657891" y="2157786"/>
                  <a:ext cx="148105" cy="8018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1" name="Google Shape;95;p14">
                  <a:extLst>
                    <a:ext uri="{FF2B5EF4-FFF2-40B4-BE49-F238E27FC236}">
                      <a16:creationId xmlns:a16="http://schemas.microsoft.com/office/drawing/2014/main" id="{2A31BA9C-2DBE-4BF3-98B1-DFE17C34AC3B}"/>
                    </a:ext>
                  </a:extLst>
                </p:cNvPr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1657891" y="2064735"/>
                  <a:ext cx="148105" cy="8018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2" name="Google Shape;96;p14">
                  <a:extLst>
                    <a:ext uri="{FF2B5EF4-FFF2-40B4-BE49-F238E27FC236}">
                      <a16:creationId xmlns:a16="http://schemas.microsoft.com/office/drawing/2014/main" id="{C5C42339-106D-44DD-85B2-79D64646AC40}"/>
                    </a:ext>
                  </a:extLst>
                </p:cNvPr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1828706" y="2118994"/>
                  <a:ext cx="212106" cy="11483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3" name="Google Shape;97;p14">
                  <a:extLst>
                    <a:ext uri="{FF2B5EF4-FFF2-40B4-BE49-F238E27FC236}">
                      <a16:creationId xmlns:a16="http://schemas.microsoft.com/office/drawing/2014/main" id="{115FA402-1A78-46C9-8DE9-56694BDE1CA5}"/>
                    </a:ext>
                  </a:extLst>
                </p:cNvPr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1522678" y="1899578"/>
                  <a:ext cx="112503" cy="6090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82C34FC3-F094-4496-937E-88BE8692D264}"/>
                  </a:ext>
                </a:extLst>
              </p:cNvPr>
              <p:cNvGrpSpPr/>
              <p:nvPr/>
            </p:nvGrpSpPr>
            <p:grpSpPr>
              <a:xfrm>
                <a:off x="292530" y="1789939"/>
                <a:ext cx="1047696" cy="719128"/>
                <a:chOff x="292530" y="1530630"/>
                <a:chExt cx="1047696" cy="719128"/>
              </a:xfrm>
            </p:grpSpPr>
            <p:pic>
              <p:nvPicPr>
                <p:cNvPr id="20" name="Picture 19">
                  <a:extLst>
                    <a:ext uri="{FF2B5EF4-FFF2-40B4-BE49-F238E27FC236}">
                      <a16:creationId xmlns:a16="http://schemas.microsoft.com/office/drawing/2014/main" id="{A22CEB05-5227-44B4-9470-490E164759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2530" y="1530630"/>
                  <a:ext cx="1047696" cy="719128"/>
                </a:xfrm>
                <a:prstGeom prst="rect">
                  <a:avLst/>
                </a:prstGeom>
              </p:spPr>
            </p:pic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A0820C98-266F-44C0-9C90-7B343BB2062B}"/>
                    </a:ext>
                  </a:extLst>
                </p:cNvPr>
                <p:cNvGrpSpPr/>
                <p:nvPr/>
              </p:nvGrpSpPr>
              <p:grpSpPr>
                <a:xfrm>
                  <a:off x="763269" y="1629398"/>
                  <a:ext cx="547465" cy="435337"/>
                  <a:chOff x="2992400" y="2772525"/>
                  <a:chExt cx="1336200" cy="663187"/>
                </a:xfrm>
              </p:grpSpPr>
              <p:sp>
                <p:nvSpPr>
                  <p:cNvPr id="77" name="Google Shape;109;p15">
                    <a:extLst>
                      <a:ext uri="{FF2B5EF4-FFF2-40B4-BE49-F238E27FC236}">
                        <a16:creationId xmlns:a16="http://schemas.microsoft.com/office/drawing/2014/main" id="{7E26E047-381A-4CF6-844E-667030DDBA39}"/>
                      </a:ext>
                    </a:extLst>
                  </p:cNvPr>
                  <p:cNvSpPr txBox="1"/>
                  <p:nvPr/>
                </p:nvSpPr>
                <p:spPr>
                  <a:xfrm>
                    <a:off x="2992400" y="2772525"/>
                    <a:ext cx="1336200" cy="5727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500" dirty="0">
                        <a:solidFill>
                          <a:srgbClr val="CC0000"/>
                        </a:solidFill>
                      </a:rPr>
                      <a:t>Bigger, older individuals</a:t>
                    </a:r>
                    <a:endParaRPr sz="500" dirty="0">
                      <a:solidFill>
                        <a:srgbClr val="CC0000"/>
                      </a:solidFill>
                    </a:endParaRPr>
                  </a:p>
                </p:txBody>
              </p:sp>
              <p:cxnSp>
                <p:nvCxnSpPr>
                  <p:cNvPr id="78" name="Google Shape;110;p15">
                    <a:extLst>
                      <a:ext uri="{FF2B5EF4-FFF2-40B4-BE49-F238E27FC236}">
                        <a16:creationId xmlns:a16="http://schemas.microsoft.com/office/drawing/2014/main" id="{467CBDC5-EC38-4000-AA40-4045108172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60500" y="3190012"/>
                    <a:ext cx="0" cy="245700"/>
                  </a:xfrm>
                  <a:prstGeom prst="straightConnector1">
                    <a:avLst/>
                  </a:prstGeom>
                  <a:noFill/>
                  <a:ln w="6350" cap="flat" cmpd="sng">
                    <a:solidFill>
                      <a:srgbClr val="CC0000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</p:cxnSp>
            </p:grpSp>
          </p:grp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4E9C70C8-7672-46D9-BE03-F7C7E7423422}"/>
                </a:ext>
              </a:extLst>
            </p:cNvPr>
            <p:cNvGrpSpPr/>
            <p:nvPr/>
          </p:nvGrpSpPr>
          <p:grpSpPr>
            <a:xfrm>
              <a:off x="2118390" y="1473738"/>
              <a:ext cx="1988860" cy="1162050"/>
              <a:chOff x="2118390" y="1214429"/>
              <a:chExt cx="1988860" cy="1162050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E7397EDB-FA34-4DCA-B774-C726C1481A91}"/>
                  </a:ext>
                </a:extLst>
              </p:cNvPr>
              <p:cNvSpPr/>
              <p:nvPr/>
            </p:nvSpPr>
            <p:spPr>
              <a:xfrm>
                <a:off x="2198414" y="1214429"/>
                <a:ext cx="1828813" cy="116205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54E0416-14E1-43BC-B0D5-3AE820F5D394}"/>
                  </a:ext>
                </a:extLst>
              </p:cNvPr>
              <p:cNvSpPr txBox="1"/>
              <p:nvPr/>
            </p:nvSpPr>
            <p:spPr>
              <a:xfrm>
                <a:off x="2118390" y="1238144"/>
                <a:ext cx="19888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1">
                        <a:lumMod val="50000"/>
                      </a:schemeClr>
                    </a:solidFill>
                  </a:rPr>
                  <a:t>Fished</a:t>
                </a:r>
              </a:p>
            </p:txBody>
          </p: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E2043F11-D51D-4AAE-B1F7-6D08185EA098}"/>
                  </a:ext>
                </a:extLst>
              </p:cNvPr>
              <p:cNvGrpSpPr/>
              <p:nvPr/>
            </p:nvGrpSpPr>
            <p:grpSpPr>
              <a:xfrm>
                <a:off x="2281411" y="1534782"/>
                <a:ext cx="1514827" cy="721415"/>
                <a:chOff x="2281411" y="1534782"/>
                <a:chExt cx="1514827" cy="721415"/>
              </a:xfrm>
            </p:grpSpPr>
            <p:pic>
              <p:nvPicPr>
                <p:cNvPr id="22" name="Picture 21">
                  <a:extLst>
                    <a:ext uri="{FF2B5EF4-FFF2-40B4-BE49-F238E27FC236}">
                      <a16:creationId xmlns:a16="http://schemas.microsoft.com/office/drawing/2014/main" id="{620DDAE9-BCD8-41EB-9D83-1A25D0E94E4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81411" y="1534782"/>
                  <a:ext cx="1078231" cy="721415"/>
                </a:xfrm>
                <a:prstGeom prst="rect">
                  <a:avLst/>
                </a:prstGeom>
              </p:spPr>
            </p:pic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AE3C7C48-5CE1-4BD8-B65F-31FB5B59975C}"/>
                    </a:ext>
                  </a:extLst>
                </p:cNvPr>
                <p:cNvGrpSpPr/>
                <p:nvPr/>
              </p:nvGrpSpPr>
              <p:grpSpPr>
                <a:xfrm>
                  <a:off x="3425669" y="1648420"/>
                  <a:ext cx="370569" cy="587543"/>
                  <a:chOff x="5195300" y="1733975"/>
                  <a:chExt cx="1892295" cy="2591150"/>
                </a:xfrm>
              </p:grpSpPr>
              <p:pic>
                <p:nvPicPr>
                  <p:cNvPr id="45" name="Google Shape;111;p15">
                    <a:extLst>
                      <a:ext uri="{FF2B5EF4-FFF2-40B4-BE49-F238E27FC236}">
                        <a16:creationId xmlns:a16="http://schemas.microsoft.com/office/drawing/2014/main" id="{58C214E9-9A40-46D4-9293-D0D804964405}"/>
                      </a:ext>
                    </a:extLst>
                  </p:cNvPr>
                  <p:cNvPicPr preferRelativeResize="0"/>
                  <p:nvPr/>
                </p:nvPicPr>
                <p:blipFill>
                  <a:blip r:embed="rId2">
                    <a:alphaModFix/>
                  </a:blip>
                  <a:stretch>
                    <a:fillRect/>
                  </a:stretch>
                </p:blipFill>
                <p:spPr>
                  <a:xfrm>
                    <a:off x="5195300" y="4161275"/>
                    <a:ext cx="353850" cy="1638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46" name="Google Shape;112;p15">
                    <a:extLst>
                      <a:ext uri="{FF2B5EF4-FFF2-40B4-BE49-F238E27FC236}">
                        <a16:creationId xmlns:a16="http://schemas.microsoft.com/office/drawing/2014/main" id="{755B4764-0650-481E-B1D0-049B3CC02A89}"/>
                      </a:ext>
                    </a:extLst>
                  </p:cNvPr>
                  <p:cNvPicPr preferRelativeResize="0"/>
                  <p:nvPr/>
                </p:nvPicPr>
                <p:blipFill>
                  <a:blip r:embed="rId2">
                    <a:alphaModFix/>
                  </a:blip>
                  <a:stretch>
                    <a:fillRect/>
                  </a:stretch>
                </p:blipFill>
                <p:spPr>
                  <a:xfrm>
                    <a:off x="5630700" y="4057225"/>
                    <a:ext cx="578520" cy="2679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47" name="Google Shape;113;p15">
                    <a:extLst>
                      <a:ext uri="{FF2B5EF4-FFF2-40B4-BE49-F238E27FC236}">
                        <a16:creationId xmlns:a16="http://schemas.microsoft.com/office/drawing/2014/main" id="{17E91305-4264-4803-8E33-DAEB38877D8F}"/>
                      </a:ext>
                    </a:extLst>
                  </p:cNvPr>
                  <p:cNvPicPr preferRelativeResize="0"/>
                  <p:nvPr/>
                </p:nvPicPr>
                <p:blipFill>
                  <a:blip r:embed="rId2">
                    <a:alphaModFix/>
                  </a:blip>
                  <a:stretch>
                    <a:fillRect/>
                  </a:stretch>
                </p:blipFill>
                <p:spPr>
                  <a:xfrm>
                    <a:off x="5195300" y="3940825"/>
                    <a:ext cx="353850" cy="1638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48" name="Google Shape;114;p15">
                    <a:extLst>
                      <a:ext uri="{FF2B5EF4-FFF2-40B4-BE49-F238E27FC236}">
                        <a16:creationId xmlns:a16="http://schemas.microsoft.com/office/drawing/2014/main" id="{4011D0E4-68B5-49CB-B0DD-51A9AA1DBC64}"/>
                      </a:ext>
                    </a:extLst>
                  </p:cNvPr>
                  <p:cNvPicPr preferRelativeResize="0"/>
                  <p:nvPr/>
                </p:nvPicPr>
                <p:blipFill>
                  <a:blip r:embed="rId2">
                    <a:alphaModFix/>
                  </a:blip>
                  <a:stretch>
                    <a:fillRect/>
                  </a:stretch>
                </p:blipFill>
                <p:spPr>
                  <a:xfrm>
                    <a:off x="5195300" y="3720375"/>
                    <a:ext cx="353850" cy="1638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49" name="Google Shape;115;p15">
                    <a:extLst>
                      <a:ext uri="{FF2B5EF4-FFF2-40B4-BE49-F238E27FC236}">
                        <a16:creationId xmlns:a16="http://schemas.microsoft.com/office/drawing/2014/main" id="{9ABEAB53-F5F8-4E00-B1F3-4B2AFE7FB242}"/>
                      </a:ext>
                    </a:extLst>
                  </p:cNvPr>
                  <p:cNvPicPr preferRelativeResize="0"/>
                  <p:nvPr/>
                </p:nvPicPr>
                <p:blipFill>
                  <a:blip r:embed="rId2">
                    <a:alphaModFix/>
                  </a:blip>
                  <a:stretch>
                    <a:fillRect/>
                  </a:stretch>
                </p:blipFill>
                <p:spPr>
                  <a:xfrm>
                    <a:off x="5195300" y="3499925"/>
                    <a:ext cx="353850" cy="1638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50" name="Google Shape;116;p15">
                    <a:extLst>
                      <a:ext uri="{FF2B5EF4-FFF2-40B4-BE49-F238E27FC236}">
                        <a16:creationId xmlns:a16="http://schemas.microsoft.com/office/drawing/2014/main" id="{137293A4-8CE1-4603-B8FF-59C55C8D133E}"/>
                      </a:ext>
                    </a:extLst>
                  </p:cNvPr>
                  <p:cNvPicPr preferRelativeResize="0"/>
                  <p:nvPr/>
                </p:nvPicPr>
                <p:blipFill>
                  <a:blip r:embed="rId2">
                    <a:alphaModFix/>
                  </a:blip>
                  <a:stretch>
                    <a:fillRect/>
                  </a:stretch>
                </p:blipFill>
                <p:spPr>
                  <a:xfrm>
                    <a:off x="5195300" y="3279475"/>
                    <a:ext cx="353850" cy="1638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51" name="Google Shape;117;p15">
                    <a:extLst>
                      <a:ext uri="{FF2B5EF4-FFF2-40B4-BE49-F238E27FC236}">
                        <a16:creationId xmlns:a16="http://schemas.microsoft.com/office/drawing/2014/main" id="{9A0F3CBD-00A3-4E93-9CFB-A484849B1ABF}"/>
                      </a:ext>
                    </a:extLst>
                  </p:cNvPr>
                  <p:cNvPicPr preferRelativeResize="0"/>
                  <p:nvPr/>
                </p:nvPicPr>
                <p:blipFill>
                  <a:blip r:embed="rId2">
                    <a:alphaModFix/>
                  </a:blip>
                  <a:stretch>
                    <a:fillRect/>
                  </a:stretch>
                </p:blipFill>
                <p:spPr>
                  <a:xfrm>
                    <a:off x="5195300" y="3059025"/>
                    <a:ext cx="353850" cy="1638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52" name="Google Shape;118;p15">
                    <a:extLst>
                      <a:ext uri="{FF2B5EF4-FFF2-40B4-BE49-F238E27FC236}">
                        <a16:creationId xmlns:a16="http://schemas.microsoft.com/office/drawing/2014/main" id="{75A3C1B7-1B9C-46DE-AF41-EF3234B30D0F}"/>
                      </a:ext>
                    </a:extLst>
                  </p:cNvPr>
                  <p:cNvPicPr preferRelativeResize="0"/>
                  <p:nvPr/>
                </p:nvPicPr>
                <p:blipFill>
                  <a:blip r:embed="rId2">
                    <a:alphaModFix/>
                  </a:blip>
                  <a:stretch>
                    <a:fillRect/>
                  </a:stretch>
                </p:blipFill>
                <p:spPr>
                  <a:xfrm>
                    <a:off x="5195300" y="2836225"/>
                    <a:ext cx="353850" cy="1638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53" name="Google Shape;119;p15">
                    <a:extLst>
                      <a:ext uri="{FF2B5EF4-FFF2-40B4-BE49-F238E27FC236}">
                        <a16:creationId xmlns:a16="http://schemas.microsoft.com/office/drawing/2014/main" id="{C0374AA6-25B6-4FA3-9541-6A51AE4872E9}"/>
                      </a:ext>
                    </a:extLst>
                  </p:cNvPr>
                  <p:cNvPicPr preferRelativeResize="0"/>
                  <p:nvPr/>
                </p:nvPicPr>
                <p:blipFill>
                  <a:blip r:embed="rId2">
                    <a:alphaModFix/>
                  </a:blip>
                  <a:stretch>
                    <a:fillRect/>
                  </a:stretch>
                </p:blipFill>
                <p:spPr>
                  <a:xfrm>
                    <a:off x="5195300" y="2615775"/>
                    <a:ext cx="353850" cy="1638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54" name="Google Shape;120;p15">
                    <a:extLst>
                      <a:ext uri="{FF2B5EF4-FFF2-40B4-BE49-F238E27FC236}">
                        <a16:creationId xmlns:a16="http://schemas.microsoft.com/office/drawing/2014/main" id="{4961B48B-A06C-4937-A62F-A8A705717F19}"/>
                      </a:ext>
                    </a:extLst>
                  </p:cNvPr>
                  <p:cNvPicPr preferRelativeResize="0"/>
                  <p:nvPr/>
                </p:nvPicPr>
                <p:blipFill>
                  <a:blip r:embed="rId2">
                    <a:alphaModFix/>
                  </a:blip>
                  <a:stretch>
                    <a:fillRect/>
                  </a:stretch>
                </p:blipFill>
                <p:spPr>
                  <a:xfrm>
                    <a:off x="5195300" y="2395325"/>
                    <a:ext cx="353850" cy="1638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55" name="Google Shape;121;p15">
                    <a:extLst>
                      <a:ext uri="{FF2B5EF4-FFF2-40B4-BE49-F238E27FC236}">
                        <a16:creationId xmlns:a16="http://schemas.microsoft.com/office/drawing/2014/main" id="{07FD73D2-32BB-4591-88A7-C74045263F1C}"/>
                      </a:ext>
                    </a:extLst>
                  </p:cNvPr>
                  <p:cNvPicPr preferRelativeResize="0"/>
                  <p:nvPr/>
                </p:nvPicPr>
                <p:blipFill>
                  <a:blip r:embed="rId2">
                    <a:alphaModFix/>
                  </a:blip>
                  <a:stretch>
                    <a:fillRect/>
                  </a:stretch>
                </p:blipFill>
                <p:spPr>
                  <a:xfrm>
                    <a:off x="5195300" y="2174875"/>
                    <a:ext cx="353850" cy="1638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56" name="Google Shape;122;p15">
                    <a:extLst>
                      <a:ext uri="{FF2B5EF4-FFF2-40B4-BE49-F238E27FC236}">
                        <a16:creationId xmlns:a16="http://schemas.microsoft.com/office/drawing/2014/main" id="{FBA9060A-70A3-4076-8CAE-43027D8E82BD}"/>
                      </a:ext>
                    </a:extLst>
                  </p:cNvPr>
                  <p:cNvPicPr preferRelativeResize="0"/>
                  <p:nvPr/>
                </p:nvPicPr>
                <p:blipFill>
                  <a:blip r:embed="rId2">
                    <a:alphaModFix/>
                  </a:blip>
                  <a:stretch>
                    <a:fillRect/>
                  </a:stretch>
                </p:blipFill>
                <p:spPr>
                  <a:xfrm>
                    <a:off x="5195300" y="1954425"/>
                    <a:ext cx="353850" cy="1638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57" name="Google Shape;123;p15">
                    <a:extLst>
                      <a:ext uri="{FF2B5EF4-FFF2-40B4-BE49-F238E27FC236}">
                        <a16:creationId xmlns:a16="http://schemas.microsoft.com/office/drawing/2014/main" id="{A4D8A553-12E2-4009-B1B1-325FB098CF96}"/>
                      </a:ext>
                    </a:extLst>
                  </p:cNvPr>
                  <p:cNvPicPr preferRelativeResize="0"/>
                  <p:nvPr/>
                </p:nvPicPr>
                <p:blipFill>
                  <a:blip r:embed="rId2">
                    <a:alphaModFix/>
                  </a:blip>
                  <a:stretch>
                    <a:fillRect/>
                  </a:stretch>
                </p:blipFill>
                <p:spPr>
                  <a:xfrm>
                    <a:off x="5195300" y="1733975"/>
                    <a:ext cx="353850" cy="1638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58" name="Google Shape;124;p15">
                    <a:extLst>
                      <a:ext uri="{FF2B5EF4-FFF2-40B4-BE49-F238E27FC236}">
                        <a16:creationId xmlns:a16="http://schemas.microsoft.com/office/drawing/2014/main" id="{EB27DA3E-F296-459E-A217-68CEA3382DD6}"/>
                      </a:ext>
                    </a:extLst>
                  </p:cNvPr>
                  <p:cNvPicPr preferRelativeResize="0"/>
                  <p:nvPr/>
                </p:nvPicPr>
                <p:blipFill>
                  <a:blip r:embed="rId2">
                    <a:alphaModFix/>
                  </a:blip>
                  <a:stretch>
                    <a:fillRect/>
                  </a:stretch>
                </p:blipFill>
                <p:spPr>
                  <a:xfrm>
                    <a:off x="5630700" y="3752000"/>
                    <a:ext cx="578520" cy="2679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59" name="Google Shape;125;p15">
                    <a:extLst>
                      <a:ext uri="{FF2B5EF4-FFF2-40B4-BE49-F238E27FC236}">
                        <a16:creationId xmlns:a16="http://schemas.microsoft.com/office/drawing/2014/main" id="{25F35065-1D69-4BC3-B3A5-222D89383DB6}"/>
                      </a:ext>
                    </a:extLst>
                  </p:cNvPr>
                  <p:cNvPicPr preferRelativeResize="0"/>
                  <p:nvPr/>
                </p:nvPicPr>
                <p:blipFill>
                  <a:blip r:embed="rId2">
                    <a:alphaModFix/>
                  </a:blip>
                  <a:stretch>
                    <a:fillRect/>
                  </a:stretch>
                </p:blipFill>
                <p:spPr>
                  <a:xfrm>
                    <a:off x="5630700" y="3446775"/>
                    <a:ext cx="578520" cy="2679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60" name="Google Shape;126;p15">
                    <a:extLst>
                      <a:ext uri="{FF2B5EF4-FFF2-40B4-BE49-F238E27FC236}">
                        <a16:creationId xmlns:a16="http://schemas.microsoft.com/office/drawing/2014/main" id="{8F580928-DB01-46EF-81FC-BECE9101A633}"/>
                      </a:ext>
                    </a:extLst>
                  </p:cNvPr>
                  <p:cNvPicPr preferRelativeResize="0"/>
                  <p:nvPr/>
                </p:nvPicPr>
                <p:blipFill>
                  <a:blip r:embed="rId2">
                    <a:alphaModFix/>
                  </a:blip>
                  <a:stretch>
                    <a:fillRect/>
                  </a:stretch>
                </p:blipFill>
                <p:spPr>
                  <a:xfrm>
                    <a:off x="5630700" y="3141550"/>
                    <a:ext cx="578520" cy="2679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61" name="Google Shape;127;p15">
                    <a:extLst>
                      <a:ext uri="{FF2B5EF4-FFF2-40B4-BE49-F238E27FC236}">
                        <a16:creationId xmlns:a16="http://schemas.microsoft.com/office/drawing/2014/main" id="{07C9ECF6-12A1-48C7-AB47-524A29BF84AC}"/>
                      </a:ext>
                    </a:extLst>
                  </p:cNvPr>
                  <p:cNvPicPr preferRelativeResize="0"/>
                  <p:nvPr/>
                </p:nvPicPr>
                <p:blipFill>
                  <a:blip r:embed="rId2">
                    <a:alphaModFix/>
                  </a:blip>
                  <a:stretch>
                    <a:fillRect/>
                  </a:stretch>
                </p:blipFill>
                <p:spPr>
                  <a:xfrm>
                    <a:off x="6326000" y="3972450"/>
                    <a:ext cx="761595" cy="35267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BB2B2641-208C-4BA2-A611-C8AD92172257}"/>
                  </a:ext>
                </a:extLst>
              </p:cNvPr>
              <p:cNvGrpSpPr/>
              <p:nvPr/>
            </p:nvGrpSpPr>
            <p:grpSpPr>
              <a:xfrm>
                <a:off x="2766852" y="1639465"/>
                <a:ext cx="547465" cy="435337"/>
                <a:chOff x="2992400" y="2772525"/>
                <a:chExt cx="1336200" cy="663187"/>
              </a:xfrm>
            </p:grpSpPr>
            <p:sp>
              <p:nvSpPr>
                <p:cNvPr id="72" name="Google Shape;109;p15">
                  <a:extLst>
                    <a:ext uri="{FF2B5EF4-FFF2-40B4-BE49-F238E27FC236}">
                      <a16:creationId xmlns:a16="http://schemas.microsoft.com/office/drawing/2014/main" id="{FC9C69B8-D3FA-4289-9D72-B53425196821}"/>
                    </a:ext>
                  </a:extLst>
                </p:cNvPr>
                <p:cNvSpPr txBox="1"/>
                <p:nvPr/>
              </p:nvSpPr>
              <p:spPr>
                <a:xfrm>
                  <a:off x="2992400" y="2772525"/>
                  <a:ext cx="1336200" cy="572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500" dirty="0">
                      <a:solidFill>
                        <a:srgbClr val="CC0000"/>
                      </a:solidFill>
                    </a:rPr>
                    <a:t>Bigger, older individuals</a:t>
                  </a:r>
                  <a:endParaRPr sz="500" dirty="0">
                    <a:solidFill>
                      <a:srgbClr val="CC0000"/>
                    </a:solidFill>
                  </a:endParaRPr>
                </a:p>
              </p:txBody>
            </p:sp>
            <p:cxnSp>
              <p:nvCxnSpPr>
                <p:cNvPr id="73" name="Google Shape;110;p15">
                  <a:extLst>
                    <a:ext uri="{FF2B5EF4-FFF2-40B4-BE49-F238E27FC236}">
                      <a16:creationId xmlns:a16="http://schemas.microsoft.com/office/drawing/2014/main" id="{6A5EE5DD-011D-4A51-91C2-710B9380B3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60500" y="3190012"/>
                  <a:ext cx="0" cy="245700"/>
                </a:xfrm>
                <a:prstGeom prst="straightConnector1">
                  <a:avLst/>
                </a:prstGeom>
                <a:noFill/>
                <a:ln w="6350" cap="flat" cmpd="sng">
                  <a:solidFill>
                    <a:srgbClr val="CC0000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</p:cxnSp>
          </p:grp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D9FBD66-FCB5-4539-97BA-84226B33A115}"/>
                </a:ext>
              </a:extLst>
            </p:cNvPr>
            <p:cNvSpPr txBox="1"/>
            <p:nvPr/>
          </p:nvSpPr>
          <p:spPr>
            <a:xfrm>
              <a:off x="161924" y="1145523"/>
              <a:ext cx="38653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1">
                      <a:lumMod val="50000"/>
                    </a:schemeClr>
                  </a:solidFill>
                </a:rPr>
                <a:t>Effects of fishing on age structure</a:t>
              </a: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DD9FB0FA-7304-4190-80F0-E6FE61B60888}"/>
              </a:ext>
            </a:extLst>
          </p:cNvPr>
          <p:cNvSpPr txBox="1"/>
          <p:nvPr/>
        </p:nvSpPr>
        <p:spPr>
          <a:xfrm>
            <a:off x="185222" y="1351128"/>
            <a:ext cx="3842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Abstract: see abstract submitted for talk already</a:t>
            </a:r>
          </a:p>
        </p:txBody>
      </p:sp>
      <p:sp>
        <p:nvSpPr>
          <p:cNvPr id="91" name="Google Shape;164;p18">
            <a:extLst>
              <a:ext uri="{FF2B5EF4-FFF2-40B4-BE49-F238E27FC236}">
                <a16:creationId xmlns:a16="http://schemas.microsoft.com/office/drawing/2014/main" id="{D691306F-E18C-4EF2-B838-C874EE94E435}"/>
              </a:ext>
            </a:extLst>
          </p:cNvPr>
          <p:cNvSpPr txBox="1"/>
          <p:nvPr/>
        </p:nvSpPr>
        <p:spPr>
          <a:xfrm>
            <a:off x="0" y="6307563"/>
            <a:ext cx="1954680" cy="32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1C4587"/>
                </a:solidFill>
              </a:rPr>
              <a:t>White et al., 2013</a:t>
            </a:r>
            <a:endParaRPr sz="1000" dirty="0">
              <a:solidFill>
                <a:srgbClr val="1C4587"/>
              </a:solidFill>
            </a:endParaRP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D81DEF2-0636-477B-8DED-53C85E455B6F}"/>
              </a:ext>
            </a:extLst>
          </p:cNvPr>
          <p:cNvGrpSpPr/>
          <p:nvPr/>
        </p:nvGrpSpPr>
        <p:grpSpPr>
          <a:xfrm>
            <a:off x="185222" y="4841171"/>
            <a:ext cx="1722821" cy="1468705"/>
            <a:chOff x="-3253073" y="753533"/>
            <a:chExt cx="3033024" cy="2976780"/>
          </a:xfrm>
        </p:grpSpPr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63B8BA01-E214-49A9-9BB1-DFD5255AB4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6049"/>
            <a:stretch/>
          </p:blipFill>
          <p:spPr>
            <a:xfrm>
              <a:off x="-3253073" y="2675323"/>
              <a:ext cx="3033023" cy="1054990"/>
            </a:xfrm>
            <a:prstGeom prst="rect">
              <a:avLst/>
            </a:prstGeom>
          </p:spPr>
        </p:pic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A8417457-DF5E-40C3-98D6-47AC97F665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34221" b="37379"/>
            <a:stretch/>
          </p:blipFill>
          <p:spPr>
            <a:xfrm>
              <a:off x="-3253072" y="1450338"/>
              <a:ext cx="3033023" cy="1250950"/>
            </a:xfrm>
            <a:prstGeom prst="rect">
              <a:avLst/>
            </a:prstGeom>
          </p:spPr>
        </p:pic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49555BEB-A519-4044-A04F-C1789EBFEB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4493" b="78975"/>
            <a:stretch/>
          </p:blipFill>
          <p:spPr>
            <a:xfrm>
              <a:off x="-3253072" y="753533"/>
              <a:ext cx="3033023" cy="728134"/>
            </a:xfrm>
            <a:prstGeom prst="rect">
              <a:avLst/>
            </a:prstGeom>
          </p:spPr>
        </p:pic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CF7BEFAB-15D4-4629-BE9F-73A698AC5469}"/>
              </a:ext>
            </a:extLst>
          </p:cNvPr>
          <p:cNvSpPr txBox="1"/>
          <p:nvPr/>
        </p:nvSpPr>
        <p:spPr>
          <a:xfrm>
            <a:off x="2059930" y="4846129"/>
            <a:ext cx="196511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After protections, the age structure fills back in over 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During the transition from a fished to an unfished age structure, the stock has transient dynamics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There is higher variability in population size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Timescales depend on M (natural mortality)</a:t>
            </a:r>
          </a:p>
        </p:txBody>
      </p:sp>
    </p:spTree>
    <p:extLst>
      <p:ext uri="{BB962C8B-B14F-4D97-AF65-F5344CB8AC3E}">
        <p14:creationId xmlns:p14="http://schemas.microsoft.com/office/powerpoint/2010/main" val="567391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1338</TotalTime>
  <Words>99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Quennessen, Victoria I</dc:creator>
  <cp:lastModifiedBy>Quennessen, Victoria I</cp:lastModifiedBy>
  <cp:revision>11</cp:revision>
  <dcterms:created xsi:type="dcterms:W3CDTF">2019-11-03T17:32:54Z</dcterms:created>
  <dcterms:modified xsi:type="dcterms:W3CDTF">2019-11-04T15:50:55Z</dcterms:modified>
</cp:coreProperties>
</file>