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479"/>
    <a:srgbClr val="406FC4"/>
    <a:srgbClr val="3873A8"/>
    <a:srgbClr val="FF4040"/>
    <a:srgbClr val="203864"/>
    <a:srgbClr val="2E73A2"/>
    <a:srgbClr val="3D8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5226" autoAdjust="0"/>
  </p:normalViewPr>
  <p:slideViewPr>
    <p:cSldViewPr snapToGrid="0">
      <p:cViewPr>
        <p:scale>
          <a:sx n="200" d="100"/>
          <a:sy n="2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968F-2EB2-49E7-BB5D-973571FCE01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4922-66A5-44B6-BEA9-3DAE1C3F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8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968F-2EB2-49E7-BB5D-973571FCE01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4922-66A5-44B6-BEA9-3DAE1C3F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8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968F-2EB2-49E7-BB5D-973571FCE01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4922-66A5-44B6-BEA9-3DAE1C3F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0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968F-2EB2-49E7-BB5D-973571FCE01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4922-66A5-44B6-BEA9-3DAE1C3F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968F-2EB2-49E7-BB5D-973571FCE01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4922-66A5-44B6-BEA9-3DAE1C3F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8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968F-2EB2-49E7-BB5D-973571FCE01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4922-66A5-44B6-BEA9-3DAE1C3F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968F-2EB2-49E7-BB5D-973571FCE01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4922-66A5-44B6-BEA9-3DAE1C3F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7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968F-2EB2-49E7-BB5D-973571FCE01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4922-66A5-44B6-BEA9-3DAE1C3F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8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968F-2EB2-49E7-BB5D-973571FCE01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4922-66A5-44B6-BEA9-3DAE1C3F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1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968F-2EB2-49E7-BB5D-973571FCE01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4922-66A5-44B6-BEA9-3DAE1C3F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9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968F-2EB2-49E7-BB5D-973571FCE01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4922-66A5-44B6-BEA9-3DAE1C3F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3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F968F-2EB2-49E7-BB5D-973571FCE01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54922-66A5-44B6-BEA9-3DAE1C3F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9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34F42A81-6A72-4400-88B9-68A3C21F6FBF}"/>
              </a:ext>
            </a:extLst>
          </p:cNvPr>
          <p:cNvSpPr/>
          <p:nvPr/>
        </p:nvSpPr>
        <p:spPr>
          <a:xfrm>
            <a:off x="5226312" y="3676328"/>
            <a:ext cx="6872565" cy="2282870"/>
          </a:xfrm>
          <a:prstGeom prst="rect">
            <a:avLst/>
          </a:prstGeom>
          <a:solidFill>
            <a:srgbClr val="3873A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Simulations for Figure 2</a:t>
            </a:r>
          </a:p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1. Simulate breeding			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341629C6-FEF1-4ABB-ADC5-6985746EDB7C}"/>
              </a:ext>
            </a:extLst>
          </p:cNvPr>
          <p:cNvSpPr/>
          <p:nvPr/>
        </p:nvSpPr>
        <p:spPr>
          <a:xfrm>
            <a:off x="7960253" y="3965705"/>
            <a:ext cx="2128030" cy="1913317"/>
          </a:xfrm>
          <a:prstGeom prst="rect">
            <a:avLst/>
          </a:prstGeom>
          <a:solidFill>
            <a:srgbClr val="406FC4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2D363767-3DEB-4B7B-8CF5-A6DAC8CE0D46}"/>
              </a:ext>
            </a:extLst>
          </p:cNvPr>
          <p:cNvSpPr/>
          <p:nvPr/>
        </p:nvSpPr>
        <p:spPr>
          <a:xfrm>
            <a:off x="5266036" y="3774520"/>
            <a:ext cx="2613769" cy="2104502"/>
          </a:xfrm>
          <a:prstGeom prst="rect">
            <a:avLst/>
          </a:prstGeom>
          <a:solidFill>
            <a:srgbClr val="406FC4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410BC7-CE0A-4FB1-A960-499802A736C4}"/>
              </a:ext>
            </a:extLst>
          </p:cNvPr>
          <p:cNvSpPr/>
          <p:nvPr/>
        </p:nvSpPr>
        <p:spPr>
          <a:xfrm>
            <a:off x="72267" y="60616"/>
            <a:ext cx="5057119" cy="1320790"/>
          </a:xfrm>
          <a:prstGeom prst="rect">
            <a:avLst/>
          </a:prstGeom>
          <a:solidFill>
            <a:srgbClr val="3873A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86E323-3AA5-433F-8C8D-9438A711D440}"/>
              </a:ext>
            </a:extLst>
          </p:cNvPr>
          <p:cNvSpPr txBox="1"/>
          <p:nvPr/>
        </p:nvSpPr>
        <p:spPr>
          <a:xfrm>
            <a:off x="46266" y="81211"/>
            <a:ext cx="5129386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Quantitative modeling to understand how sea turtle populations will respond to climate warming</a:t>
            </a:r>
            <a:endParaRPr lang="en-US" sz="1600" b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635CC-D3C9-4053-8B63-2BD56D393ACA}"/>
              </a:ext>
            </a:extLst>
          </p:cNvPr>
          <p:cNvSpPr txBox="1"/>
          <p:nvPr/>
        </p:nvSpPr>
        <p:spPr>
          <a:xfrm>
            <a:off x="92533" y="670023"/>
            <a:ext cx="5036853" cy="4078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5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V. Quennessen</a:t>
            </a:r>
            <a:r>
              <a:rPr lang="en-US" sz="1250" baseline="30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5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*, M. Fuentes</a:t>
            </a:r>
            <a:r>
              <a:rPr lang="en-US" sz="1250" baseline="30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25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L. Komoroske</a:t>
            </a:r>
            <a:r>
              <a:rPr lang="en-US" sz="1250" baseline="30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25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and J. W. White</a:t>
            </a:r>
            <a:r>
              <a:rPr lang="en-US" sz="1250" baseline="30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endParaRPr lang="en-US" sz="125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800" baseline="30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Oregon State University, </a:t>
            </a:r>
            <a:r>
              <a:rPr lang="en-US" sz="800" baseline="30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 </a:t>
            </a:r>
            <a:r>
              <a:rPr lang="en-US" sz="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Florida State University, </a:t>
            </a:r>
            <a:r>
              <a:rPr lang="en-US" sz="800" baseline="30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 </a:t>
            </a:r>
            <a:r>
              <a:rPr lang="en-US" sz="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UMass Amherst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46C3D5-37B2-4C9A-A32B-3E3B09C067D1}"/>
              </a:ext>
            </a:extLst>
          </p:cNvPr>
          <p:cNvSpPr txBox="1"/>
          <p:nvPr/>
        </p:nvSpPr>
        <p:spPr>
          <a:xfrm>
            <a:off x="72267" y="1436654"/>
            <a:ext cx="5057119" cy="1369606"/>
          </a:xfrm>
          <a:prstGeom prst="rect">
            <a:avLst/>
          </a:prstGeom>
          <a:solidFill>
            <a:srgbClr val="020479"/>
          </a:solidFill>
          <a:ln w="28575">
            <a:noFill/>
          </a:ln>
          <a:effectLst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0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sz="900" b="1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 turtles have </a:t>
            </a:r>
            <a:r>
              <a:rPr lang="en-US" sz="9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temperature-dependent sex determination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9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hatchling sex is determined by incubation temperature.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climate change 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-&gt; w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armer nests 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-&gt;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heavier female hatchling bias</a:t>
            </a:r>
          </a:p>
          <a:p>
            <a:pPr lvl="1"/>
            <a:endParaRPr lang="en-US" sz="9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population: green turtles in Fernando de Noronha, Brazil</a:t>
            </a: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parentage analysis of hatchlings to estimate breeding sex ratio</a:t>
            </a: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Simulations to estimate how many hatchlings / nests are needed for a robust estimate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B9D319-066B-49CF-866A-2EBDDF880680}"/>
              </a:ext>
            </a:extLst>
          </p:cNvPr>
          <p:cNvSpPr txBox="1"/>
          <p:nvPr/>
        </p:nvSpPr>
        <p:spPr>
          <a:xfrm>
            <a:off x="5226313" y="6011072"/>
            <a:ext cx="6872565" cy="800219"/>
          </a:xfrm>
          <a:prstGeom prst="rect">
            <a:avLst/>
          </a:prstGeom>
          <a:solidFill>
            <a:srgbClr val="020479"/>
          </a:solidFill>
          <a:ln w="28575">
            <a:noFill/>
          </a:ln>
          <a:effectLst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 size- and sex-structured population model informed by field data</a:t>
            </a: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 the probability of population survival under different scenarios: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Behavioral adaptations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 adaptations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0E5DC5-2C7B-408F-8188-B6A9824519B2}"/>
              </a:ext>
            </a:extLst>
          </p:cNvPr>
          <p:cNvSpPr/>
          <p:nvPr/>
        </p:nvSpPr>
        <p:spPr>
          <a:xfrm>
            <a:off x="72267" y="2858857"/>
            <a:ext cx="5069028" cy="3382106"/>
          </a:xfrm>
          <a:prstGeom prst="rect">
            <a:avLst/>
          </a:prstGeom>
          <a:solidFill>
            <a:srgbClr val="3873A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1. How many hatchlings from a nest should we sample to robustly estimate the true number of males that contributed to fertilizing it? 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8AF71C-47F0-43E3-83B0-BC0255C108F5}"/>
              </a:ext>
            </a:extLst>
          </p:cNvPr>
          <p:cNvSpPr/>
          <p:nvPr/>
        </p:nvSpPr>
        <p:spPr>
          <a:xfrm>
            <a:off x="76331" y="6296211"/>
            <a:ext cx="5053056" cy="504091"/>
          </a:xfrm>
          <a:prstGeom prst="rect">
            <a:avLst/>
          </a:prstGeom>
          <a:solidFill>
            <a:srgbClr val="02047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F2D2330-06F4-45C8-956A-4172AFFCD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88" y="6372274"/>
            <a:ext cx="934004" cy="354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1346293A-44E6-4C90-93F0-3EDA3514D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818" y="6354495"/>
            <a:ext cx="392364" cy="371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7BCADC1-900A-43B9-836E-B39CAAA0011D}"/>
              </a:ext>
            </a:extLst>
          </p:cNvPr>
          <p:cNvGrpSpPr/>
          <p:nvPr/>
        </p:nvGrpSpPr>
        <p:grpSpPr>
          <a:xfrm>
            <a:off x="4065580" y="6386729"/>
            <a:ext cx="928678" cy="300839"/>
            <a:chOff x="2974378" y="178707"/>
            <a:chExt cx="878264" cy="62260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2755721-C22D-4964-8348-7B5D2154E3B5}"/>
                </a:ext>
              </a:extLst>
            </p:cNvPr>
            <p:cNvSpPr/>
            <p:nvPr/>
          </p:nvSpPr>
          <p:spPr>
            <a:xfrm>
              <a:off x="2974378" y="178707"/>
              <a:ext cx="878264" cy="62260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Picture 10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6502C195-713F-4F32-A500-CFF42A963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2519" y="229314"/>
              <a:ext cx="792790" cy="515759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34" name="Picture 33" descr="A sea turtle swimming in the water&#10;&#10;Description automatically generated with low confidence">
            <a:extLst>
              <a:ext uri="{FF2B5EF4-FFF2-40B4-BE49-F238E27FC236}">
                <a16:creationId xmlns:a16="http://schemas.microsoft.com/office/drawing/2014/main" id="{F2AD7EAE-5B13-4D94-8B68-576B4E639C9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20479"/>
              </a:clrFrom>
              <a:clrTo>
                <a:srgbClr val="02047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59" y="6354495"/>
            <a:ext cx="382701" cy="363516"/>
          </a:xfrm>
          <a:prstGeom prst="rect">
            <a:avLst/>
          </a:prstGeom>
          <a:ln w="28575">
            <a:noFill/>
          </a:ln>
        </p:spPr>
      </p:pic>
      <p:pic>
        <p:nvPicPr>
          <p:cNvPr id="30" name="Picture 29" descr="A sea turtle swimming in the water&#10;&#10;Description automatically generated with low confidence">
            <a:extLst>
              <a:ext uri="{FF2B5EF4-FFF2-40B4-BE49-F238E27FC236}">
                <a16:creationId xmlns:a16="http://schemas.microsoft.com/office/drawing/2014/main" id="{9AD0307F-73AA-4228-BD6E-7AB2D512307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20494"/>
              </a:clrFrom>
              <a:clrTo>
                <a:srgbClr val="020494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451" y="1025917"/>
            <a:ext cx="406350" cy="338186"/>
          </a:xfrm>
          <a:prstGeom prst="rect">
            <a:avLst/>
          </a:prstGeom>
          <a:ln w="28575">
            <a:noFill/>
          </a:ln>
        </p:spPr>
      </p:pic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6622E880-D550-4C35-A399-57CF2AAE41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21" y="3315887"/>
            <a:ext cx="4728075" cy="22198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17A62A-A2CE-4E17-B557-92D6FCDB701E}"/>
              </a:ext>
            </a:extLst>
          </p:cNvPr>
          <p:cNvSpPr txBox="1"/>
          <p:nvPr/>
        </p:nvSpPr>
        <p:spPr>
          <a:xfrm>
            <a:off x="92533" y="1106202"/>
            <a:ext cx="4792827" cy="27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victoria.quennessen@oregonstate.edu             @frenchita_ </a:t>
            </a:r>
          </a:p>
        </p:txBody>
      </p:sp>
      <p:pic>
        <p:nvPicPr>
          <p:cNvPr id="1030" name="Picture 6" descr="Twitter Logo PNG, Free Transparent Twitter Icon - Free Transparent PNG Logos">
            <a:extLst>
              <a:ext uri="{FF2B5EF4-FFF2-40B4-BE49-F238E27FC236}">
                <a16:creationId xmlns:a16="http://schemas.microsoft.com/office/drawing/2014/main" id="{F3B783D6-BEB1-40DB-8527-C941E205A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567" y="1098713"/>
            <a:ext cx="269966" cy="2699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DAD53C-7A59-4DDC-AE63-E04163612069}"/>
              </a:ext>
            </a:extLst>
          </p:cNvPr>
          <p:cNvSpPr txBox="1"/>
          <p:nvPr/>
        </p:nvSpPr>
        <p:spPr>
          <a:xfrm>
            <a:off x="157285" y="5652943"/>
            <a:ext cx="14449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100,000 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simulations run for each number of males and sample size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08E1E6-4398-4D2E-8ED0-7B1A8F918666}"/>
              </a:ext>
            </a:extLst>
          </p:cNvPr>
          <p:cNvSpPr txBox="1"/>
          <p:nvPr/>
        </p:nvSpPr>
        <p:spPr>
          <a:xfrm>
            <a:off x="1834563" y="5573746"/>
            <a:ext cx="318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Mating is random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males contribute to egg fertilization equally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 probabilities of females mating with 1 – 5 males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4FA255D-0C5B-4BE0-99D7-572604BB5835}"/>
              </a:ext>
            </a:extLst>
          </p:cNvPr>
          <p:cNvGrpSpPr/>
          <p:nvPr/>
        </p:nvGrpSpPr>
        <p:grpSpPr>
          <a:xfrm>
            <a:off x="2405805" y="6372274"/>
            <a:ext cx="1013530" cy="335684"/>
            <a:chOff x="10225333" y="6248217"/>
            <a:chExt cx="1148597" cy="425491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42E94A0A-8049-481C-9F94-B6B21EA77C86}"/>
                </a:ext>
              </a:extLst>
            </p:cNvPr>
            <p:cNvSpPr/>
            <p:nvPr/>
          </p:nvSpPr>
          <p:spPr>
            <a:xfrm>
              <a:off x="10225333" y="6248217"/>
              <a:ext cx="1148597" cy="42549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Picture 2" descr="University of Massachusetts Amherst: A Day in the Life – American  Translators Association (ATA)">
              <a:extLst>
                <a:ext uri="{FF2B5EF4-FFF2-40B4-BE49-F238E27FC236}">
                  <a16:creationId xmlns:a16="http://schemas.microsoft.com/office/drawing/2014/main" id="{3E284051-7D2F-4EC6-A0F1-B1C5DD336A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1400" y="6292093"/>
              <a:ext cx="1031910" cy="368558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30A5CF8-5012-4C2E-ADC3-C4FDAF38D7B8}"/>
              </a:ext>
            </a:extLst>
          </p:cNvPr>
          <p:cNvSpPr txBox="1"/>
          <p:nvPr/>
        </p:nvSpPr>
        <p:spPr>
          <a:xfrm>
            <a:off x="1792034" y="4154145"/>
            <a:ext cx="1210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Collaborators  sample 32 eggs from each nest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58C19AF-A54A-4735-B6F9-819306E0A7A7}"/>
              </a:ext>
            </a:extLst>
          </p:cNvPr>
          <p:cNvSpPr/>
          <p:nvPr/>
        </p:nvSpPr>
        <p:spPr>
          <a:xfrm>
            <a:off x="2908993" y="4425801"/>
            <a:ext cx="353050" cy="101009"/>
          </a:xfrm>
          <a:prstGeom prst="rightArrow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748E95-8E60-4972-8CE2-9A00E618321D}"/>
              </a:ext>
            </a:extLst>
          </p:cNvPr>
          <p:cNvSpPr txBox="1"/>
          <p:nvPr/>
        </p:nvSpPr>
        <p:spPr>
          <a:xfrm>
            <a:off x="10358315" y="6079986"/>
            <a:ext cx="16764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</a:p>
          <a:p>
            <a:pPr marL="17145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 conservation efforts for green turtle populations worldwide</a:t>
            </a:r>
          </a:p>
        </p:txBody>
      </p:sp>
      <p:pic>
        <p:nvPicPr>
          <p:cNvPr id="43" name="Picture 42" descr="A sea turtle swimming in the water&#10;&#10;Description automatically generated with low confidence">
            <a:extLst>
              <a:ext uri="{FF2B5EF4-FFF2-40B4-BE49-F238E27FC236}">
                <a16:creationId xmlns:a16="http://schemas.microsoft.com/office/drawing/2014/main" id="{9F295302-4D2A-47FE-A3BD-D96358FE865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20479"/>
              </a:clrFrom>
              <a:clrTo>
                <a:srgbClr val="02047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221" y="6136887"/>
            <a:ext cx="601210" cy="571071"/>
          </a:xfrm>
          <a:prstGeom prst="rect">
            <a:avLst/>
          </a:prstGeom>
          <a:ln w="28575">
            <a:noFill/>
          </a:ln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CDA44DB-88C6-4C94-8B11-4731F2820768}"/>
              </a:ext>
            </a:extLst>
          </p:cNvPr>
          <p:cNvSpPr/>
          <p:nvPr/>
        </p:nvSpPr>
        <p:spPr>
          <a:xfrm>
            <a:off x="5226313" y="55715"/>
            <a:ext cx="6872565" cy="3571875"/>
          </a:xfrm>
          <a:prstGeom prst="rect">
            <a:avLst/>
          </a:prstGeom>
          <a:solidFill>
            <a:srgbClr val="02047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Figure 2: How many females should we sample to robustly estimate the number of breeding males?</a:t>
            </a: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120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0075D35A-16BD-43A6-B76B-87950557FE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720" y="335496"/>
            <a:ext cx="3310093" cy="2555157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27143379-3279-49C7-81A0-A87C19C1B689}"/>
              </a:ext>
            </a:extLst>
          </p:cNvPr>
          <p:cNvGrpSpPr/>
          <p:nvPr/>
        </p:nvGrpSpPr>
        <p:grpSpPr>
          <a:xfrm>
            <a:off x="8715038" y="339275"/>
            <a:ext cx="3310095" cy="2555157"/>
            <a:chOff x="5299140" y="2698177"/>
            <a:chExt cx="3310095" cy="2482572"/>
          </a:xfrm>
        </p:grpSpPr>
        <p:pic>
          <p:nvPicPr>
            <p:cNvPr id="10" name="Picture 9" descr="Chart&#10;&#10;Description automatically generated">
              <a:extLst>
                <a:ext uri="{FF2B5EF4-FFF2-40B4-BE49-F238E27FC236}">
                  <a16:creationId xmlns:a16="http://schemas.microsoft.com/office/drawing/2014/main" id="{136F8635-84B2-4FF0-8A1F-77768C2D6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9140" y="2698177"/>
              <a:ext cx="3310095" cy="2482572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989300A-8699-4EC0-AB85-C1713152E44C}"/>
                </a:ext>
              </a:extLst>
            </p:cNvPr>
            <p:cNvSpPr txBox="1"/>
            <p:nvPr/>
          </p:nvSpPr>
          <p:spPr>
            <a:xfrm>
              <a:off x="6770711" y="4317972"/>
              <a:ext cx="754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4040"/>
                  </a:solidFill>
                </a:rPr>
                <a:t>Probability &gt; 0.8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557980A-F0BE-480A-8E17-250A4E575C54}"/>
              </a:ext>
            </a:extLst>
          </p:cNvPr>
          <p:cNvSpPr txBox="1"/>
          <p:nvPr/>
        </p:nvSpPr>
        <p:spPr>
          <a:xfrm>
            <a:off x="8290974" y="2517764"/>
            <a:ext cx="25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FE873D-4249-4BCE-9693-D310B1279C46}"/>
              </a:ext>
            </a:extLst>
          </p:cNvPr>
          <p:cNvSpPr txBox="1"/>
          <p:nvPr/>
        </p:nvSpPr>
        <p:spPr>
          <a:xfrm>
            <a:off x="11657904" y="2508320"/>
            <a:ext cx="25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C2C9CE-E1C8-47C8-815C-0679E1C4A8E2}"/>
              </a:ext>
            </a:extLst>
          </p:cNvPr>
          <p:cNvSpPr txBox="1"/>
          <p:nvPr/>
        </p:nvSpPr>
        <p:spPr>
          <a:xfrm>
            <a:off x="5292348" y="2987709"/>
            <a:ext cx="14449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100,000 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simulations run for each number of males and sample size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367F47-71A7-4DD2-8738-5C582BC04AAF}"/>
              </a:ext>
            </a:extLst>
          </p:cNvPr>
          <p:cNvSpPr txBox="1"/>
          <p:nvPr/>
        </p:nvSpPr>
        <p:spPr>
          <a:xfrm>
            <a:off x="7006657" y="2917432"/>
            <a:ext cx="2568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as those from Figure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nests are sampled for each female to identify all the contributing males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C4BE8-D551-4440-9849-83B21AAE48B8}"/>
              </a:ext>
            </a:extLst>
          </p:cNvPr>
          <p:cNvSpPr txBox="1"/>
          <p:nvPr/>
        </p:nvSpPr>
        <p:spPr>
          <a:xfrm>
            <a:off x="9688973" y="3051173"/>
            <a:ext cx="234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Males can mate with up to 10 females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Females can mate with up to 5 males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400E702-A18D-47AF-A3FE-E37B0D2A485F}"/>
              </a:ext>
            </a:extLst>
          </p:cNvPr>
          <p:cNvSpPr/>
          <p:nvPr/>
        </p:nvSpPr>
        <p:spPr>
          <a:xfrm>
            <a:off x="5915333" y="4274222"/>
            <a:ext cx="155388" cy="155388"/>
          </a:xfrm>
          <a:prstGeom prst="ellipse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70DCDC7-8573-46E1-A750-E96CF4695C36}"/>
              </a:ext>
            </a:extLst>
          </p:cNvPr>
          <p:cNvSpPr/>
          <p:nvPr/>
        </p:nvSpPr>
        <p:spPr>
          <a:xfrm>
            <a:off x="6364721" y="4276915"/>
            <a:ext cx="155388" cy="155388"/>
          </a:xfrm>
          <a:prstGeom prst="ellipse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DEA3BAE-EB87-4909-8C83-EFE3558C6E7F}"/>
              </a:ext>
            </a:extLst>
          </p:cNvPr>
          <p:cNvSpPr/>
          <p:nvPr/>
        </p:nvSpPr>
        <p:spPr>
          <a:xfrm>
            <a:off x="7152563" y="4269066"/>
            <a:ext cx="184443" cy="155388"/>
          </a:xfrm>
          <a:prstGeom prst="ellipse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60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43DED3-AE20-4354-B47D-042FDB364E2D}"/>
              </a:ext>
            </a:extLst>
          </p:cNvPr>
          <p:cNvSpPr txBox="1"/>
          <p:nvPr/>
        </p:nvSpPr>
        <p:spPr>
          <a:xfrm>
            <a:off x="5216269" y="4223649"/>
            <a:ext cx="6605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Females: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4E618E-E5B2-437D-ABCC-C257EA0ED983}"/>
              </a:ext>
            </a:extLst>
          </p:cNvPr>
          <p:cNvSpPr txBox="1"/>
          <p:nvPr/>
        </p:nvSpPr>
        <p:spPr>
          <a:xfrm>
            <a:off x="6666379" y="4193931"/>
            <a:ext cx="3851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. . 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23CC75-6734-4113-B420-CA9900219F4C}"/>
              </a:ext>
            </a:extLst>
          </p:cNvPr>
          <p:cNvSpPr txBox="1"/>
          <p:nvPr/>
        </p:nvSpPr>
        <p:spPr>
          <a:xfrm>
            <a:off x="5217406" y="4616800"/>
            <a:ext cx="660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Pool of males: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n = total</a:t>
            </a:r>
          </a:p>
          <a:p>
            <a:r>
              <a:rPr lang="en-US" sz="1000" dirty="0">
                <a:solidFill>
                  <a:schemeClr val="bg1"/>
                </a:solidFill>
              </a:rPr>
              <a:t>potential breeding males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1EEF6B-661C-449D-B91C-37ECF2212524}"/>
              </a:ext>
            </a:extLst>
          </p:cNvPr>
          <p:cNvSpPr/>
          <p:nvPr/>
        </p:nvSpPr>
        <p:spPr>
          <a:xfrm>
            <a:off x="5833035" y="4673597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7B7E67D-42B3-446A-8AE2-513F34B2D969}"/>
              </a:ext>
            </a:extLst>
          </p:cNvPr>
          <p:cNvSpPr/>
          <p:nvPr/>
        </p:nvSpPr>
        <p:spPr>
          <a:xfrm>
            <a:off x="6026801" y="4673597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AB3F55D-6E1C-4098-BA7B-FBE8FE166AE0}"/>
              </a:ext>
            </a:extLst>
          </p:cNvPr>
          <p:cNvSpPr/>
          <p:nvPr/>
        </p:nvSpPr>
        <p:spPr>
          <a:xfrm>
            <a:off x="6220562" y="4671492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9282829-165F-4BAE-91E6-AF93133AA320}"/>
              </a:ext>
            </a:extLst>
          </p:cNvPr>
          <p:cNvSpPr/>
          <p:nvPr/>
        </p:nvSpPr>
        <p:spPr>
          <a:xfrm>
            <a:off x="6416139" y="4671492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FD60770-9994-42EF-98BE-19CD7F6B7B54}"/>
              </a:ext>
            </a:extLst>
          </p:cNvPr>
          <p:cNvSpPr/>
          <p:nvPr/>
        </p:nvSpPr>
        <p:spPr>
          <a:xfrm>
            <a:off x="6620223" y="4671492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2E69F13-0AE5-44AC-8E08-0F373AB94E90}"/>
              </a:ext>
            </a:extLst>
          </p:cNvPr>
          <p:cNvSpPr/>
          <p:nvPr/>
        </p:nvSpPr>
        <p:spPr>
          <a:xfrm>
            <a:off x="6821894" y="4671492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D96919A-550D-4E19-8CF3-26B98DC55964}"/>
              </a:ext>
            </a:extLst>
          </p:cNvPr>
          <p:cNvSpPr/>
          <p:nvPr/>
        </p:nvSpPr>
        <p:spPr>
          <a:xfrm>
            <a:off x="7007815" y="4671492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1336B48-28F3-43F8-8F49-59078435D555}"/>
              </a:ext>
            </a:extLst>
          </p:cNvPr>
          <p:cNvSpPr/>
          <p:nvPr/>
        </p:nvSpPr>
        <p:spPr>
          <a:xfrm>
            <a:off x="7201097" y="4675362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0BF2EAA-F314-4812-8C70-5FE83E8C4DDE}"/>
              </a:ext>
            </a:extLst>
          </p:cNvPr>
          <p:cNvSpPr/>
          <p:nvPr/>
        </p:nvSpPr>
        <p:spPr>
          <a:xfrm>
            <a:off x="7402768" y="4672114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158C5E-0B9F-4E70-B592-81EB9312568C}"/>
              </a:ext>
            </a:extLst>
          </p:cNvPr>
          <p:cNvSpPr/>
          <p:nvPr/>
        </p:nvSpPr>
        <p:spPr>
          <a:xfrm>
            <a:off x="7607453" y="4671492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8750A15-E60D-4838-8376-5FDAB19A9052}"/>
              </a:ext>
            </a:extLst>
          </p:cNvPr>
          <p:cNvSpPr/>
          <p:nvPr/>
        </p:nvSpPr>
        <p:spPr>
          <a:xfrm>
            <a:off x="5836021" y="4915641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836D770-F327-45A3-AB1E-71ECAE18B728}"/>
              </a:ext>
            </a:extLst>
          </p:cNvPr>
          <p:cNvSpPr/>
          <p:nvPr/>
        </p:nvSpPr>
        <p:spPr>
          <a:xfrm>
            <a:off x="6029787" y="4915641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309E971-0086-44C6-AD0E-9E195814DBFE}"/>
              </a:ext>
            </a:extLst>
          </p:cNvPr>
          <p:cNvSpPr/>
          <p:nvPr/>
        </p:nvSpPr>
        <p:spPr>
          <a:xfrm>
            <a:off x="6223548" y="4913536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13B12A1-B3BF-43E5-87D0-2D790BFE62D2}"/>
              </a:ext>
            </a:extLst>
          </p:cNvPr>
          <p:cNvSpPr/>
          <p:nvPr/>
        </p:nvSpPr>
        <p:spPr>
          <a:xfrm>
            <a:off x="6419125" y="4913536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5DE21AE-B68A-4EBD-87DB-CC3CC8C62BBE}"/>
              </a:ext>
            </a:extLst>
          </p:cNvPr>
          <p:cNvSpPr/>
          <p:nvPr/>
        </p:nvSpPr>
        <p:spPr>
          <a:xfrm>
            <a:off x="6623209" y="4913536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718F0F-748A-4825-B8DB-CD3BC6A1B597}"/>
              </a:ext>
            </a:extLst>
          </p:cNvPr>
          <p:cNvSpPr/>
          <p:nvPr/>
        </p:nvSpPr>
        <p:spPr>
          <a:xfrm>
            <a:off x="6824880" y="4913536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1AC4613-2C2B-4DEC-AAA1-9B5CB111D429}"/>
              </a:ext>
            </a:extLst>
          </p:cNvPr>
          <p:cNvSpPr/>
          <p:nvPr/>
        </p:nvSpPr>
        <p:spPr>
          <a:xfrm>
            <a:off x="7010801" y="4913536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93A287C-433C-44C4-8225-66F7E2737415}"/>
              </a:ext>
            </a:extLst>
          </p:cNvPr>
          <p:cNvSpPr/>
          <p:nvPr/>
        </p:nvSpPr>
        <p:spPr>
          <a:xfrm>
            <a:off x="7204083" y="4917406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A99779-CDF4-492C-894D-28290B48B2DC}"/>
              </a:ext>
            </a:extLst>
          </p:cNvPr>
          <p:cNvSpPr/>
          <p:nvPr/>
        </p:nvSpPr>
        <p:spPr>
          <a:xfrm>
            <a:off x="7405754" y="4914158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997401B-AA3E-4AC3-B2BF-CFDF2C00404B}"/>
              </a:ext>
            </a:extLst>
          </p:cNvPr>
          <p:cNvSpPr/>
          <p:nvPr/>
        </p:nvSpPr>
        <p:spPr>
          <a:xfrm>
            <a:off x="7610439" y="4913536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3719C74-8077-4094-9E27-AFDB2CBA092C}"/>
              </a:ext>
            </a:extLst>
          </p:cNvPr>
          <p:cNvSpPr/>
          <p:nvPr/>
        </p:nvSpPr>
        <p:spPr>
          <a:xfrm>
            <a:off x="5836027" y="5172631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98F1F1F-EA8C-4466-9C31-EC192EC4C2EB}"/>
              </a:ext>
            </a:extLst>
          </p:cNvPr>
          <p:cNvSpPr/>
          <p:nvPr/>
        </p:nvSpPr>
        <p:spPr>
          <a:xfrm>
            <a:off x="6029793" y="5172631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6A03565-8CAA-4C40-9601-31E8BCCF1F09}"/>
              </a:ext>
            </a:extLst>
          </p:cNvPr>
          <p:cNvSpPr/>
          <p:nvPr/>
        </p:nvSpPr>
        <p:spPr>
          <a:xfrm>
            <a:off x="6223554" y="5170526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5C0E5FC-FD8D-411E-B8C7-53561AB819D4}"/>
              </a:ext>
            </a:extLst>
          </p:cNvPr>
          <p:cNvSpPr/>
          <p:nvPr/>
        </p:nvSpPr>
        <p:spPr>
          <a:xfrm>
            <a:off x="6419131" y="5170526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6F8A07D-4C02-4813-BF15-9ED290B00B4E}"/>
              </a:ext>
            </a:extLst>
          </p:cNvPr>
          <p:cNvSpPr/>
          <p:nvPr/>
        </p:nvSpPr>
        <p:spPr>
          <a:xfrm>
            <a:off x="6623215" y="5170526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BCD53B8-5A34-4517-B6F1-E9719FD51A9F}"/>
              </a:ext>
            </a:extLst>
          </p:cNvPr>
          <p:cNvSpPr/>
          <p:nvPr/>
        </p:nvSpPr>
        <p:spPr>
          <a:xfrm>
            <a:off x="6824886" y="5170526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51A2A5E-2859-4C44-ACAB-7C4C2870259C}"/>
              </a:ext>
            </a:extLst>
          </p:cNvPr>
          <p:cNvSpPr/>
          <p:nvPr/>
        </p:nvSpPr>
        <p:spPr>
          <a:xfrm>
            <a:off x="7010807" y="5170526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DEE333C-9927-4291-82DE-E44E7E9E517C}"/>
              </a:ext>
            </a:extLst>
          </p:cNvPr>
          <p:cNvSpPr/>
          <p:nvPr/>
        </p:nvSpPr>
        <p:spPr>
          <a:xfrm>
            <a:off x="7204089" y="5174396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69057CE-9A35-404B-B071-A97485CA5E73}"/>
              </a:ext>
            </a:extLst>
          </p:cNvPr>
          <p:cNvSpPr/>
          <p:nvPr/>
        </p:nvSpPr>
        <p:spPr>
          <a:xfrm>
            <a:off x="7405760" y="5171148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2CC23AC-E7CA-4E6F-BC6A-21BAED1BCEE8}"/>
              </a:ext>
            </a:extLst>
          </p:cNvPr>
          <p:cNvSpPr/>
          <p:nvPr/>
        </p:nvSpPr>
        <p:spPr>
          <a:xfrm>
            <a:off x="7610445" y="5170526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B453239-65A4-4738-888B-D7A28E1F7740}"/>
              </a:ext>
            </a:extLst>
          </p:cNvPr>
          <p:cNvSpPr/>
          <p:nvPr/>
        </p:nvSpPr>
        <p:spPr>
          <a:xfrm>
            <a:off x="5842001" y="5668670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ADC3873-22D2-4123-B7BD-2F78D5AECDF7}"/>
              </a:ext>
            </a:extLst>
          </p:cNvPr>
          <p:cNvSpPr/>
          <p:nvPr/>
        </p:nvSpPr>
        <p:spPr>
          <a:xfrm>
            <a:off x="6035767" y="5668670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47EF572-64E5-482F-8662-3FB83B3F6225}"/>
              </a:ext>
            </a:extLst>
          </p:cNvPr>
          <p:cNvSpPr/>
          <p:nvPr/>
        </p:nvSpPr>
        <p:spPr>
          <a:xfrm>
            <a:off x="6229528" y="5666565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093D9F2-455A-4362-91CE-067C83603540}"/>
              </a:ext>
            </a:extLst>
          </p:cNvPr>
          <p:cNvSpPr/>
          <p:nvPr/>
        </p:nvSpPr>
        <p:spPr>
          <a:xfrm>
            <a:off x="6425105" y="5666565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A81DA69-2227-4281-9E18-3D40E8F98EB0}"/>
              </a:ext>
            </a:extLst>
          </p:cNvPr>
          <p:cNvSpPr/>
          <p:nvPr/>
        </p:nvSpPr>
        <p:spPr>
          <a:xfrm>
            <a:off x="6629189" y="5666565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567D3C1-C00C-47B5-963F-CD8766C336E3}"/>
              </a:ext>
            </a:extLst>
          </p:cNvPr>
          <p:cNvSpPr/>
          <p:nvPr/>
        </p:nvSpPr>
        <p:spPr>
          <a:xfrm>
            <a:off x="6830860" y="5666565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A821DFE-CCD7-4112-AA06-E9D1BC3A59C9}"/>
              </a:ext>
            </a:extLst>
          </p:cNvPr>
          <p:cNvSpPr/>
          <p:nvPr/>
        </p:nvSpPr>
        <p:spPr>
          <a:xfrm>
            <a:off x="7016781" y="5666565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4B4C7E0-9510-485B-BCC7-A290E21B514B}"/>
              </a:ext>
            </a:extLst>
          </p:cNvPr>
          <p:cNvSpPr/>
          <p:nvPr/>
        </p:nvSpPr>
        <p:spPr>
          <a:xfrm>
            <a:off x="7210063" y="5670435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4D42F78-1DE2-400B-8936-7450D8C88885}"/>
              </a:ext>
            </a:extLst>
          </p:cNvPr>
          <p:cNvSpPr/>
          <p:nvPr/>
        </p:nvSpPr>
        <p:spPr>
          <a:xfrm>
            <a:off x="7411734" y="5667187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4802508-5E37-4C58-BC73-7B23B3919F9C}"/>
              </a:ext>
            </a:extLst>
          </p:cNvPr>
          <p:cNvSpPr/>
          <p:nvPr/>
        </p:nvSpPr>
        <p:spPr>
          <a:xfrm>
            <a:off x="7616419" y="5666565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522F2F6-3622-4850-A654-C5A0FAB3B662}"/>
              </a:ext>
            </a:extLst>
          </p:cNvPr>
          <p:cNvSpPr txBox="1"/>
          <p:nvPr/>
        </p:nvSpPr>
        <p:spPr>
          <a:xfrm rot="5400000">
            <a:off x="6644884" y="5391942"/>
            <a:ext cx="3851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. . .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DF63B3A-D41E-4C02-84F0-E9DDFE9B765F}"/>
              </a:ext>
            </a:extLst>
          </p:cNvPr>
          <p:cNvCxnSpPr>
            <a:endCxn id="50" idx="0"/>
          </p:cNvCxnSpPr>
          <p:nvPr/>
        </p:nvCxnSpPr>
        <p:spPr>
          <a:xfrm flipH="1">
            <a:off x="5930888" y="4440152"/>
            <a:ext cx="66501" cy="23134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0463B08-F6CD-4D42-9324-20C90511C22A}"/>
              </a:ext>
            </a:extLst>
          </p:cNvPr>
          <p:cNvCxnSpPr>
            <a:cxnSpLocks/>
            <a:stCxn id="41" idx="4"/>
            <a:endCxn id="72" idx="0"/>
          </p:cNvCxnSpPr>
          <p:nvPr/>
        </p:nvCxnSpPr>
        <p:spPr>
          <a:xfrm>
            <a:off x="5993027" y="4429610"/>
            <a:ext cx="308215" cy="483926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679AC60-CA57-4773-813D-9842B4EB795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6006951" y="4436228"/>
            <a:ext cx="693958" cy="734298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7EA8E03-7B1A-4643-8A91-5E722448467B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6020508" y="4436227"/>
            <a:ext cx="92953" cy="1232443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69C4971-9624-483F-8C75-9778E89E0C48}"/>
              </a:ext>
            </a:extLst>
          </p:cNvPr>
          <p:cNvCxnSpPr>
            <a:cxnSpLocks/>
          </p:cNvCxnSpPr>
          <p:nvPr/>
        </p:nvCxnSpPr>
        <p:spPr>
          <a:xfrm>
            <a:off x="6448609" y="4440152"/>
            <a:ext cx="28824" cy="22434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FF6CDEE-9590-4D09-9940-062433785529}"/>
              </a:ext>
            </a:extLst>
          </p:cNvPr>
          <p:cNvCxnSpPr>
            <a:cxnSpLocks/>
          </p:cNvCxnSpPr>
          <p:nvPr/>
        </p:nvCxnSpPr>
        <p:spPr>
          <a:xfrm>
            <a:off x="6453549" y="4452949"/>
            <a:ext cx="471980" cy="709728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E182A32-6B25-4CC5-8A04-1DF440C61286}"/>
              </a:ext>
            </a:extLst>
          </p:cNvPr>
          <p:cNvCxnSpPr>
            <a:cxnSpLocks/>
            <a:stCxn id="56" idx="4"/>
          </p:cNvCxnSpPr>
          <p:nvPr/>
        </p:nvCxnSpPr>
        <p:spPr>
          <a:xfrm flipH="1">
            <a:off x="6889418" y="4424454"/>
            <a:ext cx="355367" cy="238441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BAFDAD4-F388-47C4-8389-C20648C942A9}"/>
              </a:ext>
            </a:extLst>
          </p:cNvPr>
          <p:cNvCxnSpPr>
            <a:cxnSpLocks/>
            <a:stCxn id="56" idx="4"/>
          </p:cNvCxnSpPr>
          <p:nvPr/>
        </p:nvCxnSpPr>
        <p:spPr>
          <a:xfrm>
            <a:off x="7244785" y="4424454"/>
            <a:ext cx="29414" cy="480485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407BC8D-6849-448B-BD33-06196CE01AAE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>
            <a:off x="7244785" y="4424454"/>
            <a:ext cx="443354" cy="746072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DDFCAB6-7505-4945-AD48-3DCE2A45DA63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7253000" y="4428324"/>
            <a:ext cx="441113" cy="1238241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02924D0-FA5B-4DE1-946E-99CD76364B5E}"/>
              </a:ext>
            </a:extLst>
          </p:cNvPr>
          <p:cNvCxnSpPr>
            <a:cxnSpLocks/>
            <a:endCxn id="86" idx="0"/>
          </p:cNvCxnSpPr>
          <p:nvPr/>
        </p:nvCxnSpPr>
        <p:spPr>
          <a:xfrm flipH="1">
            <a:off x="7088501" y="4434549"/>
            <a:ext cx="164502" cy="735977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AA4C21D6-86A7-4F13-BABE-1E321FF7B496}"/>
              </a:ext>
            </a:extLst>
          </p:cNvPr>
          <p:cNvSpPr/>
          <p:nvPr/>
        </p:nvSpPr>
        <p:spPr>
          <a:xfrm>
            <a:off x="8264568" y="4597716"/>
            <a:ext cx="181204" cy="155388"/>
          </a:xfrm>
          <a:prstGeom prst="ellipse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705D75BD-8AF8-404D-BDC4-4FFC9B1F9E0F}"/>
              </a:ext>
            </a:extLst>
          </p:cNvPr>
          <p:cNvSpPr/>
          <p:nvPr/>
        </p:nvSpPr>
        <p:spPr>
          <a:xfrm>
            <a:off x="8261329" y="4856057"/>
            <a:ext cx="184443" cy="155388"/>
          </a:xfrm>
          <a:prstGeom prst="ellipse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56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AD93E45-7A8A-4CB7-8EEA-89F9470C7C56}"/>
              </a:ext>
            </a:extLst>
          </p:cNvPr>
          <p:cNvSpPr/>
          <p:nvPr/>
        </p:nvSpPr>
        <p:spPr>
          <a:xfrm>
            <a:off x="8262473" y="5150919"/>
            <a:ext cx="184443" cy="155388"/>
          </a:xfrm>
          <a:prstGeom prst="ellipse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17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D003C9DA-2DD1-406E-94DA-B7768632AAEC}"/>
              </a:ext>
            </a:extLst>
          </p:cNvPr>
          <p:cNvSpPr/>
          <p:nvPr/>
        </p:nvSpPr>
        <p:spPr>
          <a:xfrm>
            <a:off x="8265937" y="5414593"/>
            <a:ext cx="184443" cy="155388"/>
          </a:xfrm>
          <a:prstGeom prst="ellipse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8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939482E4-AA4B-4A12-ABD3-457BDA79A0B3}"/>
              </a:ext>
            </a:extLst>
          </p:cNvPr>
          <p:cNvSpPr/>
          <p:nvPr/>
        </p:nvSpPr>
        <p:spPr>
          <a:xfrm>
            <a:off x="8267400" y="5661215"/>
            <a:ext cx="184443" cy="155388"/>
          </a:xfrm>
          <a:prstGeom prst="ellipse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23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0034A41-90F6-45DE-B6C8-2E4034006C91}"/>
              </a:ext>
            </a:extLst>
          </p:cNvPr>
          <p:cNvSpPr/>
          <p:nvPr/>
        </p:nvSpPr>
        <p:spPr>
          <a:xfrm>
            <a:off x="8728988" y="4597739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9B7200F-6A90-460E-8381-327E4EE755B2}"/>
              </a:ext>
            </a:extLst>
          </p:cNvPr>
          <p:cNvSpPr/>
          <p:nvPr/>
        </p:nvSpPr>
        <p:spPr>
          <a:xfrm>
            <a:off x="8969393" y="4595370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n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50D0BE4-5ECC-4407-B719-79CD9316A3B3}"/>
              </a:ext>
            </a:extLst>
          </p:cNvPr>
          <p:cNvSpPr/>
          <p:nvPr/>
        </p:nvSpPr>
        <p:spPr>
          <a:xfrm>
            <a:off x="9217263" y="4595829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DAB2A6F-A9CE-4E4B-88E3-EE7CA2290216}"/>
              </a:ext>
            </a:extLst>
          </p:cNvPr>
          <p:cNvSpPr/>
          <p:nvPr/>
        </p:nvSpPr>
        <p:spPr>
          <a:xfrm>
            <a:off x="9474926" y="4600128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3757D7D-F037-48D7-8CA7-F33E94098C19}"/>
              </a:ext>
            </a:extLst>
          </p:cNvPr>
          <p:cNvSpPr/>
          <p:nvPr/>
        </p:nvSpPr>
        <p:spPr>
          <a:xfrm>
            <a:off x="8731971" y="4857710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4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576B845-F9DA-47F6-820C-3C6E7D76C542}"/>
              </a:ext>
            </a:extLst>
          </p:cNvPr>
          <p:cNvSpPr/>
          <p:nvPr/>
        </p:nvSpPr>
        <p:spPr>
          <a:xfrm>
            <a:off x="8972376" y="4855341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55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802ADE0-AAC4-4F5E-BB4D-B1052A658103}"/>
              </a:ext>
            </a:extLst>
          </p:cNvPr>
          <p:cNvSpPr/>
          <p:nvPr/>
        </p:nvSpPr>
        <p:spPr>
          <a:xfrm>
            <a:off x="9220246" y="4855800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25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3E8A299-2815-4681-84E1-6BA55C7EC49A}"/>
              </a:ext>
            </a:extLst>
          </p:cNvPr>
          <p:cNvSpPr/>
          <p:nvPr/>
        </p:nvSpPr>
        <p:spPr>
          <a:xfrm>
            <a:off x="9477909" y="4848147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6DED862-97CB-4735-831D-55F8AFCE3E43}"/>
              </a:ext>
            </a:extLst>
          </p:cNvPr>
          <p:cNvSpPr/>
          <p:nvPr/>
        </p:nvSpPr>
        <p:spPr>
          <a:xfrm>
            <a:off x="8737956" y="5150558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34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0F88262-DC99-402F-8B52-345838676FC9}"/>
              </a:ext>
            </a:extLst>
          </p:cNvPr>
          <p:cNvSpPr/>
          <p:nvPr/>
        </p:nvSpPr>
        <p:spPr>
          <a:xfrm>
            <a:off x="8978361" y="5154165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19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D310999-3808-4203-AFBE-D8B216061DA3}"/>
              </a:ext>
            </a:extLst>
          </p:cNvPr>
          <p:cNvSpPr/>
          <p:nvPr/>
        </p:nvSpPr>
        <p:spPr>
          <a:xfrm>
            <a:off x="9725779" y="4844248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20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DAD9802-43A1-458A-8A9D-ED70F17F5E0C}"/>
              </a:ext>
            </a:extLst>
          </p:cNvPr>
          <p:cNvSpPr/>
          <p:nvPr/>
        </p:nvSpPr>
        <p:spPr>
          <a:xfrm>
            <a:off x="9730278" y="5659181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37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A5E5FF67-2936-4ABA-A0F1-29D1FB49C41A}"/>
              </a:ext>
            </a:extLst>
          </p:cNvPr>
          <p:cNvSpPr/>
          <p:nvPr/>
        </p:nvSpPr>
        <p:spPr>
          <a:xfrm>
            <a:off x="8737958" y="5413526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10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1FFA44A-31BC-4EB0-8DBA-B21ABDD53D3E}"/>
              </a:ext>
            </a:extLst>
          </p:cNvPr>
          <p:cNvSpPr/>
          <p:nvPr/>
        </p:nvSpPr>
        <p:spPr>
          <a:xfrm>
            <a:off x="8978363" y="5417133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59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FF9023C7-9884-4DC0-BCF0-378DD3B75D6E}"/>
              </a:ext>
            </a:extLst>
          </p:cNvPr>
          <p:cNvSpPr/>
          <p:nvPr/>
        </p:nvSpPr>
        <p:spPr>
          <a:xfrm>
            <a:off x="9226233" y="5417592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A196B5C-3EB5-43CD-B06E-F9B5EC2D6239}"/>
              </a:ext>
            </a:extLst>
          </p:cNvPr>
          <p:cNvSpPr/>
          <p:nvPr/>
        </p:nvSpPr>
        <p:spPr>
          <a:xfrm>
            <a:off x="8743935" y="5658567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12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705FF7A-E9F9-446F-A065-46E201831A6B}"/>
              </a:ext>
            </a:extLst>
          </p:cNvPr>
          <p:cNvSpPr/>
          <p:nvPr/>
        </p:nvSpPr>
        <p:spPr>
          <a:xfrm>
            <a:off x="8984340" y="5662174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43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3379F03-B9E1-4CC0-A16C-C6361EC0E37B}"/>
              </a:ext>
            </a:extLst>
          </p:cNvPr>
          <p:cNvSpPr/>
          <p:nvPr/>
        </p:nvSpPr>
        <p:spPr>
          <a:xfrm>
            <a:off x="9232210" y="5662633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17ECACD-E650-4BB5-B1B3-0E883D7198C2}"/>
              </a:ext>
            </a:extLst>
          </p:cNvPr>
          <p:cNvSpPr/>
          <p:nvPr/>
        </p:nvSpPr>
        <p:spPr>
          <a:xfrm>
            <a:off x="9489873" y="5660956"/>
            <a:ext cx="155388" cy="155388"/>
          </a:xfrm>
          <a:prstGeom prst="rect">
            <a:avLst/>
          </a:prstGeom>
          <a:solidFill>
            <a:srgbClr val="020479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43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84543D1-B368-4A45-955F-937244C2F6D8}"/>
              </a:ext>
            </a:extLst>
          </p:cNvPr>
          <p:cNvSpPr txBox="1"/>
          <p:nvPr/>
        </p:nvSpPr>
        <p:spPr>
          <a:xfrm>
            <a:off x="8035193" y="4189975"/>
            <a:ext cx="660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Females sampled 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776763E-F17B-4620-BEBB-A6A6022EC30B}"/>
              </a:ext>
            </a:extLst>
          </p:cNvPr>
          <p:cNvSpPr txBox="1"/>
          <p:nvPr/>
        </p:nvSpPr>
        <p:spPr>
          <a:xfrm>
            <a:off x="8954595" y="4185795"/>
            <a:ext cx="836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Males they mated with</a:t>
            </a: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34D7C5B-A7BF-463B-ADA4-EA3D45B17EBF}"/>
              </a:ext>
            </a:extLst>
          </p:cNvPr>
          <p:cNvCxnSpPr>
            <a:cxnSpLocks/>
            <a:stCxn id="144" idx="6"/>
            <a:endCxn id="153" idx="1"/>
          </p:cNvCxnSpPr>
          <p:nvPr/>
        </p:nvCxnSpPr>
        <p:spPr>
          <a:xfrm>
            <a:off x="8445772" y="4675410"/>
            <a:ext cx="283216" cy="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C5F10F41-E867-4943-BFDA-7824399C92E4}"/>
              </a:ext>
            </a:extLst>
          </p:cNvPr>
          <p:cNvCxnSpPr>
            <a:cxnSpLocks/>
            <a:stCxn id="149" idx="6"/>
            <a:endCxn id="157" idx="1"/>
          </p:cNvCxnSpPr>
          <p:nvPr/>
        </p:nvCxnSpPr>
        <p:spPr>
          <a:xfrm>
            <a:off x="8445772" y="4933751"/>
            <a:ext cx="286199" cy="165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D63DFCD-B477-4211-8B0E-039330222EB8}"/>
              </a:ext>
            </a:extLst>
          </p:cNvPr>
          <p:cNvCxnSpPr>
            <a:cxnSpLocks/>
            <a:stCxn id="150" idx="6"/>
            <a:endCxn id="169" idx="1"/>
          </p:cNvCxnSpPr>
          <p:nvPr/>
        </p:nvCxnSpPr>
        <p:spPr>
          <a:xfrm flipV="1">
            <a:off x="8446916" y="5228252"/>
            <a:ext cx="291040" cy="36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FFC48C0A-1615-48D3-BFF9-5E846EBD92E6}"/>
              </a:ext>
            </a:extLst>
          </p:cNvPr>
          <p:cNvCxnSpPr>
            <a:cxnSpLocks/>
            <a:stCxn id="151" idx="6"/>
            <a:endCxn id="173" idx="1"/>
          </p:cNvCxnSpPr>
          <p:nvPr/>
        </p:nvCxnSpPr>
        <p:spPr>
          <a:xfrm flipV="1">
            <a:off x="8450380" y="5491220"/>
            <a:ext cx="287578" cy="106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9BE8FF59-BA0A-4D41-8599-7BDA5644E45D}"/>
              </a:ext>
            </a:extLst>
          </p:cNvPr>
          <p:cNvCxnSpPr>
            <a:cxnSpLocks/>
            <a:stCxn id="152" idx="6"/>
            <a:endCxn id="177" idx="1"/>
          </p:cNvCxnSpPr>
          <p:nvPr/>
        </p:nvCxnSpPr>
        <p:spPr>
          <a:xfrm flipV="1">
            <a:off x="8451843" y="5736261"/>
            <a:ext cx="292092" cy="264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18244B35-1423-4A03-83C5-24F9092EC5D5}"/>
              </a:ext>
            </a:extLst>
          </p:cNvPr>
          <p:cNvSpPr txBox="1"/>
          <p:nvPr/>
        </p:nvSpPr>
        <p:spPr>
          <a:xfrm>
            <a:off x="7958953" y="3965705"/>
            <a:ext cx="212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Simulate sampling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7AD0632-E415-41F8-983C-F6B909C52D92}"/>
              </a:ext>
            </a:extLst>
          </p:cNvPr>
          <p:cNvSpPr txBox="1"/>
          <p:nvPr/>
        </p:nvSpPr>
        <p:spPr>
          <a:xfrm>
            <a:off x="5263538" y="3842745"/>
            <a:ext cx="2621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Simulate mating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FD8233B0-C9B5-4910-96DC-DBC66890BC58}"/>
              </a:ext>
            </a:extLst>
          </p:cNvPr>
          <p:cNvSpPr/>
          <p:nvPr/>
        </p:nvSpPr>
        <p:spPr>
          <a:xfrm>
            <a:off x="10167431" y="3774521"/>
            <a:ext cx="1857098" cy="2108034"/>
          </a:xfrm>
          <a:prstGeom prst="rect">
            <a:avLst/>
          </a:prstGeom>
          <a:solidFill>
            <a:srgbClr val="406FC4"/>
          </a:solidFill>
          <a:ln>
            <a:solidFill>
              <a:srgbClr val="020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AD17966C-C077-4FDC-8E60-450F5E11B0CF}"/>
              </a:ext>
            </a:extLst>
          </p:cNvPr>
          <p:cNvSpPr txBox="1"/>
          <p:nvPr/>
        </p:nvSpPr>
        <p:spPr>
          <a:xfrm>
            <a:off x="10161622" y="3784331"/>
            <a:ext cx="1873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Calculate values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C2F0319-07C4-4965-8B06-7F0BAD3FEAF9}"/>
              </a:ext>
            </a:extLst>
          </p:cNvPr>
          <p:cNvSpPr txBox="1"/>
          <p:nvPr/>
        </p:nvSpPr>
        <p:spPr>
          <a:xfrm>
            <a:off x="10199441" y="4128088"/>
            <a:ext cx="1857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Estimate breeding sex ratio 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927091A-8A02-4DE5-84C7-1301AC367AB2}"/>
              </a:ext>
            </a:extLst>
          </p:cNvPr>
          <p:cNvSpPr txBox="1"/>
          <p:nvPr/>
        </p:nvSpPr>
        <p:spPr>
          <a:xfrm>
            <a:off x="10143588" y="4386578"/>
            <a:ext cx="1947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Males detected       15</a:t>
            </a:r>
          </a:p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BSR = --------------------  =   -----  =  0.25</a:t>
            </a:r>
          </a:p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Total females         60 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214C49C-9728-4657-B03D-5FB05C62EE8A}"/>
              </a:ext>
            </a:extLst>
          </p:cNvPr>
          <p:cNvSpPr txBox="1"/>
          <p:nvPr/>
        </p:nvSpPr>
        <p:spPr>
          <a:xfrm>
            <a:off x="10230201" y="4953128"/>
            <a:ext cx="179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Calculate probability of correctly estimating BSR 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4C667E0-43FC-4B3B-AD5B-0C84B89E4206}"/>
              </a:ext>
            </a:extLst>
          </p:cNvPr>
          <p:cNvSpPr txBox="1"/>
          <p:nvPr/>
        </p:nvSpPr>
        <p:spPr>
          <a:xfrm>
            <a:off x="10090633" y="5374997"/>
            <a:ext cx="200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Number of simulations correct Prob =  ----------------------------------------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Total simulations = 100,000</a:t>
            </a:r>
          </a:p>
        </p:txBody>
      </p:sp>
      <p:pic>
        <p:nvPicPr>
          <p:cNvPr id="1026" name="Picture 2" descr="Image-Gallery">
            <a:extLst>
              <a:ext uri="{FF2B5EF4-FFF2-40B4-BE49-F238E27FC236}">
                <a16:creationId xmlns:a16="http://schemas.microsoft.com/office/drawing/2014/main" id="{41D4FAEF-ADFA-4FF4-A3D3-22C60FF9D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563" y="6341057"/>
            <a:ext cx="414398" cy="41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92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3710</TotalTime>
  <Words>446</Words>
  <Application>Microsoft Office PowerPoint</Application>
  <PresentationFormat>Widescreen</PresentationFormat>
  <Paragraphs>140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Victoria Quennessen</dc:creator>
  <cp:lastModifiedBy>Quennessen, Victoria I</cp:lastModifiedBy>
  <cp:revision>23</cp:revision>
  <dcterms:created xsi:type="dcterms:W3CDTF">2021-10-20T18:38:07Z</dcterms:created>
  <dcterms:modified xsi:type="dcterms:W3CDTF">2021-12-06T20:07:22Z</dcterms:modified>
</cp:coreProperties>
</file>