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/>
    <p:restoredTop sz="94599"/>
  </p:normalViewPr>
  <p:slideViewPr>
    <p:cSldViewPr snapToGrid="0" snapToObjects="1">
      <p:cViewPr varScale="1">
        <p:scale>
          <a:sx n="109" d="100"/>
          <a:sy n="109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5E53-AF84-4C48-82E8-7AE9AD2C5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C08EF-A582-4543-8631-6C760E3A7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61A3-4F03-3248-95AE-02C88D63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8889-7CB4-8347-B8D3-167641F3FBA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AFF1-90F6-694B-B732-1343F37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F6D3-EAC9-D64F-B048-F9DFF140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B001-73DC-EC4D-B56D-89EEF70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3BF0-2198-664E-9E8D-3A53FBAF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D4EDC-8F50-4A43-B106-AB40442F4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53F94-53C2-8443-BEEC-B316C3A3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8889-7CB4-8347-B8D3-167641F3FBA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9859A-EEFE-8243-B615-DA0B0589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73C86-143A-C446-B041-05B2F5FA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B001-73DC-EC4D-B56D-89EEF70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8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68DAF-4A10-8D42-AC0D-8DF4DAC9E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14AC8-0E00-B24E-ADC6-BBF7F364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28497-3FC2-8B48-B2CE-1834C1AE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8889-7CB4-8347-B8D3-167641F3FBA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911E-81F3-C046-8FDC-E311D4C8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93BA-225B-D041-BD32-03568C3B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B001-73DC-EC4D-B56D-89EEF70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3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3C8-8AE0-044C-8779-CFCBB14B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3ACD-151D-474F-9059-A697BB94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5FDF-FC38-E347-9165-27EC1B7D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8889-7CB4-8347-B8D3-167641F3FBA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CFE3-4722-E541-956F-C051FA02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4C5A-3AE4-AB4A-AB96-09E168A1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B001-73DC-EC4D-B56D-89EEF70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C9B3-DD0F-D547-99CE-CB10CB62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19D08-910D-FE41-9706-F76C53F0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1B0A-6BC1-CF4B-81D7-527B3D53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8889-7CB4-8347-B8D3-167641F3FBA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689A9-B962-D548-A749-B0DA1054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472B-7742-F048-BA36-94719768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B001-73DC-EC4D-B56D-89EEF70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CE6C-E655-C44F-9CFF-421351CB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5B44-D8BA-3845-8068-B2252CA33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FABD6-7A46-9341-AA4B-11B8D75E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357EB-987E-8547-8264-B512F6FC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8889-7CB4-8347-B8D3-167641F3FBA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3C0F4-44F6-114F-A490-83DCA9B4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E942-3146-3A41-9E0E-560873AE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B001-73DC-EC4D-B56D-89EEF70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2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A94D-5D88-BA4B-A328-7C0A4653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F1E89-8A29-4A45-9187-B6A35D732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7FA9D-559C-9045-901B-98E3546B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A9309-6485-C14A-8DDD-4AE3ECDE9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CCBF6-879A-4E43-BA3D-714C61A86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CDA48-95C9-E64B-90DF-2B72C017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8889-7CB4-8347-B8D3-167641F3FBA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5E6A9-1C7C-204B-B58D-1692B45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05B4D-C996-ED44-9E8A-B3C3D2A9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B001-73DC-EC4D-B56D-89EEF70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0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64C5-AC87-8D4D-A357-44539AA3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2155C-2370-FF48-9211-9DD4FC1F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8889-7CB4-8347-B8D3-167641F3FBA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CE71B-254B-0B43-B5B3-330046E0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B3C12-626B-A443-BAC3-EAAB275D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B001-73DC-EC4D-B56D-89EEF70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D8C5C-CDF1-E344-96AD-2C5827DF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8889-7CB4-8347-B8D3-167641F3FBA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68935-FF25-1F4F-9706-BFE86CE9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525A3-DA94-8644-B26A-7FE6C310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B001-73DC-EC4D-B56D-89EEF70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23AA-B8A3-D04C-852F-6DC58D8C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4CB4-9AB0-AA4F-9894-CDC43D18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0E8E6-3F1E-0148-B756-840FB22A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45FB6-3203-D04A-95B8-6C55CAFC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8889-7CB4-8347-B8D3-167641F3FBA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1E4E-B339-D347-912B-A4D06F4D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66A21-EC4E-DC4C-9CFA-5E7D4AC8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B001-73DC-EC4D-B56D-89EEF70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3F7B-ADF4-2448-BBA6-BA42CE66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40F67-C339-424E-8272-2F0EF9325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89FD2-883A-0F4F-B49E-B119282F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9F6AB-CE68-3740-8F60-322D2FF5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8889-7CB4-8347-B8D3-167641F3FBA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90F71-5485-8B43-A6E8-BC8233E2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63B0C-AE6F-FD40-BF5B-584A88A9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B001-73DC-EC4D-B56D-89EEF70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01424-8095-3046-90B8-720DC373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FAEE4-56ED-B44B-B422-326E1040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F1301-97AA-0A44-9947-F72997722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F18889-7CB4-8347-B8D3-167641F3FBA6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5F2F-DA72-5747-AFE4-F456860C9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D47DC-9D5F-C945-B881-95F5961F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1AB001-73DC-EC4D-B56D-89EEF70A90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1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be/ProductDetail/Qorvo/TQP5525?qs=QQJxVsr8EGZtUXwNw3GLVg%3D%3D" TargetMode="External"/><Relationship Id="rId2" Type="http://schemas.openxmlformats.org/officeDocument/2006/relationships/hyperlink" Target="https://www.mouser.be/ProductDetail/Analog-Devices/HMC431LP4E?qs=3izLlwrMQ7koKJkU3m2Tkw%3D%3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user.be/ProductDetail/NXP-Semiconductors/LPC4320FET100551?qs=fhAOlxDPaYXMudIosCh2iw%3D%3D" TargetMode="External"/><Relationship Id="rId4" Type="http://schemas.openxmlformats.org/officeDocument/2006/relationships/hyperlink" Target="https://www.mouser.be/ProductDetail/Analog-Devices/LTC5552IUDBTRMPBF?qs=BZBei1rCqCD%252BONDnYELoig%3D%3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3BEB-0C95-E045-842B-0FE7415BD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of a SAR for LEO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60225-776D-8540-84A1-6A80AD797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Quentin Van </a:t>
            </a:r>
            <a:r>
              <a:rPr lang="en-US" dirty="0" err="1"/>
              <a:t>Overmeere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2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F1B-4D06-DD41-91B6-47D3A746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frequency band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4E513C-FE3F-DC4D-84E9-F30E664F8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69064"/>
              </p:ext>
            </p:extLst>
          </p:nvPr>
        </p:nvGraphicFramePr>
        <p:xfrm>
          <a:off x="662896" y="1702045"/>
          <a:ext cx="1086620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344885832"/>
                    </a:ext>
                  </a:extLst>
                </a:gridCol>
                <a:gridCol w="2818130">
                  <a:extLst>
                    <a:ext uri="{9D8B030D-6E8A-4147-A177-3AD203B41FA5}">
                      <a16:colId xmlns:a16="http://schemas.microsoft.com/office/drawing/2014/main" val="409083845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215324364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3406298838"/>
                    </a:ext>
                  </a:extLst>
                </a:gridCol>
                <a:gridCol w="2267037">
                  <a:extLst>
                    <a:ext uri="{9D8B030D-6E8A-4147-A177-3AD203B41FA5}">
                      <a16:colId xmlns:a16="http://schemas.microsoft.com/office/drawing/2014/main" val="3415853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 f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𝝀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requirements (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𝝀</a:t>
                      </a:r>
                      <a:r>
                        <a:rPr lang="en-BE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fr-BE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BE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fr-BE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BE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4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 (L band)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Cheapest components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Penetrates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1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 (C band)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Cheap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9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(X band)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Highest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61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F17D54-9727-6445-ACDA-D7527533F155}"/>
                  </a:ext>
                </a:extLst>
              </p:cNvPr>
              <p:cNvSpPr txBox="1"/>
              <p:nvPr/>
            </p:nvSpPr>
            <p:spPr>
              <a:xfrm>
                <a:off x="1962897" y="3816919"/>
                <a:ext cx="8533811" cy="2607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and B is higher at higher frequencies.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~ 0.5 GHz for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of 0.3 m</a:t>
                </a:r>
              </a:p>
              <a:p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(spotlight mode SAR), but there are constraints on smallest L: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&gt;28…4.6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kHz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TBD to satisfy max ground station data transmit rate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&lt;5…32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km</m:t>
                    </m:r>
                  </m:oMath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sym typeface="Wingdings" pitchFamily="2" charset="2"/>
                  </a:rPr>
                  <a:t>TBD to satisfy antenna radiation requirements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𝜃 of 0.3 rad, H of 300 km (R is 2000 km max), L of 0.5 to 3 m, v 7000 m/s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F17D54-9727-6445-ACDA-D7527533F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897" y="3816919"/>
                <a:ext cx="8533811" cy="2607702"/>
              </a:xfrm>
              <a:prstGeom prst="rect">
                <a:avLst/>
              </a:prstGeom>
              <a:blipFill>
                <a:blip r:embed="rId2"/>
                <a:stretch>
                  <a:fillRect l="-1634" t="-2913" r="-594" b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35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2F98-C930-2F44-A20A-92EFFDDC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5EF17E-D5EB-8148-B1B6-5A6152CA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Objectives</a:t>
            </a:r>
          </a:p>
          <a:p>
            <a:r>
              <a:rPr lang="en-US" dirty="0"/>
              <a:t>Build a 5 GHz FMCW radar</a:t>
            </a:r>
          </a:p>
          <a:p>
            <a:r>
              <a:rPr lang="en-US" dirty="0"/>
              <a:t>Familiarize hands-on with hardware and software required</a:t>
            </a:r>
          </a:p>
          <a:p>
            <a:r>
              <a:rPr lang="en-US" dirty="0"/>
              <a:t>Understand the trade-offs</a:t>
            </a:r>
          </a:p>
          <a:p>
            <a:r>
              <a:rPr lang="en-US" dirty="0"/>
              <a:t>First step to SAR prototype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BE3BF0-6105-8441-A273-9BFD8FF10E6D}"/>
              </a:ext>
            </a:extLst>
          </p:cNvPr>
          <p:cNvSpPr/>
          <p:nvPr/>
        </p:nvSpPr>
        <p:spPr>
          <a:xfrm>
            <a:off x="5715000" y="6188075"/>
            <a:ext cx="619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hforsten.com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/6-ghz-frequency-modulated-radar.html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DDDF23-3079-564A-914E-6FF2F262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469092"/>
            <a:ext cx="6205537" cy="25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7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2F98-C930-2F44-A20A-92EFFDDC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1EB4FE-BB30-A844-B8ED-E3DD65CEB9F2}"/>
              </a:ext>
            </a:extLst>
          </p:cNvPr>
          <p:cNvSpPr/>
          <p:nvPr/>
        </p:nvSpPr>
        <p:spPr>
          <a:xfrm>
            <a:off x="822132" y="3102765"/>
            <a:ext cx="1357312" cy="84296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3D536-5ED0-7E45-B567-63075A4356C0}"/>
              </a:ext>
            </a:extLst>
          </p:cNvPr>
          <p:cNvSpPr/>
          <p:nvPr/>
        </p:nvSpPr>
        <p:spPr>
          <a:xfrm>
            <a:off x="3595688" y="2321718"/>
            <a:ext cx="1357312" cy="84296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VCO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E510671-C17A-1742-861E-691EC1D3BF20}"/>
              </a:ext>
            </a:extLst>
          </p:cNvPr>
          <p:cNvSpPr/>
          <p:nvPr/>
        </p:nvSpPr>
        <p:spPr>
          <a:xfrm rot="5400000">
            <a:off x="7185863" y="2150268"/>
            <a:ext cx="1085850" cy="1185863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FDD30-8CBC-F147-B98F-FB90B9084258}"/>
              </a:ext>
            </a:extLst>
          </p:cNvPr>
          <p:cNvSpPr/>
          <p:nvPr/>
        </p:nvSpPr>
        <p:spPr>
          <a:xfrm>
            <a:off x="3595688" y="3795711"/>
            <a:ext cx="1357312" cy="84296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A20E634-D860-E346-9C0F-EF1085EB5B03}"/>
              </a:ext>
            </a:extLst>
          </p:cNvPr>
          <p:cNvSpPr/>
          <p:nvPr/>
        </p:nvSpPr>
        <p:spPr>
          <a:xfrm rot="16200000">
            <a:off x="9588043" y="3624260"/>
            <a:ext cx="1085850" cy="1185863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LNA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84EB63-2713-184B-9E80-438FDA684086}"/>
              </a:ext>
            </a:extLst>
          </p:cNvPr>
          <p:cNvSpPr/>
          <p:nvPr/>
        </p:nvSpPr>
        <p:spPr>
          <a:xfrm>
            <a:off x="8549689" y="3945728"/>
            <a:ext cx="542925" cy="54292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1124FA5C-017E-8049-9525-EBF82120786E}"/>
              </a:ext>
            </a:extLst>
          </p:cNvPr>
          <p:cNvSpPr/>
          <p:nvPr/>
        </p:nvSpPr>
        <p:spPr>
          <a:xfrm rot="16200000">
            <a:off x="5809573" y="3624261"/>
            <a:ext cx="1085850" cy="1185863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LfA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18E716-0518-6C49-91A3-F41CC11D2EB2}"/>
              </a:ext>
            </a:extLst>
          </p:cNvPr>
          <p:cNvCxnSpPr>
            <a:cxnSpLocks/>
          </p:cNvCxnSpPr>
          <p:nvPr/>
        </p:nvCxnSpPr>
        <p:spPr>
          <a:xfrm flipH="1">
            <a:off x="8641225" y="4025238"/>
            <a:ext cx="383905" cy="383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E50435-7CD2-C840-A35E-AA1101CD852F}"/>
              </a:ext>
            </a:extLst>
          </p:cNvPr>
          <p:cNvCxnSpPr>
            <a:cxnSpLocks/>
          </p:cNvCxnSpPr>
          <p:nvPr/>
        </p:nvCxnSpPr>
        <p:spPr>
          <a:xfrm>
            <a:off x="8641225" y="4025238"/>
            <a:ext cx="383905" cy="383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6C007C-3EB9-D847-9436-42C06368BCA3}"/>
              </a:ext>
            </a:extLst>
          </p:cNvPr>
          <p:cNvGrpSpPr/>
          <p:nvPr/>
        </p:nvGrpSpPr>
        <p:grpSpPr>
          <a:xfrm>
            <a:off x="8606643" y="2446734"/>
            <a:ext cx="421473" cy="592931"/>
            <a:chOff x="7660488" y="2571749"/>
            <a:chExt cx="421473" cy="5929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BC35BF-06C1-444B-A285-E588E71A7984}"/>
                </a:ext>
              </a:extLst>
            </p:cNvPr>
            <p:cNvSpPr/>
            <p:nvPr/>
          </p:nvSpPr>
          <p:spPr>
            <a:xfrm>
              <a:off x="7660488" y="2571749"/>
              <a:ext cx="421473" cy="5929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ECF366-0FB9-3B4A-9DE0-202CD53E6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0488" y="2571749"/>
              <a:ext cx="421473" cy="5929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686C55-8F82-7A47-884C-FB58DE0D5636}"/>
              </a:ext>
            </a:extLst>
          </p:cNvPr>
          <p:cNvGrpSpPr/>
          <p:nvPr/>
        </p:nvGrpSpPr>
        <p:grpSpPr>
          <a:xfrm>
            <a:off x="9937003" y="1981480"/>
            <a:ext cx="454495" cy="761719"/>
            <a:chOff x="10702691" y="2524406"/>
            <a:chExt cx="454495" cy="76171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8699FA-64A8-E84C-8916-518A3E2D1FF3}"/>
                </a:ext>
              </a:extLst>
            </p:cNvPr>
            <p:cNvCxnSpPr/>
            <p:nvPr/>
          </p:nvCxnSpPr>
          <p:spPr>
            <a:xfrm>
              <a:off x="10929938" y="2743199"/>
              <a:ext cx="0" cy="542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B28B13-1CCD-E142-A473-20AC39D749FA}"/>
                </a:ext>
              </a:extLst>
            </p:cNvPr>
            <p:cNvCxnSpPr/>
            <p:nvPr/>
          </p:nvCxnSpPr>
          <p:spPr>
            <a:xfrm flipH="1" flipV="1">
              <a:off x="10702691" y="2530755"/>
              <a:ext cx="228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E014F-5FF1-944D-BB67-144688E65A31}"/>
                </a:ext>
              </a:extLst>
            </p:cNvPr>
            <p:cNvCxnSpPr/>
            <p:nvPr/>
          </p:nvCxnSpPr>
          <p:spPr>
            <a:xfrm flipV="1">
              <a:off x="10928586" y="2524406"/>
              <a:ext cx="228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52552C-DD76-C04F-BE76-D89273B6CEBD}"/>
              </a:ext>
            </a:extLst>
          </p:cNvPr>
          <p:cNvGrpSpPr/>
          <p:nvPr/>
        </p:nvGrpSpPr>
        <p:grpSpPr>
          <a:xfrm>
            <a:off x="11293711" y="3461678"/>
            <a:ext cx="454495" cy="761719"/>
            <a:chOff x="10702691" y="2524406"/>
            <a:chExt cx="454495" cy="76171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FE8D9B-2437-DD4B-B486-64A1B31598F3}"/>
                </a:ext>
              </a:extLst>
            </p:cNvPr>
            <p:cNvCxnSpPr/>
            <p:nvPr/>
          </p:nvCxnSpPr>
          <p:spPr>
            <a:xfrm>
              <a:off x="10929938" y="2743199"/>
              <a:ext cx="0" cy="542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671A410-CA28-214D-BBE8-4BBBB40D2FDE}"/>
                </a:ext>
              </a:extLst>
            </p:cNvPr>
            <p:cNvCxnSpPr/>
            <p:nvPr/>
          </p:nvCxnSpPr>
          <p:spPr>
            <a:xfrm flipH="1" flipV="1">
              <a:off x="10702691" y="2530755"/>
              <a:ext cx="228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8121DF2-8083-3948-AE62-E0BB30834070}"/>
                </a:ext>
              </a:extLst>
            </p:cNvPr>
            <p:cNvCxnSpPr/>
            <p:nvPr/>
          </p:nvCxnSpPr>
          <p:spPr>
            <a:xfrm flipV="1">
              <a:off x="10928586" y="2524406"/>
              <a:ext cx="228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41FD900-86DC-8847-A70D-0D88A2091493}"/>
              </a:ext>
            </a:extLst>
          </p:cNvPr>
          <p:cNvSpPr txBox="1"/>
          <p:nvPr/>
        </p:nvSpPr>
        <p:spPr>
          <a:xfrm>
            <a:off x="10284246" y="2412485"/>
            <a:ext cx="3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90259D-F085-D640-9363-5E37B6AA5057}"/>
              </a:ext>
            </a:extLst>
          </p:cNvPr>
          <p:cNvSpPr txBox="1"/>
          <p:nvPr/>
        </p:nvSpPr>
        <p:spPr>
          <a:xfrm>
            <a:off x="11748206" y="394572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BC9665-D544-D944-808B-B76B811410C9}"/>
              </a:ext>
            </a:extLst>
          </p:cNvPr>
          <p:cNvSpPr/>
          <p:nvPr/>
        </p:nvSpPr>
        <p:spPr>
          <a:xfrm>
            <a:off x="2661606" y="2321717"/>
            <a:ext cx="509500" cy="84296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∫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4285110-DA87-C649-A925-56ABEB5D0BAC}"/>
              </a:ext>
            </a:extLst>
          </p:cNvPr>
          <p:cNvCxnSpPr>
            <a:stCxn id="3" idx="3"/>
            <a:endCxn id="40" idx="1"/>
          </p:cNvCxnSpPr>
          <p:nvPr/>
        </p:nvCxnSpPr>
        <p:spPr>
          <a:xfrm flipV="1">
            <a:off x="2179444" y="2743199"/>
            <a:ext cx="482162" cy="781048"/>
          </a:xfrm>
          <a:prstGeom prst="bentConnector3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59BADD-D491-524F-8842-BFA4BB8A296B}"/>
              </a:ext>
            </a:extLst>
          </p:cNvPr>
          <p:cNvCxnSpPr>
            <a:stCxn id="40" idx="3"/>
            <a:endCxn id="7" idx="1"/>
          </p:cNvCxnSpPr>
          <p:nvPr/>
        </p:nvCxnSpPr>
        <p:spPr>
          <a:xfrm>
            <a:off x="3171106" y="2743199"/>
            <a:ext cx="4245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E14B8D-73FB-304F-BAEB-F1074EC63CA2}"/>
              </a:ext>
            </a:extLst>
          </p:cNvPr>
          <p:cNvCxnSpPr>
            <a:stCxn id="7" idx="3"/>
            <a:endCxn id="4" idx="3"/>
          </p:cNvCxnSpPr>
          <p:nvPr/>
        </p:nvCxnSpPr>
        <p:spPr>
          <a:xfrm>
            <a:off x="4953000" y="2743200"/>
            <a:ext cx="2182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FCB351-EFE1-1D43-88BD-4DEB1C4BEE0C}"/>
              </a:ext>
            </a:extLst>
          </p:cNvPr>
          <p:cNvCxnSpPr>
            <a:stCxn id="4" idx="0"/>
            <a:endCxn id="6" idx="1"/>
          </p:cNvCxnSpPr>
          <p:nvPr/>
        </p:nvCxnSpPr>
        <p:spPr>
          <a:xfrm>
            <a:off x="8321720" y="2743200"/>
            <a:ext cx="2849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2F05EA-274D-F94F-9BD9-2E04E097F7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028116" y="2743200"/>
            <a:ext cx="11574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8B55537-D184-3345-B4D3-6B8B38081F63}"/>
              </a:ext>
            </a:extLst>
          </p:cNvPr>
          <p:cNvCxnSpPr>
            <a:stCxn id="9" idx="1"/>
          </p:cNvCxnSpPr>
          <p:nvPr/>
        </p:nvCxnSpPr>
        <p:spPr>
          <a:xfrm rot="10800000">
            <a:off x="2178092" y="3795711"/>
            <a:ext cx="1417596" cy="421482"/>
          </a:xfrm>
          <a:prstGeom prst="bentConnector3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0A4CCA-9327-1847-B2BB-F14358083951}"/>
              </a:ext>
            </a:extLst>
          </p:cNvPr>
          <p:cNvCxnSpPr>
            <a:stCxn id="13" idx="0"/>
            <a:endCxn id="9" idx="3"/>
          </p:cNvCxnSpPr>
          <p:nvPr/>
        </p:nvCxnSpPr>
        <p:spPr>
          <a:xfrm flipH="1">
            <a:off x="4953000" y="4217193"/>
            <a:ext cx="8065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D193ABF-3E4E-7347-B2DD-A4281A7B1859}"/>
              </a:ext>
            </a:extLst>
          </p:cNvPr>
          <p:cNvCxnSpPr>
            <a:stCxn id="5" idx="2"/>
            <a:endCxn id="13" idx="3"/>
          </p:cNvCxnSpPr>
          <p:nvPr/>
        </p:nvCxnSpPr>
        <p:spPr>
          <a:xfrm flipH="1">
            <a:off x="6945430" y="4217191"/>
            <a:ext cx="1604259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1565BD-1774-EE42-A348-198923F2441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104640" y="4217191"/>
            <a:ext cx="43339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B3A668-14AF-EB4A-8D77-B0D759611BA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0723900" y="4217192"/>
            <a:ext cx="7957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B565A19-C590-A041-B3A0-E43F3B3549B1}"/>
              </a:ext>
            </a:extLst>
          </p:cNvPr>
          <p:cNvSpPr/>
          <p:nvPr/>
        </p:nvSpPr>
        <p:spPr>
          <a:xfrm>
            <a:off x="5258079" y="2321717"/>
            <a:ext cx="1357312" cy="84296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B36A07-BB63-8F4F-A012-1CDC91BDCFD6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8817380" y="3039665"/>
            <a:ext cx="3772" cy="90606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4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2F98-C930-2F44-A20A-92EFFDDC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(in progress)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72C8FD-B847-E045-A163-A60375BE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5180-5825 MHz </a:t>
            </a:r>
            <a:r>
              <a:rPr lang="en-US" dirty="0" err="1"/>
              <a:t>wifi</a:t>
            </a:r>
            <a:r>
              <a:rPr lang="en-US" dirty="0"/>
              <a:t> band</a:t>
            </a:r>
          </a:p>
          <a:p>
            <a:r>
              <a:rPr lang="en-US" dirty="0"/>
              <a:t>VCO: </a:t>
            </a:r>
            <a:r>
              <a:rPr lang="en-US" u="sng" dirty="0">
                <a:hlinkClick r:id="rId2"/>
              </a:rPr>
              <a:t>HMC431LP4E</a:t>
            </a:r>
            <a:r>
              <a:rPr lang="en-US" dirty="0"/>
              <a:t> 5.5-6.1 GHz, 18.33 €</a:t>
            </a:r>
          </a:p>
          <a:p>
            <a:r>
              <a:rPr lang="en-US" dirty="0"/>
              <a:t>PA: </a:t>
            </a:r>
            <a:r>
              <a:rPr lang="en-US" dirty="0">
                <a:hlinkClick r:id="rId3"/>
              </a:rPr>
              <a:t>TQP5525</a:t>
            </a:r>
            <a:r>
              <a:rPr lang="en-US" dirty="0"/>
              <a:t> 6.61 €</a:t>
            </a:r>
          </a:p>
          <a:p>
            <a:r>
              <a:rPr lang="en-US" dirty="0"/>
              <a:t>Mixer: </a:t>
            </a:r>
            <a:r>
              <a:rPr lang="en-US" u="sng" dirty="0">
                <a:hlinkClick r:id="rId4"/>
              </a:rPr>
              <a:t>LTC5552IUDB#TRMPBF</a:t>
            </a:r>
            <a:r>
              <a:rPr lang="en-US" dirty="0"/>
              <a:t>, 31.76 €</a:t>
            </a:r>
          </a:p>
          <a:p>
            <a:r>
              <a:rPr lang="en-US" dirty="0"/>
              <a:t>LNA: SKY65404-31, 1 €</a:t>
            </a:r>
          </a:p>
          <a:p>
            <a:r>
              <a:rPr lang="en-US" dirty="0"/>
              <a:t>Various filters: cheap</a:t>
            </a:r>
          </a:p>
          <a:p>
            <a:r>
              <a:rPr lang="en-US" dirty="0"/>
              <a:t>Voltage converters: cheap</a:t>
            </a:r>
          </a:p>
          <a:p>
            <a:r>
              <a:rPr lang="en-US" dirty="0"/>
              <a:t>MCU: ARM Cortex M0 Dual </a:t>
            </a:r>
            <a:r>
              <a:rPr lang="en-US" u="sng" dirty="0">
                <a:hlinkClick r:id="rId5"/>
              </a:rPr>
              <a:t>LPC4320FET100,551</a:t>
            </a:r>
            <a:r>
              <a:rPr lang="en-US" dirty="0"/>
              <a:t>, 10 €</a:t>
            </a:r>
          </a:p>
        </p:txBody>
      </p:sp>
    </p:spTree>
    <p:extLst>
      <p:ext uri="{BB962C8B-B14F-4D97-AF65-F5344CB8AC3E}">
        <p14:creationId xmlns:p14="http://schemas.microsoft.com/office/powerpoint/2010/main" val="32564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8F5D-6788-8140-9AD0-8D473CD9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&amp;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5E80-C032-C24B-BD65-52D39043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yr</a:t>
            </a:r>
            <a:r>
              <a:rPr lang="en-US" dirty="0"/>
              <a:t> ± 6 </a:t>
            </a:r>
            <a:r>
              <a:rPr lang="en-US" dirty="0" err="1"/>
              <a:t>mo</a:t>
            </a:r>
            <a:r>
              <a:rPr lang="en-US" dirty="0"/>
              <a:t> to engineering prototype (vs. 2 </a:t>
            </a:r>
            <a:r>
              <a:rPr lang="en-US" dirty="0" err="1"/>
              <a:t>yr</a:t>
            </a:r>
            <a:r>
              <a:rPr lang="en-US" dirty="0"/>
              <a:t> order-of-magnitude from George)</a:t>
            </a:r>
          </a:p>
          <a:p>
            <a:r>
              <a:rPr lang="en-US" dirty="0"/>
              <a:t>f &lt; 10 GHz for design simplicity, unless weight constraints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Drones 45-90 m</a:t>
            </a:r>
          </a:p>
          <a:p>
            <a:pPr lvl="1"/>
            <a:r>
              <a:rPr lang="en-US" dirty="0"/>
              <a:t>Aeroclub 3-4 km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0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8F5D-6788-8140-9AD0-8D473CD9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5E80-C032-C24B-BD65-52D39043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 S/N of Rx by leveraging coldness of space</a:t>
            </a:r>
          </a:p>
          <a:p>
            <a:endParaRPr lang="en-US" dirty="0"/>
          </a:p>
          <a:p>
            <a:r>
              <a:rPr lang="en-US" dirty="0"/>
              <a:t>Leverage constellation by separating Tx/Rx</a:t>
            </a:r>
          </a:p>
        </p:txBody>
      </p:sp>
    </p:spTree>
    <p:extLst>
      <p:ext uri="{BB962C8B-B14F-4D97-AF65-F5344CB8AC3E}">
        <p14:creationId xmlns:p14="http://schemas.microsoft.com/office/powerpoint/2010/main" val="133115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C96-AC51-1B48-9A46-BB06B3D1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Leveraging </a:t>
            </a:r>
            <a:r>
              <a:rPr lang="en-BE"/>
              <a:t>c</a:t>
            </a:r>
            <a:r>
              <a:rPr lang="fr-BE"/>
              <a:t>o</a:t>
            </a:r>
            <a:r>
              <a:rPr lang="en-BE"/>
              <a:t>n</a:t>
            </a:r>
            <a:r>
              <a:rPr lang="fr-BE"/>
              <a:t>t</a:t>
            </a:r>
            <a:r>
              <a:rPr lang="en-BE"/>
              <a:t>a</a:t>
            </a:r>
            <a:r>
              <a:rPr lang="fr-BE"/>
              <a:t>c</a:t>
            </a:r>
            <a:r>
              <a:rPr lang="en-BE"/>
              <a:t>t</a:t>
            </a:r>
            <a:r>
              <a:rPr lang="fr-BE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FE49-042D-0F44-8DAD-748AEC18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George Daniel, radar lead at Cruise</a:t>
            </a:r>
          </a:p>
          <a:p>
            <a:r>
              <a:rPr lang="en-US" dirty="0"/>
              <a:t>ex-Xerox PARC</a:t>
            </a:r>
          </a:p>
          <a:p>
            <a:r>
              <a:rPr lang="en-US" dirty="0"/>
              <a:t>Phased arrays, beam-forming, metamaterial antennas &amp; SAR</a:t>
            </a:r>
          </a:p>
          <a:p>
            <a:r>
              <a:rPr lang="en-US" dirty="0"/>
              <a:t>Could be a go-to person for troubleshooting and generating new ideas (beyond </a:t>
            </a:r>
            <a:r>
              <a:rPr lang="en-US" dirty="0" err="1"/>
              <a:t>UCLouvain</a:t>
            </a:r>
            <a:r>
              <a:rPr lang="en-US" dirty="0"/>
              <a:t>-network)</a:t>
            </a:r>
          </a:p>
        </p:txBody>
      </p:sp>
    </p:spTree>
    <p:extLst>
      <p:ext uri="{BB962C8B-B14F-4D97-AF65-F5344CB8AC3E}">
        <p14:creationId xmlns:p14="http://schemas.microsoft.com/office/powerpoint/2010/main" val="411843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371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Office Theme</vt:lpstr>
      <vt:lpstr>Design of a SAR for LEO</vt:lpstr>
      <vt:lpstr>Choice of frequency band</vt:lpstr>
      <vt:lpstr>First design</vt:lpstr>
      <vt:lpstr>Block diagram</vt:lpstr>
      <vt:lpstr>Component selection (in progress)</vt:lpstr>
      <vt:lpstr>Timeline &amp; milestones</vt:lpstr>
      <vt:lpstr>Additional ideas</vt:lpstr>
      <vt:lpstr>Leveraging 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SAR for LEO</dc:title>
  <dc:creator>Quentin Van Overmeere</dc:creator>
  <cp:lastModifiedBy>Quentin Van Overmeere</cp:lastModifiedBy>
  <cp:revision>31</cp:revision>
  <dcterms:created xsi:type="dcterms:W3CDTF">2021-09-05T11:45:13Z</dcterms:created>
  <dcterms:modified xsi:type="dcterms:W3CDTF">2021-09-28T12:46:28Z</dcterms:modified>
</cp:coreProperties>
</file>