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PT Sans Narrow"/>
      <p:regular r:id="rId27"/>
      <p:bold r:id="rId28"/>
    </p:embeddedFont>
    <p:embeddedFont>
      <p:font typeface="Merriweather"/>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Self funded. A lot of small companies and groups are making more and more indie games. Some of them are aiming to success and some of them are just showing off of skill. None of us has experience in game developing so we think it will be a good practice to develop a small game. Simple, small and have a unique style.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Due to the length of the project. It will be impossible for us to implement a complicated online multiplayer game.  So we decided to build a the local multiplayer games. It is a good game mode for a family party that people can sit down shoulder to shoulder and enjoy the game. Also this kind of game brings back of the memory of LAN we will implement online multiplayer feature in later iteration. We will introduce our detailed requirement shortly.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gn="just">
              <a:lnSpc>
                <a:spcPct val="115000"/>
              </a:lnSpc>
              <a:spcBef>
                <a:spcPts val="0"/>
              </a:spcBef>
              <a:buNone/>
            </a:pPr>
            <a:r>
              <a:rPr lang="en"/>
              <a:t>There are countless tank fighting games that you can find on steam or other gaming website, however, as stated above. There is no recent keyboard-controlled 2.5D tank fighting game that has offline multiplayer mode. Most of the related 2.5D tank game were made more than a decade ago.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421100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362666"/>
            <a:ext cx="7136667" cy="203194"/>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5292001"/>
            <a:ext cx="7136667" cy="203194"/>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2335685"/>
            <a:ext cx="7136700" cy="13632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3800052"/>
            <a:ext cx="4870500" cy="10569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739800"/>
            <a:ext cx="8520600" cy="20511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3994200"/>
            <a:ext cx="8520600" cy="14289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1086400"/>
            <a:ext cx="8571300" cy="12561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593366"/>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688433"/>
            <a:ext cx="8520600" cy="4403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593366"/>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688233"/>
            <a:ext cx="3999900" cy="4403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688233"/>
            <a:ext cx="3999900" cy="4403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593366"/>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740800"/>
            <a:ext cx="2808000" cy="1007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852800"/>
            <a:ext cx="2808000" cy="42393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701800"/>
            <a:ext cx="5613600" cy="54543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386233"/>
            <a:ext cx="4045200" cy="22344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3635833"/>
            <a:ext cx="4045200" cy="16467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5640966"/>
            <a:ext cx="5998800" cy="7983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9432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688433"/>
            <a:ext cx="8520600" cy="4403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LinlanGrace/MET-673-Team-1"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25" y="2201610"/>
            <a:ext cx="7136700" cy="1363200"/>
          </a:xfrm>
          <a:prstGeom prst="rect">
            <a:avLst/>
          </a:prstGeom>
        </p:spPr>
        <p:txBody>
          <a:bodyPr anchorCtr="0" anchor="b" bIns="91425" lIns="91425" rIns="91425" wrap="square" tIns="91425">
            <a:noAutofit/>
          </a:bodyPr>
          <a:lstStyle/>
          <a:p>
            <a:pPr lvl="0">
              <a:spcBef>
                <a:spcPts val="0"/>
              </a:spcBef>
              <a:buNone/>
            </a:pPr>
            <a:r>
              <a:rPr lang="en"/>
              <a:t>TankInATank</a:t>
            </a:r>
          </a:p>
        </p:txBody>
      </p:sp>
      <p:sp>
        <p:nvSpPr>
          <p:cNvPr id="67" name="Shape 67"/>
          <p:cNvSpPr txBox="1"/>
          <p:nvPr>
            <p:ph idx="1" type="subTitle"/>
          </p:nvPr>
        </p:nvSpPr>
        <p:spPr>
          <a:xfrm>
            <a:off x="2137225" y="3800049"/>
            <a:ext cx="4870500" cy="1293900"/>
          </a:xfrm>
          <a:prstGeom prst="rect">
            <a:avLst/>
          </a:prstGeom>
        </p:spPr>
        <p:txBody>
          <a:bodyPr anchorCtr="0" anchor="t" bIns="91425" lIns="91425" rIns="91425" wrap="square" tIns="91425">
            <a:noAutofit/>
          </a:bodyPr>
          <a:lstStyle/>
          <a:p>
            <a:pPr lvl="0">
              <a:spcBef>
                <a:spcPts val="0"/>
              </a:spcBef>
              <a:buNone/>
            </a:pPr>
            <a:r>
              <a:rPr lang="en" sz="1400">
                <a:solidFill>
                  <a:srgbClr val="666666"/>
                </a:solidFill>
                <a:latin typeface="Merriweather"/>
                <a:ea typeface="Merriweather"/>
                <a:cs typeface="Merriweather"/>
                <a:sym typeface="Merriweather"/>
              </a:rPr>
              <a:t> 09/27/2017-Iteration 0</a:t>
            </a:r>
          </a:p>
          <a:p>
            <a:pPr lvl="0" rtl="0">
              <a:spcBef>
                <a:spcPts val="0"/>
              </a:spcBef>
              <a:buNone/>
            </a:pPr>
            <a:r>
              <a:t/>
            </a:r>
            <a:endParaRPr sz="1400">
              <a:solidFill>
                <a:srgbClr val="666666"/>
              </a:solidFill>
              <a:latin typeface="Merriweather"/>
              <a:ea typeface="Merriweather"/>
              <a:cs typeface="Merriweather"/>
              <a:sym typeface="Merriweather"/>
            </a:endParaRPr>
          </a:p>
          <a:p>
            <a:pPr lvl="0" rtl="0">
              <a:spcBef>
                <a:spcPts val="0"/>
              </a:spcBef>
              <a:buNone/>
            </a:pPr>
            <a:r>
              <a:rPr lang="en" sz="1400">
                <a:solidFill>
                  <a:srgbClr val="666666"/>
                </a:solidFill>
                <a:latin typeface="Merriweather"/>
                <a:ea typeface="Merriweather"/>
                <a:cs typeface="Merriweather"/>
                <a:sym typeface="Merriweather"/>
              </a:rPr>
              <a:t>Team 1 - Postponer</a:t>
            </a:r>
          </a:p>
          <a:p>
            <a:pPr lvl="0">
              <a:spcBef>
                <a:spcPts val="0"/>
              </a:spcBef>
              <a:buNone/>
            </a:pPr>
            <a:r>
              <a:rPr lang="en" sz="1400">
                <a:solidFill>
                  <a:srgbClr val="666666"/>
                </a:solidFill>
                <a:latin typeface="Merriweather"/>
                <a:ea typeface="Merriweather"/>
                <a:cs typeface="Merriweather"/>
                <a:sym typeface="Merriweather"/>
              </a:rPr>
              <a:t>Linlan Chen, Shuhan Liu, Haotian Wu,</a:t>
            </a:r>
          </a:p>
          <a:p>
            <a:pPr lvl="0" rtl="0">
              <a:spcBef>
                <a:spcPts val="0"/>
              </a:spcBef>
              <a:buNone/>
            </a:pPr>
            <a:r>
              <a:rPr lang="en" sz="1400">
                <a:solidFill>
                  <a:srgbClr val="666666"/>
                </a:solidFill>
                <a:latin typeface="Merriweather"/>
                <a:ea typeface="Merriweather"/>
                <a:cs typeface="Merriweather"/>
                <a:sym typeface="Merriweather"/>
              </a:rPr>
              <a:t> Baoxiang Yang, Lei Yang, Qiwei Zheng</a:t>
            </a:r>
          </a:p>
          <a:p>
            <a:pPr lvl="0" rtl="0" algn="l">
              <a:spcBef>
                <a:spcPts val="0"/>
              </a:spcBef>
              <a:buNone/>
            </a:pPr>
            <a:r>
              <a:t/>
            </a:r>
            <a:endParaRPr sz="1400">
              <a:solidFill>
                <a:srgbClr val="666666"/>
              </a:solidFill>
              <a:latin typeface="Merriweather"/>
              <a:ea typeface="Merriweather"/>
              <a:cs typeface="Merriweather"/>
              <a:sym typeface="Merriweather"/>
            </a:endParaRPr>
          </a:p>
          <a:p>
            <a:pPr lv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Requirement - Nonfunctional Requirements</a:t>
            </a:r>
          </a:p>
        </p:txBody>
      </p:sp>
      <p:sp>
        <p:nvSpPr>
          <p:cNvPr id="131" name="Shape 131"/>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lnSpc>
                <a:spcPct val="200000"/>
              </a:lnSpc>
              <a:spcBef>
                <a:spcPts val="0"/>
              </a:spcBef>
              <a:spcAft>
                <a:spcPts val="0"/>
              </a:spcAft>
              <a:buFont typeface="Arial"/>
            </a:pPr>
            <a:r>
              <a:rPr lang="en">
                <a:latin typeface="Arial"/>
                <a:ea typeface="Arial"/>
                <a:cs typeface="Arial"/>
                <a:sym typeface="Arial"/>
              </a:rPr>
              <a:t>Scalable back-end design.</a:t>
            </a:r>
          </a:p>
          <a:p>
            <a:pPr indent="-228600" lvl="0" marL="457200" rtl="0">
              <a:lnSpc>
                <a:spcPct val="200000"/>
              </a:lnSpc>
              <a:spcBef>
                <a:spcPts val="0"/>
              </a:spcBef>
              <a:spcAft>
                <a:spcPts val="0"/>
              </a:spcAft>
              <a:buFont typeface="Arial"/>
            </a:pPr>
            <a:r>
              <a:rPr lang="en">
                <a:latin typeface="Arial"/>
                <a:ea typeface="Arial"/>
                <a:cs typeface="Arial"/>
                <a:sym typeface="Arial"/>
              </a:rPr>
              <a:t>Smooth game experience.</a:t>
            </a:r>
          </a:p>
          <a:p>
            <a:pPr indent="-228600" lvl="0" marL="457200" rtl="0">
              <a:lnSpc>
                <a:spcPct val="200000"/>
              </a:lnSpc>
              <a:spcBef>
                <a:spcPts val="0"/>
              </a:spcBef>
              <a:spcAft>
                <a:spcPts val="0"/>
              </a:spcAft>
              <a:buFont typeface="Arial"/>
            </a:pPr>
            <a:r>
              <a:rPr lang="en">
                <a:latin typeface="Arial"/>
                <a:ea typeface="Arial"/>
                <a:cs typeface="Arial"/>
                <a:sym typeface="Arial"/>
              </a:rPr>
              <a:t>Nice game art design and UI design.</a:t>
            </a:r>
          </a:p>
          <a:p>
            <a:pPr indent="-228600" lvl="0" marL="457200" rtl="0">
              <a:lnSpc>
                <a:spcPct val="200000"/>
              </a:lnSpc>
              <a:spcBef>
                <a:spcPts val="0"/>
              </a:spcBef>
              <a:spcAft>
                <a:spcPts val="0"/>
              </a:spcAft>
              <a:buFont typeface="Arial"/>
            </a:pPr>
            <a:r>
              <a:rPr lang="en">
                <a:latin typeface="Arial"/>
                <a:ea typeface="Arial"/>
                <a:cs typeface="Arial"/>
                <a:sym typeface="Arial"/>
              </a:rPr>
              <a:t>Detailed game instructions.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21141"/>
            <a:ext cx="8520600" cy="943200"/>
          </a:xfrm>
          <a:prstGeom prst="rect">
            <a:avLst/>
          </a:prstGeom>
        </p:spPr>
        <p:txBody>
          <a:bodyPr anchorCtr="0" anchor="t" bIns="91425" lIns="91425" rIns="91425" wrap="square" tIns="91425">
            <a:noAutofit/>
          </a:bodyPr>
          <a:lstStyle/>
          <a:p>
            <a:pPr lvl="0">
              <a:spcBef>
                <a:spcPts val="0"/>
              </a:spcBef>
              <a:buNone/>
            </a:pPr>
            <a:r>
              <a:rPr lang="en"/>
              <a:t>Management Plan - Process Model</a:t>
            </a:r>
          </a:p>
        </p:txBody>
      </p:sp>
      <p:sp>
        <p:nvSpPr>
          <p:cNvPr id="137" name="Shape 137"/>
          <p:cNvSpPr txBox="1"/>
          <p:nvPr>
            <p:ph idx="1" type="body"/>
          </p:nvPr>
        </p:nvSpPr>
        <p:spPr>
          <a:xfrm>
            <a:off x="311700" y="1236949"/>
            <a:ext cx="8520600" cy="4620300"/>
          </a:xfrm>
          <a:prstGeom prst="rect">
            <a:avLst/>
          </a:prstGeom>
        </p:spPr>
        <p:txBody>
          <a:bodyPr anchorCtr="0" anchor="t" bIns="91425" lIns="91425" rIns="91425" wrap="square" tIns="91425">
            <a:noAutofit/>
          </a:bodyPr>
          <a:lstStyle/>
          <a:p>
            <a:pPr lvl="0">
              <a:spcBef>
                <a:spcPts val="0"/>
              </a:spcBef>
              <a:buNone/>
            </a:pPr>
            <a:r>
              <a:rPr lang="en"/>
              <a:t>Roles:</a:t>
            </a:r>
          </a:p>
          <a:p>
            <a:pPr indent="-228600" lvl="0" marL="457200" rtl="0">
              <a:spcBef>
                <a:spcPts val="0"/>
              </a:spcBef>
              <a:buAutoNum type="arabicPeriod"/>
            </a:pPr>
            <a:r>
              <a:rPr lang="en"/>
              <a:t>Product Manager: 1</a:t>
            </a:r>
          </a:p>
          <a:p>
            <a:pPr indent="-228600" lvl="0" marL="457200" rtl="0">
              <a:spcBef>
                <a:spcPts val="0"/>
              </a:spcBef>
              <a:buAutoNum type="arabicPeriod"/>
            </a:pPr>
            <a:r>
              <a:rPr lang="en"/>
              <a:t>Developers: 6</a:t>
            </a:r>
          </a:p>
          <a:p>
            <a:pPr indent="-228600" lvl="0" marL="457200" rtl="0">
              <a:spcBef>
                <a:spcPts val="0"/>
              </a:spcBef>
              <a:buAutoNum type="arabicPeriod"/>
            </a:pPr>
            <a:r>
              <a:rPr lang="en"/>
              <a:t>Testers: 3</a:t>
            </a:r>
          </a:p>
          <a:p>
            <a:pPr indent="-228600" lvl="0" marL="457200" rtl="0">
              <a:spcBef>
                <a:spcPts val="0"/>
              </a:spcBef>
              <a:buAutoNum type="arabicPeriod"/>
            </a:pPr>
            <a:r>
              <a:rPr lang="en"/>
              <a:t>Documents: 2</a:t>
            </a:r>
          </a:p>
          <a:p>
            <a:pPr indent="-228600" lvl="0" marL="457200" rtl="0">
              <a:spcBef>
                <a:spcPts val="0"/>
              </a:spcBef>
              <a:buAutoNum type="arabicPeriod"/>
            </a:pPr>
            <a:r>
              <a:rPr lang="en"/>
              <a:t>Q &amp; A: 1</a:t>
            </a:r>
          </a:p>
          <a:p>
            <a:pPr indent="-228600" lvl="0" marL="457200" rtl="0">
              <a:spcBef>
                <a:spcPts val="0"/>
              </a:spcBef>
              <a:buAutoNum type="arabicPeriod"/>
            </a:pPr>
            <a:r>
              <a:rPr lang="en"/>
              <a:t>Configuration Settings: 2</a:t>
            </a:r>
          </a:p>
          <a:p>
            <a:pPr lvl="0" rtl="0">
              <a:spcBef>
                <a:spcPts val="0"/>
              </a:spcBef>
              <a:buNone/>
            </a:pPr>
            <a:r>
              <a:rPr lang="en"/>
              <a:t>Team Communications:</a:t>
            </a:r>
          </a:p>
          <a:p>
            <a:pPr indent="-228600" lvl="0" marL="457200" rtl="0">
              <a:spcBef>
                <a:spcPts val="0"/>
              </a:spcBef>
              <a:buAutoNum type="arabicPeriod"/>
            </a:pPr>
            <a:r>
              <a:rPr lang="en"/>
              <a:t>Weekly Meeting</a:t>
            </a:r>
          </a:p>
          <a:p>
            <a:pPr indent="-228600" lvl="0" marL="457200" rtl="0">
              <a:spcBef>
                <a:spcPts val="0"/>
              </a:spcBef>
              <a:buAutoNum type="arabicPeriod"/>
            </a:pPr>
            <a:r>
              <a:rPr lang="en"/>
              <a:t>Monday’s work from home</a:t>
            </a:r>
          </a:p>
          <a:p>
            <a:pPr lvl="0" rtl="0">
              <a:spcBef>
                <a:spcPts val="0"/>
              </a:spcBef>
              <a:buNone/>
            </a:pPr>
            <a:r>
              <a:rPr lang="en"/>
              <a:t>Team Assess</a:t>
            </a:r>
          </a:p>
          <a:p>
            <a:pPr indent="-228600" lvl="0" marL="457200" rtl="0">
              <a:spcBef>
                <a:spcPts val="0"/>
              </a:spcBef>
              <a:buAutoNum type="arabicPeriod"/>
            </a:pPr>
            <a:r>
              <a:rPr lang="en"/>
              <a:t>Writing peer reviews at midpoint and final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74166"/>
            <a:ext cx="8520600" cy="943200"/>
          </a:xfrm>
          <a:prstGeom prst="rect">
            <a:avLst/>
          </a:prstGeom>
        </p:spPr>
        <p:txBody>
          <a:bodyPr anchorCtr="0" anchor="t" bIns="91425" lIns="91425" rIns="91425" wrap="square" tIns="91425">
            <a:noAutofit/>
          </a:bodyPr>
          <a:lstStyle/>
          <a:p>
            <a:pPr lvl="0" rtl="0">
              <a:spcBef>
                <a:spcPts val="0"/>
              </a:spcBef>
              <a:buNone/>
            </a:pPr>
            <a:r>
              <a:rPr lang="en"/>
              <a:t>Management Plan - Objectives &amp; Priorities</a:t>
            </a:r>
          </a:p>
        </p:txBody>
      </p:sp>
      <p:sp>
        <p:nvSpPr>
          <p:cNvPr id="143" name="Shape 143"/>
          <p:cNvSpPr txBox="1"/>
          <p:nvPr>
            <p:ph idx="1" type="body"/>
          </p:nvPr>
        </p:nvSpPr>
        <p:spPr>
          <a:xfrm>
            <a:off x="311700" y="1317374"/>
            <a:ext cx="8520600" cy="4620300"/>
          </a:xfrm>
          <a:prstGeom prst="rect">
            <a:avLst/>
          </a:prstGeom>
        </p:spPr>
        <p:txBody>
          <a:bodyPr anchorCtr="0" anchor="t" bIns="91425" lIns="91425" rIns="91425" wrap="square" tIns="91425">
            <a:noAutofit/>
          </a:bodyPr>
          <a:lstStyle/>
          <a:p>
            <a:pPr lvl="0" rtl="0">
              <a:spcBef>
                <a:spcPts val="0"/>
              </a:spcBef>
              <a:buNone/>
            </a:pPr>
            <a:r>
              <a:rPr lang="en"/>
              <a:t>Basic Goal:</a:t>
            </a:r>
          </a:p>
          <a:p>
            <a:pPr indent="0" lvl="0" marL="457200" rtl="0">
              <a:spcBef>
                <a:spcPts val="0"/>
              </a:spcBef>
              <a:buNone/>
            </a:pPr>
            <a:r>
              <a:rPr lang="en"/>
              <a:t>Finish Basic tank game function with a basic map and manipulate by keyboard input</a:t>
            </a:r>
          </a:p>
          <a:p>
            <a:pPr lvl="0">
              <a:spcBef>
                <a:spcPts val="0"/>
              </a:spcBef>
              <a:buNone/>
            </a:pPr>
            <a:r>
              <a:rPr lang="en"/>
              <a:t>Stretch Goal:</a:t>
            </a:r>
          </a:p>
          <a:p>
            <a:pPr indent="-228600" lvl="0" marL="457200" rtl="0">
              <a:spcBef>
                <a:spcPts val="0"/>
              </a:spcBef>
              <a:buAutoNum type="arabicPeriod"/>
            </a:pPr>
            <a:r>
              <a:rPr lang="en"/>
              <a:t>Map-Select function</a:t>
            </a:r>
          </a:p>
          <a:p>
            <a:pPr indent="-228600" lvl="0" marL="457200" rtl="0">
              <a:spcBef>
                <a:spcPts val="0"/>
              </a:spcBef>
              <a:buAutoNum type="arabicPeriod"/>
            </a:pPr>
            <a:r>
              <a:rPr lang="en"/>
              <a:t>Tank-skills function</a:t>
            </a:r>
          </a:p>
          <a:p>
            <a:pPr indent="-228600" lvl="0" marL="457200" rtl="0">
              <a:spcBef>
                <a:spcPts val="0"/>
              </a:spcBef>
              <a:buAutoNum type="arabicPeriod"/>
            </a:pPr>
            <a:r>
              <a:rPr lang="en"/>
              <a:t>Online Mode</a:t>
            </a:r>
          </a:p>
          <a:p>
            <a:pPr indent="-228600" lvl="0" marL="457200" rtl="0">
              <a:spcBef>
                <a:spcPts val="0"/>
              </a:spcBef>
              <a:buAutoNum type="arabicPeriod"/>
            </a:pPr>
            <a:r>
              <a:rPr lang="en"/>
              <a:t>Multiplayers</a:t>
            </a:r>
            <a:r>
              <a:rPr lang="en"/>
              <a:t> Mode</a:t>
            </a:r>
          </a:p>
          <a:p>
            <a:pPr lvl="0" rtl="0">
              <a:spcBef>
                <a:spcPts val="0"/>
              </a:spcBef>
              <a:buNone/>
            </a:pPr>
            <a:r>
              <a:rPr lang="en"/>
              <a:t>Potential Tasks:</a:t>
            </a:r>
          </a:p>
          <a:p>
            <a:pPr indent="-228600" lvl="0" marL="457200" rtl="0">
              <a:spcBef>
                <a:spcPts val="0"/>
              </a:spcBef>
              <a:buAutoNum type="arabicPeriod"/>
            </a:pPr>
            <a:r>
              <a:rPr lang="en"/>
              <a:t>Priorities would mainly based on time. Task near its deadline would get high priorities.</a:t>
            </a:r>
          </a:p>
          <a:p>
            <a:pPr indent="-228600" lvl="0" marL="457200" rtl="0">
              <a:spcBef>
                <a:spcPts val="0"/>
              </a:spcBef>
              <a:buAutoNum type="arabicPeriod"/>
            </a:pPr>
            <a:r>
              <a:rPr lang="en"/>
              <a:t>Functional tasks would generally have higher priorities than documentations tasks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528591"/>
            <a:ext cx="8520600" cy="943200"/>
          </a:xfrm>
          <a:prstGeom prst="rect">
            <a:avLst/>
          </a:prstGeom>
        </p:spPr>
        <p:txBody>
          <a:bodyPr anchorCtr="0" anchor="t" bIns="91425" lIns="91425" rIns="91425" wrap="square" tIns="91425">
            <a:noAutofit/>
          </a:bodyPr>
          <a:lstStyle/>
          <a:p>
            <a:pPr lvl="0" rtl="0">
              <a:spcBef>
                <a:spcPts val="0"/>
              </a:spcBef>
              <a:buNone/>
            </a:pPr>
            <a:r>
              <a:rPr lang="en"/>
              <a:t>Management Plan - Risk Management</a:t>
            </a:r>
          </a:p>
        </p:txBody>
      </p:sp>
      <p:sp>
        <p:nvSpPr>
          <p:cNvPr id="149" name="Shape 149"/>
          <p:cNvSpPr txBox="1"/>
          <p:nvPr>
            <p:ph idx="1" type="body"/>
          </p:nvPr>
        </p:nvSpPr>
        <p:spPr>
          <a:xfrm>
            <a:off x="311700" y="1471799"/>
            <a:ext cx="8520600" cy="46203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ID</a:t>
            </a:r>
          </a:p>
          <a:p>
            <a:pPr indent="-228600" lvl="0" marL="457200" rtl="0">
              <a:spcBef>
                <a:spcPts val="0"/>
              </a:spcBef>
              <a:buAutoNum type="arabicPeriod"/>
            </a:pPr>
            <a:r>
              <a:rPr lang="en"/>
              <a:t>Risk Type</a:t>
            </a:r>
          </a:p>
          <a:p>
            <a:pPr indent="-228600" lvl="0" marL="457200" rtl="0">
              <a:spcBef>
                <a:spcPts val="0"/>
              </a:spcBef>
              <a:buAutoNum type="arabicPeriod"/>
            </a:pPr>
            <a:r>
              <a:rPr lang="en"/>
              <a:t>Risk Description</a:t>
            </a:r>
          </a:p>
          <a:p>
            <a:pPr indent="-228600" lvl="0" marL="457200" rtl="0">
              <a:spcBef>
                <a:spcPts val="0"/>
              </a:spcBef>
              <a:buAutoNum type="arabicPeriod"/>
            </a:pPr>
            <a:r>
              <a:rPr lang="en"/>
              <a:t>Risk Sign</a:t>
            </a:r>
          </a:p>
          <a:p>
            <a:pPr indent="-228600" lvl="0" marL="457200" rtl="0">
              <a:spcBef>
                <a:spcPts val="0"/>
              </a:spcBef>
              <a:buAutoNum type="arabicPeriod"/>
            </a:pPr>
            <a:r>
              <a:rPr lang="en"/>
              <a:t>Risk Impact</a:t>
            </a:r>
          </a:p>
          <a:p>
            <a:pPr indent="-228600" lvl="0" marL="457200" rtl="0">
              <a:spcBef>
                <a:spcPts val="0"/>
              </a:spcBef>
              <a:buAutoNum type="arabicPeriod"/>
            </a:pPr>
            <a:r>
              <a:rPr lang="en"/>
              <a:t>Risk Response</a:t>
            </a:r>
          </a:p>
          <a:p>
            <a:pPr indent="-228600" lvl="0" marL="457200" rtl="0">
              <a:spcBef>
                <a:spcPts val="0"/>
              </a:spcBef>
              <a:buAutoNum type="arabicPeriod"/>
            </a:pPr>
            <a:r>
              <a:rPr lang="en"/>
              <a:t>Person Responsible</a:t>
            </a:r>
          </a:p>
        </p:txBody>
      </p:sp>
      <p:pic>
        <p:nvPicPr>
          <p:cNvPr id="150" name="Shape 150"/>
          <p:cNvPicPr preferRelativeResize="0"/>
          <p:nvPr/>
        </p:nvPicPr>
        <p:blipFill>
          <a:blip r:embed="rId3">
            <a:alphaModFix/>
          </a:blip>
          <a:stretch>
            <a:fillRect/>
          </a:stretch>
        </p:blipFill>
        <p:spPr>
          <a:xfrm>
            <a:off x="3680974" y="1283899"/>
            <a:ext cx="5151324" cy="5151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rtl="0">
              <a:spcBef>
                <a:spcPts val="0"/>
              </a:spcBef>
              <a:buNone/>
            </a:pPr>
            <a:r>
              <a:rPr lang="en"/>
              <a:t>Management Plan - Tools &amp; Schedule</a:t>
            </a:r>
          </a:p>
        </p:txBody>
      </p:sp>
      <p:sp>
        <p:nvSpPr>
          <p:cNvPr id="156" name="Shape 156"/>
          <p:cNvSpPr txBox="1"/>
          <p:nvPr>
            <p:ph idx="1" type="body"/>
          </p:nvPr>
        </p:nvSpPr>
        <p:spPr>
          <a:xfrm>
            <a:off x="311700" y="1471799"/>
            <a:ext cx="8520600" cy="4620300"/>
          </a:xfrm>
          <a:prstGeom prst="rect">
            <a:avLst/>
          </a:prstGeom>
        </p:spPr>
        <p:txBody>
          <a:bodyPr anchorCtr="0" anchor="t" bIns="91425" lIns="91425" rIns="91425" wrap="square" tIns="91425">
            <a:noAutofit/>
          </a:bodyPr>
          <a:lstStyle/>
          <a:p>
            <a:pPr lvl="0" rtl="0">
              <a:spcBef>
                <a:spcPts val="0"/>
              </a:spcBef>
              <a:buNone/>
            </a:pPr>
            <a:r>
              <a:rPr lang="en"/>
              <a:t>Tools:</a:t>
            </a:r>
          </a:p>
          <a:p>
            <a:pPr lvl="0" rtl="0">
              <a:spcBef>
                <a:spcPts val="0"/>
              </a:spcBef>
              <a:buNone/>
            </a:pPr>
            <a:r>
              <a:rPr lang="en"/>
              <a:t>	Google Docs, Google Drive; </a:t>
            </a:r>
          </a:p>
          <a:p>
            <a:pPr indent="457200" lvl="0" rtl="0">
              <a:spcBef>
                <a:spcPts val="0"/>
              </a:spcBef>
              <a:buNone/>
            </a:pPr>
            <a:r>
              <a:rPr lang="en"/>
              <a:t>Github; Pivotal Tracker;</a:t>
            </a:r>
          </a:p>
          <a:p>
            <a:pPr indent="457200" lvl="0" rtl="0">
              <a:spcBef>
                <a:spcPts val="0"/>
              </a:spcBef>
              <a:buNone/>
            </a:pPr>
            <a:r>
              <a:rPr lang="en"/>
              <a:t>Slack;</a:t>
            </a:r>
          </a:p>
          <a:p>
            <a:pPr indent="0" lvl="0" marL="0" rtl="0">
              <a:spcBef>
                <a:spcPts val="0"/>
              </a:spcBef>
              <a:buNone/>
            </a:pPr>
            <a:r>
              <a:rPr lang="en"/>
              <a:t>Schedule:</a:t>
            </a:r>
          </a:p>
          <a:p>
            <a:pPr indent="0" lvl="0" marL="0" rtl="0">
              <a:spcBef>
                <a:spcPts val="0"/>
              </a:spcBef>
              <a:buNone/>
            </a:pPr>
            <a:r>
              <a:rPr lang="en"/>
              <a:t>	Iteration 0: SPPP &amp; Role management (finish)</a:t>
            </a:r>
          </a:p>
          <a:p>
            <a:pPr indent="0" lvl="0" marL="0" rtl="0">
              <a:spcBef>
                <a:spcPts val="0"/>
              </a:spcBef>
              <a:buNone/>
            </a:pPr>
            <a:r>
              <a:rPr lang="en"/>
              <a:t>	Iteration 1: Configuration Setting &amp; Basic Map Design &amp; Game Logic</a:t>
            </a:r>
          </a:p>
          <a:p>
            <a:pPr indent="0" lvl="0" marL="0" rtl="0">
              <a:spcBef>
                <a:spcPts val="0"/>
              </a:spcBef>
              <a:buNone/>
            </a:pPr>
            <a:r>
              <a:rPr lang="en"/>
              <a:t>	Iteration 2: 11/08</a:t>
            </a:r>
          </a:p>
          <a:p>
            <a:pPr indent="0" lvl="0" marL="0" rtl="0">
              <a:spcBef>
                <a:spcPts val="0"/>
              </a:spcBef>
              <a:buNone/>
            </a:pPr>
            <a:r>
              <a:rPr lang="en"/>
              <a:t>	Iteration 3: 12/06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Quality Assurance Plan - Metrics</a:t>
            </a:r>
          </a:p>
        </p:txBody>
      </p:sp>
      <p:sp>
        <p:nvSpPr>
          <p:cNvPr id="162" name="Shape 16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lang="en"/>
              <a:t>Stability</a:t>
            </a:r>
            <a:br>
              <a:rPr lang="en"/>
            </a:br>
            <a:r>
              <a:rPr lang="en"/>
              <a:t>Metrics 1: Number of defects existed in module (Stability)</a:t>
            </a:r>
            <a:br>
              <a:rPr lang="en"/>
            </a:br>
            <a:r>
              <a:rPr lang="en"/>
              <a:t>Metrics 2: Code lines to test cases (Stability)</a:t>
            </a:r>
            <a:br>
              <a:rPr lang="en"/>
            </a:br>
            <a:r>
              <a:rPr lang="en"/>
              <a:t>Metrics 3: Test coverage (Stability)</a:t>
            </a:r>
            <a:br>
              <a:rPr lang="en"/>
            </a:br>
          </a:p>
          <a:p>
            <a:pPr indent="-228600" lvl="0" marL="457200" rtl="0">
              <a:spcBef>
                <a:spcPts val="0"/>
              </a:spcBef>
            </a:pPr>
            <a:r>
              <a:rPr lang="en"/>
              <a:t>Complexity</a:t>
            </a:r>
            <a:br>
              <a:rPr lang="en"/>
            </a:br>
            <a:r>
              <a:rPr lang="en"/>
              <a:t>Metrics 4: Number of classes (Complexity)</a:t>
            </a:r>
            <a:br>
              <a:rPr lang="en"/>
            </a:br>
            <a:r>
              <a:rPr lang="en"/>
              <a:t>Metrics 5: Code lines (Complexity)</a:t>
            </a:r>
            <a:br>
              <a:rPr lang="en"/>
            </a:br>
            <a:r>
              <a:rPr lang="en"/>
              <a:t>Metrics 6: Number of files (Complexity)</a:t>
            </a:r>
            <a:br>
              <a:rPr lang="en"/>
            </a:br>
          </a:p>
          <a:p>
            <a:pPr indent="-228600" lvl="0" marL="457200" rtl="0">
              <a:spcBef>
                <a:spcPts val="0"/>
              </a:spcBef>
            </a:pPr>
            <a:r>
              <a:rPr lang="en"/>
              <a:t>Workload</a:t>
            </a:r>
            <a:br>
              <a:rPr lang="en"/>
            </a:br>
            <a:r>
              <a:rPr lang="en"/>
              <a:t>Metrics 7: Number of working hours per week per person (Workload)</a:t>
            </a:r>
            <a:br>
              <a:rPr lang="en"/>
            </a:br>
            <a:r>
              <a:rPr lang="en"/>
              <a:t>Metrics 8: Number of code lines per person (Workload)</a:t>
            </a:r>
          </a:p>
          <a:p>
            <a:pPr lvl="0" rtl="0">
              <a:spcBef>
                <a:spcPts val="0"/>
              </a:spcBef>
              <a:buNone/>
            </a:pPr>
            <a:br>
              <a:rPr lang="en"/>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Quality Assurance Plan - Standard</a:t>
            </a:r>
          </a:p>
        </p:txBody>
      </p:sp>
      <p:sp>
        <p:nvSpPr>
          <p:cNvPr id="168" name="Shape 168"/>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lang="en"/>
              <a:t>Documentation standard - clear and accurate</a:t>
            </a:r>
            <a:br>
              <a:rPr lang="en"/>
            </a:br>
            <a:r>
              <a:rPr lang="en"/>
              <a:t>Design documents, quality assurance documents, requirement documents</a:t>
            </a:r>
            <a:br>
              <a:rPr lang="en"/>
            </a:br>
          </a:p>
          <a:p>
            <a:pPr indent="-228600" lvl="0" marL="457200">
              <a:spcBef>
                <a:spcPts val="0"/>
              </a:spcBef>
            </a:pPr>
            <a:r>
              <a:rPr lang="en"/>
              <a:t>Coding standard - stable and reusable</a:t>
            </a:r>
            <a:br>
              <a:rPr lang="en"/>
            </a:br>
            <a:r>
              <a:rPr lang="en"/>
              <a:t>&lt;How to write testable code&gt;</a:t>
            </a:r>
            <a:br>
              <a:rPr lang="en"/>
            </a:br>
            <a:r>
              <a:rPr lang="en"/>
              <a:t>Code review</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Quality Assurance Plan - Review Process </a:t>
            </a:r>
          </a:p>
        </p:txBody>
      </p:sp>
      <p:sp>
        <p:nvSpPr>
          <p:cNvPr id="174" name="Shape 17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lang="en"/>
              <a:t>Code Review</a:t>
            </a:r>
            <a:br>
              <a:rPr lang="en"/>
            </a:br>
            <a:r>
              <a:rPr lang="en"/>
              <a:t>Time: Each code commit</a:t>
            </a:r>
            <a:br>
              <a:rPr lang="en"/>
            </a:br>
            <a:r>
              <a:rPr lang="en"/>
              <a:t>Who: Programmers</a:t>
            </a:r>
            <a:br>
              <a:rPr lang="en"/>
            </a:br>
            <a:r>
              <a:rPr lang="en"/>
              <a:t>How: Online dialogs</a:t>
            </a:r>
            <a:br>
              <a:rPr lang="en"/>
            </a:br>
          </a:p>
          <a:p>
            <a:pPr indent="-228600" lvl="0" marL="457200" rtl="0">
              <a:spcBef>
                <a:spcPts val="0"/>
              </a:spcBef>
            </a:pPr>
            <a:r>
              <a:rPr lang="en"/>
              <a:t>Document Review</a:t>
            </a:r>
            <a:br>
              <a:rPr lang="en"/>
            </a:br>
            <a:r>
              <a:rPr lang="en"/>
              <a:t>Time: End of iteration</a:t>
            </a:r>
            <a:br>
              <a:rPr lang="en"/>
            </a:br>
            <a:r>
              <a:rPr lang="en"/>
              <a:t>Who: All</a:t>
            </a:r>
            <a:br>
              <a:rPr lang="en"/>
            </a:br>
            <a:r>
              <a:rPr lang="en"/>
              <a:t>How: Face-to-face discussion</a:t>
            </a:r>
            <a:br>
              <a:rPr lang="en"/>
            </a:br>
          </a:p>
          <a:p>
            <a:pPr indent="-228600" lvl="0" marL="457200" rtl="0">
              <a:spcBef>
                <a:spcPts val="0"/>
              </a:spcBef>
            </a:pPr>
            <a:r>
              <a:rPr lang="en"/>
              <a:t>Requirement Review</a:t>
            </a:r>
            <a:br>
              <a:rPr lang="en"/>
            </a:br>
            <a:r>
              <a:rPr lang="en"/>
              <a:t>Time: Begin of iteration (Except iteration 0)</a:t>
            </a:r>
            <a:br>
              <a:rPr lang="en"/>
            </a:br>
            <a:r>
              <a:rPr lang="en"/>
              <a:t>Who: All</a:t>
            </a:r>
            <a:br>
              <a:rPr lang="en"/>
            </a:br>
            <a:r>
              <a:rPr lang="en"/>
              <a:t>How: Face-to-face discussion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Quality Assurance Plan</a:t>
            </a:r>
          </a:p>
        </p:txBody>
      </p:sp>
      <p:sp>
        <p:nvSpPr>
          <p:cNvPr id="180" name="Shape 18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rPr lang="en"/>
              <a:t> Testing</a:t>
            </a:r>
          </a:p>
          <a:p>
            <a:pPr indent="-228600" lvl="0" marL="914400" rtl="0">
              <a:spcBef>
                <a:spcPts val="0"/>
              </a:spcBef>
              <a:buAutoNum type="arabicPeriod"/>
            </a:pPr>
            <a:r>
              <a:rPr lang="en"/>
              <a:t>Types of Testing:</a:t>
            </a:r>
          </a:p>
          <a:p>
            <a:pPr indent="-342900" lvl="1" marL="1371600" rtl="0">
              <a:spcBef>
                <a:spcPts val="0"/>
              </a:spcBef>
              <a:buSzPct val="100000"/>
              <a:buAutoNum type="alphaLcPeriod"/>
            </a:pPr>
            <a:r>
              <a:rPr lang="en" sz="1800"/>
              <a:t>Functional Testing - Make sure  general functions works properly.</a:t>
            </a:r>
          </a:p>
          <a:p>
            <a:pPr indent="-228600" lvl="1" marL="1371600" rtl="0">
              <a:spcBef>
                <a:spcPts val="0"/>
              </a:spcBef>
              <a:buAutoNum type="alphaLcPeriod"/>
            </a:pPr>
            <a:r>
              <a:rPr lang="en" sz="1800"/>
              <a:t>Boundary Value Testing - As a game, bugs always occur at boundary values. </a:t>
            </a:r>
          </a:p>
          <a:p>
            <a:pPr indent="-342900" lvl="1" marL="1371600" rtl="0">
              <a:spcBef>
                <a:spcPts val="0"/>
              </a:spcBef>
              <a:buSzPct val="100000"/>
              <a:buAutoNum type="alphaLcPeriod"/>
            </a:pPr>
            <a:r>
              <a:rPr lang="en" sz="1800"/>
              <a:t>Beta Testing - Release beta version for teammates to play.</a:t>
            </a:r>
          </a:p>
          <a:p>
            <a:pPr indent="-228600" lvl="0" marL="914400" rtl="0">
              <a:spcBef>
                <a:spcPts val="0"/>
              </a:spcBef>
              <a:buAutoNum type="arabicPeriod"/>
            </a:pPr>
            <a:r>
              <a:rPr lang="en"/>
              <a:t>Testers: For first two, we have a tester. To do the beta testing, all people will engage.</a:t>
            </a:r>
          </a:p>
          <a:p>
            <a:pPr indent="-228600" lvl="0" marL="914400" rtl="0">
              <a:spcBef>
                <a:spcPts val="0"/>
              </a:spcBef>
              <a:buAutoNum type="arabicPeriod"/>
            </a:pPr>
            <a:r>
              <a:rPr lang="en"/>
              <a:t>Test cycle: Every Iteration after iteration one, when general functions are ready.</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Quality Assurance Plan</a:t>
            </a:r>
          </a:p>
        </p:txBody>
      </p:sp>
      <p:sp>
        <p:nvSpPr>
          <p:cNvPr id="186" name="Shape 18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rPr lang="en"/>
              <a:t>Defect Management</a:t>
            </a:r>
          </a:p>
          <a:p>
            <a:pPr indent="-228600" lvl="0" marL="914400" rtl="0">
              <a:spcBef>
                <a:spcPts val="0"/>
              </a:spcBef>
              <a:buAutoNum type="arabicPeriod"/>
            </a:pPr>
            <a:r>
              <a:rPr lang="en"/>
              <a:t>Criteria:  </a:t>
            </a:r>
            <a:r>
              <a:rPr lang="en">
                <a:highlight>
                  <a:srgbClr val="FFFFFF"/>
                </a:highlight>
              </a:rPr>
              <a:t>priority of a defect would indicate the urgency with which it would need to be fixed.</a:t>
            </a:r>
            <a:r>
              <a:rPr lang="en">
                <a:solidFill>
                  <a:srgbClr val="222222"/>
                </a:solidFill>
                <a:highlight>
                  <a:srgbClr val="FFFFFF"/>
                </a:highlight>
              </a:rPr>
              <a:t> </a:t>
            </a:r>
            <a:r>
              <a:rPr lang="en"/>
              <a:t>Justice of the game (High Priority) - Like calculating health bars, attack damage etc. </a:t>
            </a:r>
          </a:p>
          <a:p>
            <a:pPr indent="-228600" lvl="0" marL="914400" rtl="0">
              <a:spcBef>
                <a:spcPts val="0"/>
              </a:spcBef>
              <a:buAutoNum type="arabicPeriod"/>
            </a:pPr>
            <a:r>
              <a:rPr lang="en"/>
              <a:t>To manage defects, we will start on problems with high severity to low severity. Each problem will be posted to every teammate. </a:t>
            </a:r>
          </a:p>
          <a:p>
            <a:pPr indent="-228600" lvl="0" marL="914400" rtl="0">
              <a:spcBef>
                <a:spcPts val="0"/>
              </a:spcBef>
              <a:buAutoNum type="arabicPeriod"/>
            </a:pPr>
            <a:r>
              <a:rPr lang="en"/>
              <a:t>Tools: Trello, PivotTracker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053025" y="1740675"/>
            <a:ext cx="2389200" cy="703500"/>
          </a:xfrm>
          <a:prstGeom prst="rect">
            <a:avLst/>
          </a:prstGeom>
        </p:spPr>
        <p:txBody>
          <a:bodyPr anchorCtr="0" anchor="b" bIns="91425" lIns="91425" rIns="91425" wrap="square" tIns="91425">
            <a:noAutofit/>
          </a:bodyPr>
          <a:lstStyle/>
          <a:p>
            <a:pPr lvl="0" rtl="0">
              <a:spcBef>
                <a:spcPts val="0"/>
              </a:spcBef>
              <a:buNone/>
            </a:pPr>
            <a:r>
              <a:rPr lang="en" sz="2400"/>
              <a:t>Overview</a:t>
            </a:r>
          </a:p>
        </p:txBody>
      </p:sp>
      <p:sp>
        <p:nvSpPr>
          <p:cNvPr id="73" name="Shape 73"/>
          <p:cNvSpPr txBox="1"/>
          <p:nvPr>
            <p:ph type="ctrTitle"/>
          </p:nvPr>
        </p:nvSpPr>
        <p:spPr>
          <a:xfrm>
            <a:off x="1053025" y="2664725"/>
            <a:ext cx="2389200" cy="703500"/>
          </a:xfrm>
          <a:prstGeom prst="rect">
            <a:avLst/>
          </a:prstGeom>
        </p:spPr>
        <p:txBody>
          <a:bodyPr anchorCtr="0" anchor="b" bIns="91425" lIns="91425" rIns="91425" wrap="square" tIns="91425">
            <a:noAutofit/>
          </a:bodyPr>
          <a:lstStyle/>
          <a:p>
            <a:pPr lvl="0" rtl="0">
              <a:spcBef>
                <a:spcPts val="0"/>
              </a:spcBef>
              <a:buNone/>
            </a:pPr>
            <a:r>
              <a:rPr lang="en" sz="2400"/>
              <a:t>Management Plan</a:t>
            </a:r>
          </a:p>
        </p:txBody>
      </p:sp>
      <p:sp>
        <p:nvSpPr>
          <p:cNvPr id="74" name="Shape 74"/>
          <p:cNvSpPr txBox="1"/>
          <p:nvPr>
            <p:ph type="ctrTitle"/>
          </p:nvPr>
        </p:nvSpPr>
        <p:spPr>
          <a:xfrm>
            <a:off x="3377400" y="1740675"/>
            <a:ext cx="2389200" cy="703500"/>
          </a:xfrm>
          <a:prstGeom prst="rect">
            <a:avLst/>
          </a:prstGeom>
        </p:spPr>
        <p:txBody>
          <a:bodyPr anchorCtr="0" anchor="b" bIns="91425" lIns="91425" rIns="91425" wrap="square" tIns="91425">
            <a:noAutofit/>
          </a:bodyPr>
          <a:lstStyle/>
          <a:p>
            <a:pPr lvl="0" rtl="0">
              <a:spcBef>
                <a:spcPts val="0"/>
              </a:spcBef>
              <a:buNone/>
            </a:pPr>
            <a:r>
              <a:rPr lang="en" sz="2400"/>
              <a:t>Related Work</a:t>
            </a:r>
          </a:p>
        </p:txBody>
      </p:sp>
      <p:sp>
        <p:nvSpPr>
          <p:cNvPr id="75" name="Shape 75"/>
          <p:cNvSpPr txBox="1"/>
          <p:nvPr>
            <p:ph type="ctrTitle"/>
          </p:nvPr>
        </p:nvSpPr>
        <p:spPr>
          <a:xfrm>
            <a:off x="5705225" y="1740675"/>
            <a:ext cx="2389200" cy="703500"/>
          </a:xfrm>
          <a:prstGeom prst="rect">
            <a:avLst/>
          </a:prstGeom>
        </p:spPr>
        <p:txBody>
          <a:bodyPr anchorCtr="0" anchor="b" bIns="91425" lIns="91425" rIns="91425" wrap="square" tIns="91425">
            <a:noAutofit/>
          </a:bodyPr>
          <a:lstStyle/>
          <a:p>
            <a:pPr lvl="0" rtl="0">
              <a:spcBef>
                <a:spcPts val="0"/>
              </a:spcBef>
              <a:buNone/>
            </a:pPr>
            <a:r>
              <a:rPr lang="en" sz="2400"/>
              <a:t>Requirement</a:t>
            </a:r>
          </a:p>
        </p:txBody>
      </p:sp>
      <p:sp>
        <p:nvSpPr>
          <p:cNvPr id="76" name="Shape 76"/>
          <p:cNvSpPr txBox="1"/>
          <p:nvPr>
            <p:ph type="ctrTitle"/>
          </p:nvPr>
        </p:nvSpPr>
        <p:spPr>
          <a:xfrm>
            <a:off x="3377400" y="2664725"/>
            <a:ext cx="2389200" cy="703500"/>
          </a:xfrm>
          <a:prstGeom prst="rect">
            <a:avLst/>
          </a:prstGeom>
        </p:spPr>
        <p:txBody>
          <a:bodyPr anchorCtr="0" anchor="b" bIns="91425" lIns="91425" rIns="91425" wrap="square" tIns="91425">
            <a:noAutofit/>
          </a:bodyPr>
          <a:lstStyle/>
          <a:p>
            <a:pPr lvl="0" rtl="0">
              <a:spcBef>
                <a:spcPts val="0"/>
              </a:spcBef>
              <a:buNone/>
            </a:pPr>
            <a:r>
              <a:rPr lang="en" sz="2400"/>
              <a:t>Quality Assurance</a:t>
            </a:r>
          </a:p>
        </p:txBody>
      </p:sp>
      <p:sp>
        <p:nvSpPr>
          <p:cNvPr id="77" name="Shape 77"/>
          <p:cNvSpPr txBox="1"/>
          <p:nvPr>
            <p:ph type="ctrTitle"/>
          </p:nvPr>
        </p:nvSpPr>
        <p:spPr>
          <a:xfrm>
            <a:off x="5705225" y="2664725"/>
            <a:ext cx="2389200" cy="703500"/>
          </a:xfrm>
          <a:prstGeom prst="rect">
            <a:avLst/>
          </a:prstGeom>
        </p:spPr>
        <p:txBody>
          <a:bodyPr anchorCtr="0" anchor="b" bIns="91425" lIns="91425" rIns="91425" wrap="square" tIns="91425">
            <a:noAutofit/>
          </a:bodyPr>
          <a:lstStyle/>
          <a:p>
            <a:pPr lvl="0" rtl="0">
              <a:spcBef>
                <a:spcPts val="0"/>
              </a:spcBef>
              <a:buNone/>
            </a:pPr>
            <a:r>
              <a:rPr lang="en" sz="2400"/>
              <a:t>Configuration</a:t>
            </a:r>
          </a:p>
        </p:txBody>
      </p:sp>
      <p:sp>
        <p:nvSpPr>
          <p:cNvPr id="78" name="Shape 78"/>
          <p:cNvSpPr txBox="1"/>
          <p:nvPr>
            <p:ph idx="1" type="subTitle"/>
          </p:nvPr>
        </p:nvSpPr>
        <p:spPr>
          <a:xfrm>
            <a:off x="2136750" y="3938300"/>
            <a:ext cx="4870500" cy="651000"/>
          </a:xfrm>
          <a:prstGeom prst="rect">
            <a:avLst/>
          </a:prstGeom>
        </p:spPr>
        <p:txBody>
          <a:bodyPr anchorCtr="0" anchor="t" bIns="91425" lIns="91425" rIns="91425" wrap="square" tIns="91425">
            <a:noAutofit/>
          </a:bodyPr>
          <a:lstStyle/>
          <a:p>
            <a:pPr lvl="0" rtl="0">
              <a:spcBef>
                <a:spcPts val="0"/>
              </a:spcBef>
              <a:buNone/>
            </a:pPr>
            <a:r>
              <a:rPr lang="en" sz="1400">
                <a:solidFill>
                  <a:srgbClr val="666666"/>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Topic Today</a:t>
            </a:r>
          </a:p>
          <a:p>
            <a:pPr lvl="0" rtl="0">
              <a:spcBef>
                <a:spcPts val="0"/>
              </a:spcBef>
              <a:buNone/>
            </a:pPr>
            <a:r>
              <a:t/>
            </a:r>
            <a:endParaRPr sz="1400">
              <a:solidFill>
                <a:srgbClr val="666666"/>
              </a:solidFill>
              <a:latin typeface="Merriweather"/>
              <a:ea typeface="Merriweather"/>
              <a:cs typeface="Merriweather"/>
              <a:sym typeface="Merriweather"/>
            </a:endParaRPr>
          </a:p>
          <a:p>
            <a:pPr lvl="0" rtl="0">
              <a:spcBef>
                <a:spcPts val="0"/>
              </a:spcBef>
              <a:buNone/>
            </a:pPr>
            <a:r>
              <a:t/>
            </a:r>
            <a:endParaRPr sz="1400">
              <a:solidFill>
                <a:srgbClr val="666666"/>
              </a:solidFill>
              <a:latin typeface="Merriweather"/>
              <a:ea typeface="Merriweather"/>
              <a:cs typeface="Merriweather"/>
              <a:sym typeface="Merriweather"/>
            </a:endParaRPr>
          </a:p>
          <a:p>
            <a:pPr lvl="0" rtl="0" algn="l">
              <a:spcBef>
                <a:spcPts val="0"/>
              </a:spcBef>
              <a:buNone/>
            </a:pPr>
            <a:r>
              <a:t/>
            </a:r>
            <a:endParaRPr sz="1400">
              <a:solidFill>
                <a:srgbClr val="666666"/>
              </a:solidFill>
              <a:latin typeface="Merriweather"/>
              <a:ea typeface="Merriweather"/>
              <a:cs typeface="Merriweather"/>
              <a:sym typeface="Merriweather"/>
            </a:endParaRPr>
          </a:p>
          <a:p>
            <a:pPr lv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Configuration Management Plan</a:t>
            </a:r>
          </a:p>
        </p:txBody>
      </p:sp>
      <p:sp>
        <p:nvSpPr>
          <p:cNvPr id="192" name="Shape 19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lang="en"/>
              <a:t>IDE: U</a:t>
            </a:r>
            <a:r>
              <a:rPr lang="en"/>
              <a:t>nity</a:t>
            </a:r>
            <a:r>
              <a:rPr lang="en"/>
              <a:t> 2017.1.1</a:t>
            </a:r>
          </a:p>
          <a:p>
            <a:pPr lvl="0" rtl="0">
              <a:spcBef>
                <a:spcPts val="0"/>
              </a:spcBef>
              <a:buNone/>
            </a:pPr>
            <a:r>
              <a:t/>
            </a:r>
            <a:endParaRPr/>
          </a:p>
          <a:p>
            <a:pPr lvl="0" rtl="0">
              <a:spcBef>
                <a:spcPts val="0"/>
              </a:spcBef>
              <a:buNone/>
            </a:pPr>
            <a:r>
              <a:t/>
            </a:r>
            <a:endParaRPr/>
          </a:p>
          <a:p>
            <a:pPr indent="-228600" lvl="0" marL="457200" rtl="0">
              <a:spcBef>
                <a:spcPts val="0"/>
              </a:spcBef>
            </a:pPr>
            <a:r>
              <a:rPr lang="en"/>
              <a:t>V</a:t>
            </a:r>
            <a:r>
              <a:rPr lang="en"/>
              <a:t>ersion Control: Git</a:t>
            </a:r>
          </a:p>
          <a:p>
            <a:pPr indent="457200" lvl="0" rtl="0">
              <a:lnSpc>
                <a:spcPct val="115000"/>
              </a:lnSpc>
              <a:spcBef>
                <a:spcPts val="0"/>
              </a:spcBef>
              <a:spcAft>
                <a:spcPts val="0"/>
              </a:spcAft>
              <a:buNone/>
            </a:pPr>
            <a:r>
              <a:rPr lang="en" u="sng">
                <a:solidFill>
                  <a:srgbClr val="1155CC"/>
                </a:solidFill>
                <a:latin typeface="Arial"/>
                <a:ea typeface="Arial"/>
                <a:cs typeface="Arial"/>
                <a:sym typeface="Arial"/>
                <a:hlinkClick r:id="rId3"/>
              </a:rPr>
              <a:t>https://github.com/LinlanGrace/MET-673-Team-1</a:t>
            </a:r>
          </a:p>
          <a:p>
            <a:pPr indent="457200" lvl="0" rtl="0">
              <a:lnSpc>
                <a:spcPct val="115000"/>
              </a:lnSpc>
              <a:spcBef>
                <a:spcPts val="0"/>
              </a:spcBef>
              <a:spcAft>
                <a:spcPts val="0"/>
              </a:spcAft>
              <a:buNone/>
            </a:pPr>
            <a:r>
              <a:t/>
            </a:r>
            <a:endParaRPr>
              <a:solidFill>
                <a:srgbClr val="000000"/>
              </a:solidFill>
              <a:latin typeface="Arial"/>
              <a:ea typeface="Arial"/>
              <a:cs typeface="Arial"/>
              <a:sym typeface="Arial"/>
            </a:endParaRPr>
          </a:p>
          <a:p>
            <a:pPr indent="-228600" lvl="0" marL="457200" marR="0" rtl="0" algn="l">
              <a:lnSpc>
                <a:spcPct val="115000"/>
              </a:lnSpc>
              <a:spcBef>
                <a:spcPts val="0"/>
              </a:spcBef>
              <a:spcAft>
                <a:spcPts val="1600"/>
              </a:spcAft>
            </a:pPr>
            <a:r>
              <a:rPr lang="en"/>
              <a:t>Branches: </a:t>
            </a:r>
          </a:p>
          <a:p>
            <a:pPr indent="-228600" lvl="1" marL="914400" marR="0" rtl="0" algn="l">
              <a:lnSpc>
                <a:spcPct val="115000"/>
              </a:lnSpc>
              <a:spcBef>
                <a:spcPts val="0"/>
              </a:spcBef>
              <a:spcAft>
                <a:spcPts val="1600"/>
              </a:spcAft>
            </a:pPr>
            <a:r>
              <a:rPr lang="en"/>
              <a:t>Development Branch : under development</a:t>
            </a:r>
            <a:r>
              <a:rPr lang="en">
                <a:solidFill>
                  <a:srgbClr val="000000"/>
                </a:solidFill>
                <a:latin typeface="Arial"/>
                <a:ea typeface="Arial"/>
                <a:cs typeface="Arial"/>
                <a:sym typeface="Arial"/>
              </a:rPr>
              <a:t> </a:t>
            </a:r>
          </a:p>
          <a:p>
            <a:pPr indent="-228600" lvl="1" marL="914400" marR="0" rtl="0" algn="l">
              <a:lnSpc>
                <a:spcPct val="115000"/>
              </a:lnSpc>
              <a:spcBef>
                <a:spcPts val="0"/>
              </a:spcBef>
              <a:spcAft>
                <a:spcPts val="1600"/>
              </a:spcAft>
            </a:pPr>
            <a:r>
              <a:rPr lang="en"/>
              <a:t>Master Branch: produc version</a:t>
            </a:r>
          </a:p>
          <a:p>
            <a:pPr indent="-228600" lvl="1" marL="914400" marR="0" rtl="0" algn="l">
              <a:lnSpc>
                <a:spcPct val="115000"/>
              </a:lnSpc>
              <a:spcBef>
                <a:spcPts val="0"/>
              </a:spcBef>
              <a:spcAft>
                <a:spcPts val="1600"/>
              </a:spcAft>
            </a:pPr>
            <a:r>
              <a:rPr lang="en"/>
              <a:t>Feature Branch: feel free to add feature branches for single features</a:t>
            </a:r>
          </a:p>
          <a:p>
            <a:pPr lvl="0">
              <a:spcBef>
                <a:spcPts val="0"/>
              </a:spcBef>
              <a:buNone/>
            </a:pPr>
            <a:r>
              <a:t/>
            </a:r>
            <a:endParaRPr/>
          </a:p>
        </p:txBody>
      </p:sp>
      <p:pic>
        <p:nvPicPr>
          <p:cNvPr id="193" name="Shape 193"/>
          <p:cNvPicPr preferRelativeResize="0"/>
          <p:nvPr/>
        </p:nvPicPr>
        <p:blipFill>
          <a:blip r:embed="rId4">
            <a:alphaModFix/>
          </a:blip>
          <a:stretch>
            <a:fillRect/>
          </a:stretch>
        </p:blipFill>
        <p:spPr>
          <a:xfrm>
            <a:off x="1010375" y="2071750"/>
            <a:ext cx="2740299" cy="1143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rtl="0">
              <a:spcBef>
                <a:spcPts val="0"/>
              </a:spcBef>
              <a:buNone/>
            </a:pPr>
            <a:r>
              <a:rPr lang="en"/>
              <a:t>Configuration Management Plan</a:t>
            </a:r>
          </a:p>
        </p:txBody>
      </p:sp>
      <p:sp>
        <p:nvSpPr>
          <p:cNvPr id="199" name="Shape 199"/>
          <p:cNvSpPr txBox="1"/>
          <p:nvPr>
            <p:ph idx="1" type="body"/>
          </p:nvPr>
        </p:nvSpPr>
        <p:spPr>
          <a:xfrm>
            <a:off x="462275" y="1688433"/>
            <a:ext cx="8520600" cy="4403700"/>
          </a:xfrm>
          <a:prstGeom prst="rect">
            <a:avLst/>
          </a:prstGeom>
        </p:spPr>
        <p:txBody>
          <a:bodyPr anchorCtr="0" anchor="t" bIns="91425" lIns="91425" rIns="91425" wrap="square" tIns="91425">
            <a:noAutofit/>
          </a:bodyPr>
          <a:lstStyle/>
          <a:p>
            <a:pPr lvl="0">
              <a:spcBef>
                <a:spcPts val="0"/>
              </a:spcBef>
              <a:buNone/>
            </a:pPr>
            <a:r>
              <a:rPr lang="en" sz="2400"/>
              <a:t>Code Commit Guidelines:</a:t>
            </a:r>
          </a:p>
          <a:p>
            <a:pPr indent="-355600" lvl="0" marL="457200" rtl="0">
              <a:lnSpc>
                <a:spcPct val="150000"/>
              </a:lnSpc>
              <a:spcBef>
                <a:spcPts val="0"/>
              </a:spcBef>
              <a:buSzPct val="100000"/>
            </a:pPr>
            <a:r>
              <a:rPr lang="en" sz="2000"/>
              <a:t>Pull from mainline first and resolve the conflicts before any changes.</a:t>
            </a:r>
          </a:p>
          <a:p>
            <a:pPr indent="-355600" lvl="0" marL="457200" rtl="0">
              <a:lnSpc>
                <a:spcPct val="150000"/>
              </a:lnSpc>
              <a:spcBef>
                <a:spcPts val="0"/>
              </a:spcBef>
              <a:buSzPct val="100000"/>
            </a:pPr>
            <a:r>
              <a:rPr lang="en" sz="2000"/>
              <a:t>Code should be committed with clear documentation.</a:t>
            </a:r>
          </a:p>
          <a:p>
            <a:pPr indent="-355600" lvl="0" marL="457200" rtl="0">
              <a:lnSpc>
                <a:spcPct val="150000"/>
              </a:lnSpc>
              <a:spcBef>
                <a:spcPts val="0"/>
              </a:spcBef>
              <a:buSzPct val="100000"/>
            </a:pPr>
            <a:r>
              <a:rPr lang="en" sz="2000"/>
              <a:t>Code review is required before a commit.</a:t>
            </a:r>
          </a:p>
          <a:p>
            <a:pPr indent="-355600" lvl="0" marL="457200" rtl="0">
              <a:lnSpc>
                <a:spcPct val="150000"/>
              </a:lnSpc>
              <a:spcBef>
                <a:spcPts val="0"/>
              </a:spcBef>
              <a:buSzPct val="100000"/>
            </a:pPr>
            <a:r>
              <a:rPr lang="en" sz="2000"/>
              <a:t>Inform others if you want to touch their feature branches.</a:t>
            </a:r>
          </a:p>
          <a:p>
            <a:pPr indent="-355600" lvl="0" marL="457200" marR="0" rtl="0" algn="l">
              <a:lnSpc>
                <a:spcPct val="150000"/>
              </a:lnSpc>
              <a:spcBef>
                <a:spcPts val="0"/>
              </a:spcBef>
              <a:spcAft>
                <a:spcPts val="1600"/>
              </a:spcAft>
              <a:buClr>
                <a:schemeClr val="dk2"/>
              </a:buClr>
              <a:buSzPct val="100000"/>
              <a:buFont typeface="Open Sans"/>
            </a:pPr>
            <a:r>
              <a:rPr lang="en" sz="2000"/>
              <a:t>Remember to $git push to publish your work.</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004150" y="2335685"/>
            <a:ext cx="7136700" cy="1363200"/>
          </a:xfrm>
          <a:prstGeom prst="rect">
            <a:avLst/>
          </a:prstGeom>
        </p:spPr>
        <p:txBody>
          <a:bodyPr anchorCtr="0" anchor="b" bIns="91425" lIns="91425" rIns="91425" wrap="square" tIns="91425">
            <a:noAutofit/>
          </a:bodyPr>
          <a:lstStyle/>
          <a:p>
            <a:pPr lvl="0" rtl="0">
              <a:spcBef>
                <a:spcPts val="0"/>
              </a:spcBef>
              <a:buNone/>
            </a:pPr>
            <a:r>
              <a:rPr lang="en"/>
              <a:t>Thank You</a:t>
            </a:r>
          </a:p>
        </p:txBody>
      </p:sp>
      <p:sp>
        <p:nvSpPr>
          <p:cNvPr id="205" name="Shape 205"/>
          <p:cNvSpPr txBox="1"/>
          <p:nvPr>
            <p:ph idx="1" type="subTitle"/>
          </p:nvPr>
        </p:nvSpPr>
        <p:spPr>
          <a:xfrm>
            <a:off x="2137225" y="3800049"/>
            <a:ext cx="4870500" cy="1293900"/>
          </a:xfrm>
          <a:prstGeom prst="rect">
            <a:avLst/>
          </a:prstGeom>
        </p:spPr>
        <p:txBody>
          <a:bodyPr anchorCtr="0" anchor="t" bIns="91425" lIns="91425" rIns="91425" wrap="square" tIns="91425">
            <a:noAutofit/>
          </a:bodyPr>
          <a:lstStyle/>
          <a:p>
            <a:pPr lvl="0" rtl="0">
              <a:spcBef>
                <a:spcPts val="0"/>
              </a:spcBef>
              <a:buNone/>
            </a:pPr>
            <a:r>
              <a:rPr lang="en" sz="1400">
                <a:solidFill>
                  <a:srgbClr val="666666"/>
                </a:solidFill>
                <a:latin typeface="Merriweather"/>
                <a:ea typeface="Merriweather"/>
                <a:cs typeface="Merriweather"/>
                <a:sym typeface="Merriweather"/>
              </a:rPr>
              <a:t> 09/27/2017</a:t>
            </a:r>
          </a:p>
          <a:p>
            <a:pPr lvl="0" rtl="0">
              <a:spcBef>
                <a:spcPts val="0"/>
              </a:spcBef>
              <a:buNone/>
            </a:pPr>
            <a:r>
              <a:t/>
            </a:r>
            <a:endParaRPr sz="1400">
              <a:solidFill>
                <a:srgbClr val="666666"/>
              </a:solidFill>
              <a:latin typeface="Merriweather"/>
              <a:ea typeface="Merriweather"/>
              <a:cs typeface="Merriweather"/>
              <a:sym typeface="Merriweather"/>
            </a:endParaRPr>
          </a:p>
          <a:p>
            <a:pPr lvl="0" rtl="0">
              <a:spcBef>
                <a:spcPts val="0"/>
              </a:spcBef>
              <a:buNone/>
            </a:pPr>
            <a:r>
              <a:rPr lang="en" sz="1400">
                <a:solidFill>
                  <a:srgbClr val="666666"/>
                </a:solidFill>
                <a:latin typeface="Merriweather"/>
                <a:ea typeface="Merriweather"/>
                <a:cs typeface="Merriweather"/>
                <a:sym typeface="Merriweather"/>
              </a:rPr>
              <a:t>Team 1 - Postponer</a:t>
            </a:r>
          </a:p>
          <a:p>
            <a:pPr lvl="0" rtl="0">
              <a:spcBef>
                <a:spcPts val="0"/>
              </a:spcBef>
              <a:buNone/>
            </a:pPr>
            <a:r>
              <a:rPr lang="en" sz="1400">
                <a:solidFill>
                  <a:srgbClr val="666666"/>
                </a:solidFill>
                <a:latin typeface="Merriweather"/>
                <a:ea typeface="Merriweather"/>
                <a:cs typeface="Merriweather"/>
                <a:sym typeface="Merriweather"/>
              </a:rPr>
              <a:t>Linlan Chen, Shuhan Liu, Haotian Wu,</a:t>
            </a:r>
          </a:p>
          <a:p>
            <a:pPr lvl="0" rtl="0">
              <a:spcBef>
                <a:spcPts val="0"/>
              </a:spcBef>
              <a:buNone/>
            </a:pPr>
            <a:r>
              <a:rPr lang="en" sz="1400">
                <a:solidFill>
                  <a:srgbClr val="666666"/>
                </a:solidFill>
                <a:latin typeface="Merriweather"/>
                <a:ea typeface="Merriweather"/>
                <a:cs typeface="Merriweather"/>
                <a:sym typeface="Merriweather"/>
              </a:rPr>
              <a:t> Baoxiang Yang, Lei Yang, Qiwei Zheng</a:t>
            </a:r>
          </a:p>
          <a:p>
            <a:pPr lvl="0" rtl="0" algn="l">
              <a:spcBef>
                <a:spcPts val="0"/>
              </a:spcBef>
              <a:buNone/>
            </a:pPr>
            <a:r>
              <a:t/>
            </a:r>
            <a:endParaRPr sz="1400">
              <a:solidFill>
                <a:srgbClr val="666666"/>
              </a:solidFill>
              <a:latin typeface="Merriweather"/>
              <a:ea typeface="Merriweather"/>
              <a:cs typeface="Merriweather"/>
              <a:sym typeface="Merriweather"/>
            </a:endParaRPr>
          </a:p>
          <a:p>
            <a:pPr lv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84" name="Shape 8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rtl="0">
              <a:spcBef>
                <a:spcPts val="0"/>
              </a:spcBef>
              <a:buNone/>
            </a:pPr>
            <a:r>
              <a:rPr lang="en" sz="2400"/>
              <a:t>2.5D local multiplayer tank fighting game in Unity3D</a:t>
            </a:r>
          </a:p>
          <a:p>
            <a:pPr lvl="0">
              <a:spcBef>
                <a:spcPts val="0"/>
              </a:spcBef>
              <a:buNone/>
            </a:pPr>
            <a:r>
              <a:rPr lang="en" sz="2400">
                <a:solidFill>
                  <a:srgbClr val="000000"/>
                </a:solidFill>
                <a:latin typeface="Arial"/>
                <a:ea typeface="Arial"/>
                <a:cs typeface="Arial"/>
                <a:sym typeface="Arial"/>
              </a:rPr>
              <a:t>The video game industry has been continuously growing since the beginning of the twenty-first century. In recent years, with the development of GPU design, computer graphics algorithms, and virtual reality, the potential has been unleashed.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Motivation</a:t>
            </a:r>
          </a:p>
        </p:txBody>
      </p:sp>
      <p:sp>
        <p:nvSpPr>
          <p:cNvPr id="90" name="Shape 9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rPr lang="en"/>
              <a:t>Indie Games: </a:t>
            </a:r>
            <a:r>
              <a:rPr lang="en">
                <a:solidFill>
                  <a:srgbClr val="222222"/>
                </a:solidFill>
                <a:highlight>
                  <a:srgbClr val="FFFFFF"/>
                </a:highlight>
                <a:latin typeface="Arial"/>
                <a:ea typeface="Arial"/>
                <a:cs typeface="Arial"/>
                <a:sym typeface="Arial"/>
              </a:rPr>
              <a:t>An independent video game (commonly referred to as an indie game) is a videogame that is often created without the financial support of a publisher.</a:t>
            </a:r>
          </a:p>
          <a:p>
            <a:pPr lvl="0">
              <a:spcBef>
                <a:spcPts val="0"/>
              </a:spcBef>
              <a:buNone/>
            </a:pPr>
            <a:r>
              <a:t/>
            </a:r>
            <a:endParaRPr>
              <a:solidFill>
                <a:srgbClr val="222222"/>
              </a:solidFill>
              <a:highlight>
                <a:srgbClr val="FFFFFF"/>
              </a:highlight>
              <a:latin typeface="Arial"/>
              <a:ea typeface="Arial"/>
              <a:cs typeface="Arial"/>
              <a:sym typeface="Arial"/>
            </a:endParaRPr>
          </a:p>
          <a:p>
            <a:pPr lvl="0">
              <a:spcBef>
                <a:spcPts val="0"/>
              </a:spcBef>
              <a:buNone/>
            </a:pPr>
            <a:r>
              <a:t/>
            </a:r>
            <a:endParaRPr>
              <a:solidFill>
                <a:srgbClr val="222222"/>
              </a:solidFill>
              <a:highlight>
                <a:srgbClr val="FFFFFF"/>
              </a:highlight>
              <a:latin typeface="Arial"/>
              <a:ea typeface="Arial"/>
              <a:cs typeface="Arial"/>
              <a:sym typeface="Arial"/>
            </a:endParaRPr>
          </a:p>
        </p:txBody>
      </p:sp>
      <p:pic>
        <p:nvPicPr>
          <p:cNvPr id="91" name="Shape 91"/>
          <p:cNvPicPr preferRelativeResize="0"/>
          <p:nvPr/>
        </p:nvPicPr>
        <p:blipFill>
          <a:blip r:embed="rId3">
            <a:alphaModFix/>
          </a:blip>
          <a:stretch>
            <a:fillRect/>
          </a:stretch>
        </p:blipFill>
        <p:spPr>
          <a:xfrm>
            <a:off x="519153" y="2834200"/>
            <a:ext cx="2423100" cy="3257925"/>
          </a:xfrm>
          <a:prstGeom prst="rect">
            <a:avLst/>
          </a:prstGeom>
          <a:noFill/>
          <a:ln>
            <a:noFill/>
          </a:ln>
        </p:spPr>
      </p:pic>
      <p:pic>
        <p:nvPicPr>
          <p:cNvPr id="92" name="Shape 92"/>
          <p:cNvPicPr preferRelativeResize="0"/>
          <p:nvPr/>
        </p:nvPicPr>
        <p:blipFill>
          <a:blip r:embed="rId4">
            <a:alphaModFix/>
          </a:blip>
          <a:stretch>
            <a:fillRect/>
          </a:stretch>
        </p:blipFill>
        <p:spPr>
          <a:xfrm>
            <a:off x="3202875" y="2834200"/>
            <a:ext cx="2381250" cy="2762250"/>
          </a:xfrm>
          <a:prstGeom prst="rect">
            <a:avLst/>
          </a:prstGeom>
          <a:noFill/>
          <a:ln>
            <a:noFill/>
          </a:ln>
        </p:spPr>
      </p:pic>
      <p:pic>
        <p:nvPicPr>
          <p:cNvPr id="93" name="Shape 93"/>
          <p:cNvPicPr preferRelativeResize="0"/>
          <p:nvPr/>
        </p:nvPicPr>
        <p:blipFill>
          <a:blip r:embed="rId5">
            <a:alphaModFix/>
          </a:blip>
          <a:stretch>
            <a:fillRect/>
          </a:stretch>
        </p:blipFill>
        <p:spPr>
          <a:xfrm>
            <a:off x="5844750" y="2875662"/>
            <a:ext cx="2381249" cy="3174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rtl="0">
              <a:spcBef>
                <a:spcPts val="0"/>
              </a:spcBef>
              <a:buNone/>
            </a:pPr>
            <a:r>
              <a:rPr lang="en"/>
              <a:t>Project</a:t>
            </a:r>
          </a:p>
        </p:txBody>
      </p:sp>
      <p:sp>
        <p:nvSpPr>
          <p:cNvPr id="99" name="Shape 99"/>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
                <a:solidFill>
                  <a:srgbClr val="222222"/>
                </a:solidFill>
                <a:highlight>
                  <a:srgbClr val="FFFFFF"/>
                </a:highlight>
                <a:latin typeface="Arial"/>
                <a:ea typeface="Arial"/>
                <a:cs typeface="Arial"/>
                <a:sym typeface="Arial"/>
              </a:rPr>
              <a:t>Local Multiplayer Games: Games </a:t>
            </a:r>
            <a:r>
              <a:rPr lang="en">
                <a:solidFill>
                  <a:srgbClr val="333333"/>
                </a:solidFill>
                <a:highlight>
                  <a:srgbClr val="FFFFFF"/>
                </a:highlight>
                <a:latin typeface="Arial"/>
                <a:ea typeface="Arial"/>
                <a:cs typeface="Arial"/>
                <a:sym typeface="Arial"/>
              </a:rPr>
              <a:t>can be played by multiple users on a singular device</a:t>
            </a:r>
          </a:p>
          <a:p>
            <a:pPr lvl="0">
              <a:spcBef>
                <a:spcPts val="0"/>
              </a:spcBef>
              <a:buNone/>
            </a:pPr>
            <a:r>
              <a:t/>
            </a:r>
            <a:endParaRPr/>
          </a:p>
          <a:p>
            <a:pPr lvl="0" rtl="0">
              <a:spcBef>
                <a:spcPts val="0"/>
              </a:spcBef>
              <a:buNone/>
            </a:pPr>
            <a:r>
              <a:t/>
            </a:r>
            <a:endParaRPr/>
          </a:p>
          <a:p>
            <a:pPr indent="-228600" lvl="0" marL="457200" rtl="0">
              <a:spcBef>
                <a:spcPts val="0"/>
              </a:spcBef>
              <a:buClr>
                <a:srgbClr val="222222"/>
              </a:buClr>
              <a:buFont typeface="Arial"/>
            </a:pPr>
            <a:r>
              <a:rPr lang="en">
                <a:solidFill>
                  <a:srgbClr val="222222"/>
                </a:solidFill>
                <a:highlight>
                  <a:srgbClr val="FFFFFF"/>
                </a:highlight>
                <a:latin typeface="Arial"/>
                <a:ea typeface="Arial"/>
                <a:cs typeface="Arial"/>
                <a:sym typeface="Arial"/>
              </a:rPr>
              <a:t>Family party</a:t>
            </a:r>
          </a:p>
          <a:p>
            <a:pPr indent="-228600" lvl="0" marL="457200" rtl="0">
              <a:spcBef>
                <a:spcPts val="0"/>
              </a:spcBef>
              <a:buClr>
                <a:srgbClr val="222222"/>
              </a:buClr>
              <a:buFont typeface="Arial"/>
            </a:pPr>
            <a:r>
              <a:rPr lang="en">
                <a:solidFill>
                  <a:srgbClr val="222222"/>
                </a:solidFill>
                <a:highlight>
                  <a:srgbClr val="FFFFFF"/>
                </a:highlight>
                <a:latin typeface="Arial"/>
                <a:ea typeface="Arial"/>
                <a:cs typeface="Arial"/>
                <a:sym typeface="Arial"/>
              </a:rPr>
              <a:t>LAN party</a:t>
            </a:r>
          </a:p>
          <a:p>
            <a:pPr lvl="0" rtl="0">
              <a:spcBef>
                <a:spcPts val="0"/>
              </a:spcBef>
              <a:buNone/>
            </a:pPr>
            <a:r>
              <a:t/>
            </a:r>
            <a:endParaRPr>
              <a:solidFill>
                <a:srgbClr val="222222"/>
              </a:solidFill>
              <a:highlight>
                <a:srgbClr val="FFFFFF"/>
              </a:highlight>
              <a:latin typeface="Arial"/>
              <a:ea typeface="Arial"/>
              <a:cs typeface="Arial"/>
              <a:sym typeface="Arial"/>
            </a:endParaRPr>
          </a:p>
        </p:txBody>
      </p:sp>
      <p:pic>
        <p:nvPicPr>
          <p:cNvPr id="100" name="Shape 100"/>
          <p:cNvPicPr preferRelativeResize="0"/>
          <p:nvPr/>
        </p:nvPicPr>
        <p:blipFill>
          <a:blip r:embed="rId3">
            <a:alphaModFix/>
          </a:blip>
          <a:stretch>
            <a:fillRect/>
          </a:stretch>
        </p:blipFill>
        <p:spPr>
          <a:xfrm>
            <a:off x="3853000" y="2657075"/>
            <a:ext cx="4650126" cy="3100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Related Work</a:t>
            </a:r>
          </a:p>
        </p:txBody>
      </p:sp>
      <p:sp>
        <p:nvSpPr>
          <p:cNvPr id="106" name="Shape 106"/>
          <p:cNvSpPr txBox="1"/>
          <p:nvPr>
            <p:ph idx="1" type="body"/>
          </p:nvPr>
        </p:nvSpPr>
        <p:spPr>
          <a:xfrm>
            <a:off x="683600" y="1688425"/>
            <a:ext cx="3303300" cy="4403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latin typeface="Arial"/>
                <a:ea typeface="Arial"/>
                <a:cs typeface="Arial"/>
                <a:sym typeface="Arial"/>
              </a:rPr>
              <a:t>Tank Games:</a:t>
            </a:r>
          </a:p>
          <a:p>
            <a:pPr indent="-228600" lvl="0" marL="1371600" rtl="0" algn="just">
              <a:lnSpc>
                <a:spcPct val="115000"/>
              </a:lnSpc>
              <a:spcBef>
                <a:spcPts val="0"/>
              </a:spcBef>
              <a:spcAft>
                <a:spcPts val="0"/>
              </a:spcAft>
              <a:buClr>
                <a:srgbClr val="000000"/>
              </a:buClr>
              <a:buFont typeface="Arial"/>
              <a:buChar char="●"/>
            </a:pPr>
            <a:r>
              <a:rPr lang="en">
                <a:solidFill>
                  <a:srgbClr val="000000"/>
                </a:solidFill>
                <a:latin typeface="Arial"/>
                <a:ea typeface="Arial"/>
                <a:cs typeface="Arial"/>
                <a:sym typeface="Arial"/>
              </a:rPr>
              <a:t>Tank Destroyer</a:t>
            </a:r>
          </a:p>
          <a:p>
            <a:pPr indent="-228600" lvl="0" marL="1371600" rtl="0" algn="just">
              <a:lnSpc>
                <a:spcPct val="115000"/>
              </a:lnSpc>
              <a:spcBef>
                <a:spcPts val="0"/>
              </a:spcBef>
              <a:spcAft>
                <a:spcPts val="0"/>
              </a:spcAft>
              <a:buClr>
                <a:srgbClr val="000000"/>
              </a:buClr>
              <a:buFont typeface="Arial"/>
              <a:buChar char="●"/>
            </a:pPr>
            <a:r>
              <a:rPr lang="en">
                <a:solidFill>
                  <a:srgbClr val="222222"/>
                </a:solidFill>
                <a:highlight>
                  <a:srgbClr val="FFFFFF"/>
                </a:highlight>
                <a:latin typeface="Arial"/>
                <a:ea typeface="Arial"/>
                <a:cs typeface="Arial"/>
                <a:sym typeface="Arial"/>
              </a:rPr>
              <a:t>Hogs of War</a:t>
            </a:r>
          </a:p>
          <a:p>
            <a:pPr indent="-228600" lvl="0" marL="1371600" rtl="0" algn="just">
              <a:lnSpc>
                <a:spcPct val="115000"/>
              </a:lnSpc>
              <a:spcBef>
                <a:spcPts val="0"/>
              </a:spcBef>
              <a:spcAft>
                <a:spcPts val="0"/>
              </a:spcAft>
              <a:buClr>
                <a:srgbClr val="222222"/>
              </a:buClr>
              <a:buFont typeface="Arial"/>
              <a:buChar char="●"/>
            </a:pPr>
            <a:r>
              <a:rPr lang="en">
                <a:solidFill>
                  <a:srgbClr val="222222"/>
                </a:solidFill>
                <a:highlight>
                  <a:srgbClr val="FFFFFF"/>
                </a:highlight>
                <a:latin typeface="Arial"/>
                <a:ea typeface="Arial"/>
                <a:cs typeface="Arial"/>
                <a:sym typeface="Arial"/>
              </a:rPr>
              <a:t>World of Tanks</a:t>
            </a:r>
          </a:p>
          <a:p>
            <a:pPr indent="-228600" lvl="0" marL="1371600" rtl="0" algn="just">
              <a:lnSpc>
                <a:spcPct val="115000"/>
              </a:lnSpc>
              <a:spcBef>
                <a:spcPts val="0"/>
              </a:spcBef>
              <a:spcAft>
                <a:spcPts val="0"/>
              </a:spcAft>
              <a:buClr>
                <a:srgbClr val="222222"/>
              </a:buClr>
              <a:buFont typeface="Arial"/>
              <a:buChar char="●"/>
            </a:pPr>
            <a:r>
              <a:rPr lang="en">
                <a:solidFill>
                  <a:srgbClr val="000000"/>
                </a:solidFill>
                <a:latin typeface="Arial"/>
                <a:ea typeface="Arial"/>
                <a:cs typeface="Arial"/>
                <a:sym typeface="Arial"/>
              </a:rPr>
              <a:t>ToonTank</a:t>
            </a:r>
          </a:p>
          <a:p>
            <a:pPr indent="-228600" lvl="0" marL="1371600" rtl="0" algn="just">
              <a:lnSpc>
                <a:spcPct val="115000"/>
              </a:lnSpc>
              <a:spcBef>
                <a:spcPts val="0"/>
              </a:spcBef>
              <a:spcAft>
                <a:spcPts val="0"/>
              </a:spcAft>
              <a:buClr>
                <a:srgbClr val="000000"/>
              </a:buClr>
              <a:buFont typeface="Arial"/>
              <a:buChar char="●"/>
            </a:pPr>
            <a:r>
              <a:rPr lang="en">
                <a:solidFill>
                  <a:srgbClr val="000000"/>
                </a:solidFill>
                <a:latin typeface="Arial"/>
                <a:ea typeface="Arial"/>
                <a:cs typeface="Arial"/>
                <a:sym typeface="Arial"/>
              </a:rPr>
              <a:t>S.W.I.N.E.</a:t>
            </a:r>
          </a:p>
          <a:p>
            <a:pPr lvl="0">
              <a:spcBef>
                <a:spcPts val="0"/>
              </a:spcBef>
              <a:buNone/>
            </a:pPr>
            <a:r>
              <a:t/>
            </a:r>
            <a:endParaRPr/>
          </a:p>
        </p:txBody>
      </p:sp>
      <p:sp>
        <p:nvSpPr>
          <p:cNvPr id="107" name="Shape 107"/>
          <p:cNvSpPr txBox="1"/>
          <p:nvPr/>
        </p:nvSpPr>
        <p:spPr>
          <a:xfrm>
            <a:off x="4150525" y="1636525"/>
            <a:ext cx="3644700" cy="4507500"/>
          </a:xfrm>
          <a:prstGeom prst="rect">
            <a:avLst/>
          </a:prstGeom>
          <a:noFill/>
          <a:ln>
            <a:noFill/>
          </a:ln>
        </p:spPr>
        <p:txBody>
          <a:bodyPr anchorCtr="0" anchor="t" bIns="91425" lIns="91425" rIns="91425" wrap="square" tIns="91425">
            <a:noAutofit/>
          </a:bodyPr>
          <a:lstStyle/>
          <a:p>
            <a:pPr lvl="0">
              <a:spcBef>
                <a:spcPts val="0"/>
              </a:spcBef>
              <a:buNone/>
            </a:pPr>
            <a:r>
              <a:rPr lang="en" sz="1800"/>
              <a:t>Local Multiplayer Game:</a:t>
            </a:r>
          </a:p>
          <a:p>
            <a:pPr lvl="0">
              <a:spcBef>
                <a:spcPts val="0"/>
              </a:spcBef>
              <a:buNone/>
            </a:pPr>
            <a:r>
              <a:t/>
            </a:r>
            <a:endParaRPr sz="1800"/>
          </a:p>
          <a:p>
            <a:pPr indent="-342900" lvl="1" marL="1371600" rtl="0" algn="just">
              <a:lnSpc>
                <a:spcPct val="115000"/>
              </a:lnSpc>
              <a:spcBef>
                <a:spcPts val="0"/>
              </a:spcBef>
              <a:buSzPct val="100000"/>
              <a:buChar char="○"/>
            </a:pPr>
            <a:r>
              <a:rPr lang="en" sz="1800"/>
              <a:t>Gang Beast</a:t>
            </a:r>
          </a:p>
          <a:p>
            <a:pPr indent="-342900" lvl="1" marL="1371600" rtl="0" algn="just">
              <a:lnSpc>
                <a:spcPct val="115000"/>
              </a:lnSpc>
              <a:spcBef>
                <a:spcPts val="0"/>
              </a:spcBef>
              <a:buSzPct val="100000"/>
              <a:buChar char="○"/>
            </a:pPr>
            <a:r>
              <a:rPr lang="en" sz="1800"/>
              <a:t>Rocket League</a:t>
            </a:r>
          </a:p>
          <a:p>
            <a:pPr indent="-342900" lvl="1" marL="1371600" rtl="0" algn="just">
              <a:lnSpc>
                <a:spcPct val="115000"/>
              </a:lnSpc>
              <a:spcBef>
                <a:spcPts val="0"/>
              </a:spcBef>
              <a:buSzPct val="100000"/>
              <a:buChar char="○"/>
            </a:pPr>
            <a:r>
              <a:rPr lang="en" sz="1800"/>
              <a:t>Portal</a:t>
            </a:r>
          </a:p>
          <a:p>
            <a:pPr lvl="0">
              <a:spcBef>
                <a:spcPts val="0"/>
              </a:spcBef>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Requirement - Functional Requirements</a:t>
            </a:r>
          </a:p>
        </p:txBody>
      </p:sp>
      <p:sp>
        <p:nvSpPr>
          <p:cNvPr id="113" name="Shape 113"/>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a:latin typeface="Arial"/>
                <a:ea typeface="Arial"/>
                <a:cs typeface="Arial"/>
                <a:sym typeface="Arial"/>
              </a:rPr>
              <a:t>       </a:t>
            </a:r>
            <a:r>
              <a:rPr lang="en" sz="2400">
                <a:latin typeface="Arial"/>
                <a:ea typeface="Arial"/>
                <a:cs typeface="Arial"/>
                <a:sym typeface="Arial"/>
              </a:rPr>
              <a:t>Essential Features:</a:t>
            </a:r>
          </a:p>
          <a:p>
            <a:pPr indent="-228600" lvl="0" marL="457200" rtl="0">
              <a:lnSpc>
                <a:spcPct val="150000"/>
              </a:lnSpc>
              <a:spcBef>
                <a:spcPts val="0"/>
              </a:spcBef>
              <a:spcAft>
                <a:spcPts val="0"/>
              </a:spcAft>
              <a:buFont typeface="Arial"/>
            </a:pPr>
            <a:r>
              <a:rPr lang="en">
                <a:latin typeface="Arial"/>
                <a:ea typeface="Arial"/>
                <a:cs typeface="Arial"/>
                <a:sym typeface="Arial"/>
              </a:rPr>
              <a:t>Start game with another player on the same screen.</a:t>
            </a:r>
          </a:p>
          <a:p>
            <a:pPr indent="-228600" lvl="0" marL="457200" rtl="0">
              <a:lnSpc>
                <a:spcPct val="150000"/>
              </a:lnSpc>
              <a:spcBef>
                <a:spcPts val="0"/>
              </a:spcBef>
              <a:spcAft>
                <a:spcPts val="0"/>
              </a:spcAft>
              <a:buFont typeface="Arial"/>
            </a:pPr>
            <a:r>
              <a:rPr lang="en">
                <a:latin typeface="Arial"/>
                <a:ea typeface="Arial"/>
                <a:cs typeface="Arial"/>
                <a:sym typeface="Arial"/>
              </a:rPr>
              <a:t>Pause, restart or quit the game during the game.</a:t>
            </a:r>
          </a:p>
          <a:p>
            <a:pPr indent="-228600" lvl="0" marL="457200" rtl="0">
              <a:lnSpc>
                <a:spcPct val="150000"/>
              </a:lnSpc>
              <a:spcBef>
                <a:spcPts val="0"/>
              </a:spcBef>
              <a:spcAft>
                <a:spcPts val="0"/>
              </a:spcAft>
              <a:buFont typeface="Arial"/>
            </a:pPr>
            <a:r>
              <a:rPr lang="en">
                <a:latin typeface="Arial"/>
                <a:ea typeface="Arial"/>
                <a:cs typeface="Arial"/>
                <a:sym typeface="Arial"/>
              </a:rPr>
              <a:t>Choose a tank.</a:t>
            </a:r>
          </a:p>
          <a:p>
            <a:pPr indent="-228600" lvl="0" marL="457200" rtl="0">
              <a:lnSpc>
                <a:spcPct val="150000"/>
              </a:lnSpc>
              <a:spcBef>
                <a:spcPts val="0"/>
              </a:spcBef>
              <a:spcAft>
                <a:spcPts val="0"/>
              </a:spcAft>
              <a:buFont typeface="Arial"/>
            </a:pPr>
            <a:r>
              <a:rPr lang="en">
                <a:latin typeface="Arial"/>
                <a:ea typeface="Arial"/>
                <a:cs typeface="Arial"/>
                <a:sym typeface="Arial"/>
              </a:rPr>
              <a:t>Choose one map out of three.</a:t>
            </a:r>
          </a:p>
          <a:p>
            <a:pPr indent="-228600" lvl="0" marL="457200" rtl="0">
              <a:lnSpc>
                <a:spcPct val="150000"/>
              </a:lnSpc>
              <a:spcBef>
                <a:spcPts val="0"/>
              </a:spcBef>
              <a:spcAft>
                <a:spcPts val="0"/>
              </a:spcAft>
              <a:buFont typeface="Arial"/>
            </a:pPr>
            <a:r>
              <a:rPr lang="en">
                <a:latin typeface="Arial"/>
                <a:ea typeface="Arial"/>
                <a:cs typeface="Arial"/>
                <a:sym typeface="Arial"/>
              </a:rPr>
              <a:t>Let system randomly choose one map.</a:t>
            </a:r>
          </a:p>
          <a:p>
            <a:pPr indent="-228600" lvl="0" marL="457200" rtl="0">
              <a:lnSpc>
                <a:spcPct val="150000"/>
              </a:lnSpc>
              <a:spcBef>
                <a:spcPts val="0"/>
              </a:spcBef>
              <a:spcAft>
                <a:spcPts val="0"/>
              </a:spcAft>
              <a:buFont typeface="Arial"/>
            </a:pPr>
            <a:r>
              <a:rPr lang="en">
                <a:latin typeface="Arial"/>
                <a:ea typeface="Arial"/>
                <a:cs typeface="Arial"/>
                <a:sym typeface="Arial"/>
              </a:rPr>
              <a:t>Let the tank move left, right, up or down.</a:t>
            </a:r>
          </a:p>
          <a:p>
            <a:pPr indent="-228600" lvl="0" marL="457200" rtl="0">
              <a:lnSpc>
                <a:spcPct val="150000"/>
              </a:lnSpc>
              <a:spcBef>
                <a:spcPts val="0"/>
              </a:spcBef>
              <a:spcAft>
                <a:spcPts val="0"/>
              </a:spcAft>
              <a:buFont typeface="Arial"/>
            </a:pPr>
            <a:r>
              <a:rPr lang="en">
                <a:latin typeface="Arial"/>
                <a:ea typeface="Arial"/>
                <a:cs typeface="Arial"/>
                <a:sym typeface="Arial"/>
              </a:rPr>
              <a:t>Let the tank shoot shell and if a shell hits a tank, tank will lose HP.. </a:t>
            </a:r>
          </a:p>
          <a:p>
            <a:pPr indent="-228600" lvl="0" marL="457200" rtl="0">
              <a:lnSpc>
                <a:spcPct val="150000"/>
              </a:lnSpc>
              <a:spcBef>
                <a:spcPts val="0"/>
              </a:spcBef>
              <a:spcAft>
                <a:spcPts val="0"/>
              </a:spcAft>
              <a:buFont typeface="Arial"/>
            </a:pPr>
            <a:r>
              <a:rPr lang="en">
                <a:latin typeface="Arial"/>
                <a:ea typeface="Arial"/>
                <a:cs typeface="Arial"/>
                <a:sym typeface="Arial"/>
              </a:rPr>
              <a:t>Tank has HP and game will be over if one tank loses all HP.</a:t>
            </a:r>
          </a:p>
          <a:p>
            <a:pPr indent="-228600" lvl="0" marL="457200" rtl="0">
              <a:lnSpc>
                <a:spcPct val="150000"/>
              </a:lnSpc>
              <a:spcBef>
                <a:spcPts val="0"/>
              </a:spcBef>
              <a:spcAft>
                <a:spcPts val="0"/>
              </a:spcAft>
              <a:buFont typeface="Arial"/>
            </a:pPr>
            <a:r>
              <a:rPr lang="en">
                <a:latin typeface="Arial"/>
                <a:ea typeface="Arial"/>
                <a:cs typeface="Arial"/>
                <a:sym typeface="Arial"/>
              </a:rPr>
              <a:t>Tank will have areas(mountains, etc) where cannot move through.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Requirement - Functional Requirements</a:t>
            </a:r>
          </a:p>
          <a:p>
            <a:pPr lvl="0">
              <a:spcBef>
                <a:spcPts val="0"/>
              </a:spcBef>
              <a:buNone/>
            </a:pPr>
            <a:r>
              <a:t/>
            </a:r>
            <a:endParaRPr/>
          </a:p>
        </p:txBody>
      </p:sp>
      <p:sp>
        <p:nvSpPr>
          <p:cNvPr id="119" name="Shape 119"/>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sz="2400">
                <a:latin typeface="Arial"/>
                <a:ea typeface="Arial"/>
                <a:cs typeface="Arial"/>
                <a:sym typeface="Arial"/>
              </a:rPr>
              <a:t>	Desirable Features:</a:t>
            </a:r>
          </a:p>
          <a:p>
            <a:pPr indent="-228600" lvl="0" marL="457200" rtl="0">
              <a:lnSpc>
                <a:spcPct val="200000"/>
              </a:lnSpc>
              <a:spcBef>
                <a:spcPts val="0"/>
              </a:spcBef>
              <a:spcAft>
                <a:spcPts val="0"/>
              </a:spcAft>
              <a:buFont typeface="Arial"/>
            </a:pPr>
            <a:r>
              <a:rPr lang="en">
                <a:latin typeface="Arial"/>
                <a:ea typeface="Arial"/>
                <a:cs typeface="Arial"/>
                <a:sym typeface="Arial"/>
              </a:rPr>
              <a:t>Choose different types of tank.</a:t>
            </a:r>
          </a:p>
          <a:p>
            <a:pPr indent="-228600" lvl="0" marL="457200" rtl="0">
              <a:lnSpc>
                <a:spcPct val="200000"/>
              </a:lnSpc>
              <a:spcBef>
                <a:spcPts val="0"/>
              </a:spcBef>
              <a:spcAft>
                <a:spcPts val="0"/>
              </a:spcAft>
              <a:buFont typeface="Arial"/>
            </a:pPr>
            <a:r>
              <a:rPr lang="en">
                <a:latin typeface="Arial"/>
                <a:ea typeface="Arial"/>
                <a:cs typeface="Arial"/>
                <a:sym typeface="Arial"/>
              </a:rPr>
              <a:t>Use items to recover HP, increase attack or speed up.</a:t>
            </a:r>
          </a:p>
          <a:p>
            <a:pPr indent="-228600" lvl="0" marL="457200" rtl="0">
              <a:lnSpc>
                <a:spcPct val="200000"/>
              </a:lnSpc>
              <a:spcBef>
                <a:spcPts val="0"/>
              </a:spcBef>
              <a:spcAft>
                <a:spcPts val="0"/>
              </a:spcAft>
              <a:buFont typeface="Arial"/>
            </a:pPr>
            <a:r>
              <a:rPr lang="en">
                <a:latin typeface="Arial"/>
                <a:ea typeface="Arial"/>
                <a:cs typeface="Arial"/>
                <a:sym typeface="Arial"/>
              </a:rPr>
              <a:t>Can destroy small objects(walls, hills, etc) on the map by shooting shell and when those objects on the map are destroyed, items will be randomly dropped.</a:t>
            </a:r>
          </a:p>
          <a:p>
            <a:pPr indent="-228600" lvl="0" marL="457200" rtl="0">
              <a:lnSpc>
                <a:spcPct val="200000"/>
              </a:lnSpc>
              <a:spcBef>
                <a:spcPts val="0"/>
              </a:spcBef>
              <a:spcAft>
                <a:spcPts val="0"/>
              </a:spcAft>
              <a:buFont typeface="Arial"/>
            </a:pPr>
            <a:r>
              <a:rPr lang="en">
                <a:latin typeface="Arial"/>
                <a:ea typeface="Arial"/>
                <a:cs typeface="Arial"/>
                <a:sym typeface="Arial"/>
              </a:rPr>
              <a:t>Have more than 5 maps to choose.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593366"/>
            <a:ext cx="8520600" cy="943200"/>
          </a:xfrm>
          <a:prstGeom prst="rect">
            <a:avLst/>
          </a:prstGeom>
        </p:spPr>
        <p:txBody>
          <a:bodyPr anchorCtr="0" anchor="t" bIns="91425" lIns="91425" rIns="91425" wrap="square" tIns="91425">
            <a:noAutofit/>
          </a:bodyPr>
          <a:lstStyle/>
          <a:p>
            <a:pPr lvl="0">
              <a:spcBef>
                <a:spcPts val="0"/>
              </a:spcBef>
              <a:buNone/>
            </a:pPr>
            <a:r>
              <a:rPr lang="en"/>
              <a:t>Requirement - Functional Requirements</a:t>
            </a:r>
          </a:p>
          <a:p>
            <a:pPr lvl="0">
              <a:spcBef>
                <a:spcPts val="0"/>
              </a:spcBef>
              <a:buNone/>
            </a:pPr>
            <a:r>
              <a:t/>
            </a:r>
            <a:endParaRPr/>
          </a:p>
        </p:txBody>
      </p:sp>
      <p:sp>
        <p:nvSpPr>
          <p:cNvPr id="125" name="Shape 125"/>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sz="2400">
                <a:latin typeface="Arial"/>
                <a:ea typeface="Arial"/>
                <a:cs typeface="Arial"/>
                <a:sym typeface="Arial"/>
              </a:rPr>
              <a:t>	Optional Features:</a:t>
            </a:r>
          </a:p>
          <a:p>
            <a:pPr indent="-228600" lvl="0" marL="457200" rtl="0">
              <a:lnSpc>
                <a:spcPct val="200000"/>
              </a:lnSpc>
              <a:spcBef>
                <a:spcPts val="0"/>
              </a:spcBef>
              <a:spcAft>
                <a:spcPts val="0"/>
              </a:spcAft>
              <a:buFont typeface="Arial"/>
            </a:pPr>
            <a:r>
              <a:rPr lang="en">
                <a:latin typeface="Arial"/>
                <a:ea typeface="Arial"/>
                <a:cs typeface="Arial"/>
                <a:sym typeface="Arial"/>
              </a:rPr>
              <a:t>Can let system generate a map randomly.</a:t>
            </a:r>
          </a:p>
          <a:p>
            <a:pPr indent="-228600" lvl="0" marL="457200" rtl="0">
              <a:lnSpc>
                <a:spcPct val="200000"/>
              </a:lnSpc>
              <a:spcBef>
                <a:spcPts val="0"/>
              </a:spcBef>
              <a:spcAft>
                <a:spcPts val="0"/>
              </a:spcAft>
              <a:buFont typeface="Arial"/>
            </a:pPr>
            <a:r>
              <a:rPr lang="en">
                <a:latin typeface="Arial"/>
                <a:ea typeface="Arial"/>
                <a:cs typeface="Arial"/>
                <a:sym typeface="Arial"/>
              </a:rPr>
              <a:t>Can play the game alone.</a:t>
            </a:r>
          </a:p>
          <a:p>
            <a:pPr indent="-228600" lvl="0" marL="457200" rtl="0">
              <a:lnSpc>
                <a:spcPct val="200000"/>
              </a:lnSpc>
              <a:spcBef>
                <a:spcPts val="0"/>
              </a:spcBef>
              <a:spcAft>
                <a:spcPts val="0"/>
              </a:spcAft>
              <a:buFont typeface="Arial"/>
            </a:pPr>
            <a:r>
              <a:rPr lang="en">
                <a:latin typeface="Arial"/>
                <a:ea typeface="Arial"/>
                <a:cs typeface="Arial"/>
                <a:sym typeface="Arial"/>
              </a:rPr>
              <a:t>Can play the game with other players online.</a:t>
            </a:r>
          </a:p>
          <a:p>
            <a:pPr indent="-228600" lvl="0" marL="457200" rtl="0">
              <a:lnSpc>
                <a:spcPct val="200000"/>
              </a:lnSpc>
              <a:spcBef>
                <a:spcPts val="0"/>
              </a:spcBef>
              <a:spcAft>
                <a:spcPts val="0"/>
              </a:spcAft>
              <a:buFont typeface="Arial"/>
            </a:pPr>
            <a:r>
              <a:rPr lang="en">
                <a:latin typeface="Arial"/>
                <a:ea typeface="Arial"/>
                <a:cs typeface="Arial"/>
                <a:sym typeface="Arial"/>
              </a:rPr>
              <a:t>When playing the game alone, computer will control another tank. AI will be designed.</a:t>
            </a:r>
          </a:p>
          <a:p>
            <a:pPr indent="-228600" lvl="0" marL="457200" rtl="0">
              <a:lnSpc>
                <a:spcPct val="200000"/>
              </a:lnSpc>
              <a:spcBef>
                <a:spcPts val="0"/>
              </a:spcBef>
              <a:spcAft>
                <a:spcPts val="0"/>
              </a:spcAft>
              <a:buFont typeface="Arial"/>
            </a:pPr>
            <a:r>
              <a:rPr lang="en">
                <a:latin typeface="Arial"/>
                <a:ea typeface="Arial"/>
                <a:cs typeface="Arial"/>
                <a:sym typeface="Arial"/>
              </a:rPr>
              <a:t>Can play with a specified player when playing the game online.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