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5" r:id="rId3"/>
    <p:sldId id="257" r:id="rId4"/>
    <p:sldId id="276" r:id="rId5"/>
    <p:sldId id="277" r:id="rId6"/>
    <p:sldId id="278" r:id="rId7"/>
    <p:sldId id="279" r:id="rId8"/>
    <p:sldId id="280" r:id="rId9"/>
    <p:sldId id="28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EB9834-FCFF-4369-B8AE-77F46ADAAEB5}">
          <p14:sldIdLst>
            <p14:sldId id="256"/>
            <p14:sldId id="275"/>
            <p14:sldId id="257"/>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899F-3E29-6E24-79C6-B35E003FB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AE1DE-8F13-994D-5869-53BE5516E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9370F-F698-FA02-ECB2-EEA88BCB61BE}"/>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5" name="Footer Placeholder 4">
            <a:extLst>
              <a:ext uri="{FF2B5EF4-FFF2-40B4-BE49-F238E27FC236}">
                <a16:creationId xmlns:a16="http://schemas.microsoft.com/office/drawing/2014/main" id="{D472FBDA-7705-FE99-487F-029778279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70993-A8EB-0ACD-1A9A-635051CB0823}"/>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221064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7719-2280-E777-7E13-340BF02595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A31CB-946A-F6DD-25FB-111351AF4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371DA-FCBF-80C7-E063-142405371F88}"/>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5" name="Footer Placeholder 4">
            <a:extLst>
              <a:ext uri="{FF2B5EF4-FFF2-40B4-BE49-F238E27FC236}">
                <a16:creationId xmlns:a16="http://schemas.microsoft.com/office/drawing/2014/main" id="{DC1A23B2-238B-7FCB-2615-42F91972E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96F0D-DC21-0E6E-4083-7860F8BD75A5}"/>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5365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62990-ECAF-6B36-1F67-5C99B9353D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E5D255-BF7F-3EE1-A9A2-83CE74894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B828D-874B-77A2-2C86-CD0FE31710CE}"/>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5" name="Footer Placeholder 4">
            <a:extLst>
              <a:ext uri="{FF2B5EF4-FFF2-40B4-BE49-F238E27FC236}">
                <a16:creationId xmlns:a16="http://schemas.microsoft.com/office/drawing/2014/main" id="{BA5F7CE4-1885-E7AB-2938-5137A29D6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220AF-B278-73A9-F720-E8806D4ED539}"/>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87818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054196427"/>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4D26-0619-5FF0-21E9-B0103E0B5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66019-1443-0143-B7FC-81AD168D12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C86F8-159E-FDC5-78AA-A65783EBEBC2}"/>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5" name="Footer Placeholder 4">
            <a:extLst>
              <a:ext uri="{FF2B5EF4-FFF2-40B4-BE49-F238E27FC236}">
                <a16:creationId xmlns:a16="http://schemas.microsoft.com/office/drawing/2014/main" id="{5BE66712-A10E-38A5-306F-72F73569C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2076A-310E-6B06-45F1-8725B21ADDA4}"/>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56291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1C4B-BBB3-438A-6820-225DAE270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0ACC2-85EB-52F8-0B5C-A191EBDAA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4B845-A991-D423-F342-194D554CF1BA}"/>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5" name="Footer Placeholder 4">
            <a:extLst>
              <a:ext uri="{FF2B5EF4-FFF2-40B4-BE49-F238E27FC236}">
                <a16:creationId xmlns:a16="http://schemas.microsoft.com/office/drawing/2014/main" id="{CE4AC4E2-9644-37DE-E7BC-E7627BBC7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1CCC4-503B-9326-2AD5-D18948E9C0A9}"/>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42139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601A-8BEC-D696-D1ED-4EA944E83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F041A-CC3A-9290-09B9-5603ED613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9274B-D4EA-9CAD-C3A8-5EF741BFC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F4A8CB-8E3F-FE0E-119E-F7EED7C82130}"/>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6" name="Footer Placeholder 5">
            <a:extLst>
              <a:ext uri="{FF2B5EF4-FFF2-40B4-BE49-F238E27FC236}">
                <a16:creationId xmlns:a16="http://schemas.microsoft.com/office/drawing/2014/main" id="{C16245A6-6AA5-7EC5-BD01-C015C60E0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59ED5-B65D-0E12-A07A-E9C48789BDC3}"/>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292808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9015-0E66-85CA-0E79-4382058FD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2B1BB-F0F4-C1E5-5F2D-86AEA17229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2C423-A4D6-0F21-A47B-1A351CFA8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89DF7-DB06-5EB3-96A2-174BFD124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0FA47-8555-BF53-9E3A-FFCBB86030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5FE9C-41B6-07CD-9AD5-E7C00755D84D}"/>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8" name="Footer Placeholder 7">
            <a:extLst>
              <a:ext uri="{FF2B5EF4-FFF2-40B4-BE49-F238E27FC236}">
                <a16:creationId xmlns:a16="http://schemas.microsoft.com/office/drawing/2014/main" id="{0FF66971-3B61-BBC9-2A9B-5895E147F9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CA1E50-5CF2-1DDB-E745-F2E963BE4A27}"/>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338442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21A9-D51F-0080-3843-439A837ED5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3B092-0A1B-ED55-79CE-710C624B965D}"/>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4" name="Footer Placeholder 3">
            <a:extLst>
              <a:ext uri="{FF2B5EF4-FFF2-40B4-BE49-F238E27FC236}">
                <a16:creationId xmlns:a16="http://schemas.microsoft.com/office/drawing/2014/main" id="{BFD6E3BB-0C6E-2D01-C846-CC1C614F5A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FE6F6-944B-77B4-1F60-2CE37ADBDB4E}"/>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97304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C206E-8161-90CE-A749-0E3B31364945}"/>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3" name="Footer Placeholder 2">
            <a:extLst>
              <a:ext uri="{FF2B5EF4-FFF2-40B4-BE49-F238E27FC236}">
                <a16:creationId xmlns:a16="http://schemas.microsoft.com/office/drawing/2014/main" id="{DD748E3D-EB7B-6CD2-B5D4-FFD0DF35D0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C6011-8328-0D1C-0E08-9FE31C8262A1}"/>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282295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4A37-E408-37C1-AF45-919DC667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D144C-F1E0-21A5-16F8-2310B339F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FC5688-6D6E-DF4C-13C2-8C101F591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8BE83-6760-6238-1EB9-E54C100CFC72}"/>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6" name="Footer Placeholder 5">
            <a:extLst>
              <a:ext uri="{FF2B5EF4-FFF2-40B4-BE49-F238E27FC236}">
                <a16:creationId xmlns:a16="http://schemas.microsoft.com/office/drawing/2014/main" id="{FB95D7BA-A94B-1E10-E555-26CDF7165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40A68-F761-9430-F975-7FCFA950FB17}"/>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95352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1293-76A0-480D-5277-4C4FFD642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541A2-B9D9-D2B8-243E-27E7ABCEC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2D95E7-5633-31E1-646B-6C00C7833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727E9-6F70-9894-1634-84B78334AE4E}"/>
              </a:ext>
            </a:extLst>
          </p:cNvPr>
          <p:cNvSpPr>
            <a:spLocks noGrp="1"/>
          </p:cNvSpPr>
          <p:nvPr>
            <p:ph type="dt" sz="half" idx="10"/>
          </p:nvPr>
        </p:nvSpPr>
        <p:spPr/>
        <p:txBody>
          <a:bodyPr/>
          <a:lstStyle/>
          <a:p>
            <a:fld id="{9850B19C-EAAC-4943-B124-178AA6A5F69F}" type="datetimeFigureOut">
              <a:rPr lang="en-US" smtClean="0"/>
              <a:t>2/11/2023</a:t>
            </a:fld>
            <a:endParaRPr lang="en-US"/>
          </a:p>
        </p:txBody>
      </p:sp>
      <p:sp>
        <p:nvSpPr>
          <p:cNvPr id="6" name="Footer Placeholder 5">
            <a:extLst>
              <a:ext uri="{FF2B5EF4-FFF2-40B4-BE49-F238E27FC236}">
                <a16:creationId xmlns:a16="http://schemas.microsoft.com/office/drawing/2014/main" id="{3F227A54-B8BA-B3FD-6E02-9F3B36EF2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14218-F9B7-B11B-4B8F-9FE06B45CCDA}"/>
              </a:ext>
            </a:extLst>
          </p:cNvPr>
          <p:cNvSpPr>
            <a:spLocks noGrp="1"/>
          </p:cNvSpPr>
          <p:nvPr>
            <p:ph type="sldNum" sz="quarter" idx="12"/>
          </p:nvPr>
        </p:nvSpPr>
        <p:spPr/>
        <p:txBody>
          <a:bodyPr/>
          <a:lstStyle/>
          <a:p>
            <a:fld id="{D019BCBA-F478-4E52-9738-8783FE2C0A36}" type="slidenum">
              <a:rPr lang="en-US" smtClean="0"/>
              <a:t>‹#›</a:t>
            </a:fld>
            <a:endParaRPr lang="en-US"/>
          </a:p>
        </p:txBody>
      </p:sp>
    </p:spTree>
    <p:extLst>
      <p:ext uri="{BB962C8B-B14F-4D97-AF65-F5344CB8AC3E}">
        <p14:creationId xmlns:p14="http://schemas.microsoft.com/office/powerpoint/2010/main" val="94724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01E42-9420-8A6F-4F62-C4A646EE8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EB709C-F9B9-6E29-968A-13423870D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B39E0-0A23-2469-3152-50F0A80EB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0B19C-EAAC-4943-B124-178AA6A5F69F}" type="datetimeFigureOut">
              <a:rPr lang="en-US" smtClean="0"/>
              <a:t>2/11/2023</a:t>
            </a:fld>
            <a:endParaRPr lang="en-US"/>
          </a:p>
        </p:txBody>
      </p:sp>
      <p:sp>
        <p:nvSpPr>
          <p:cNvPr id="5" name="Footer Placeholder 4">
            <a:extLst>
              <a:ext uri="{FF2B5EF4-FFF2-40B4-BE49-F238E27FC236}">
                <a16:creationId xmlns:a16="http://schemas.microsoft.com/office/drawing/2014/main" id="{BCACF570-C773-9180-B786-952A007D4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DEA4B1-5344-C011-1CC4-358FA0B9E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9BCBA-F478-4E52-9738-8783FE2C0A36}" type="slidenum">
              <a:rPr lang="en-US" smtClean="0"/>
              <a:t>‹#›</a:t>
            </a:fld>
            <a:endParaRPr lang="en-US"/>
          </a:p>
        </p:txBody>
      </p:sp>
    </p:spTree>
    <p:extLst>
      <p:ext uri="{BB962C8B-B14F-4D97-AF65-F5344CB8AC3E}">
        <p14:creationId xmlns:p14="http://schemas.microsoft.com/office/powerpoint/2010/main" val="1974721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with a microphone&#10;&#10;Description automatically generated with low confidence">
            <a:extLst>
              <a:ext uri="{FF2B5EF4-FFF2-40B4-BE49-F238E27FC236}">
                <a16:creationId xmlns:a16="http://schemas.microsoft.com/office/drawing/2014/main" id="{02370E8C-C06D-51FD-18F8-F0828E3F592A}"/>
              </a:ext>
            </a:extLst>
          </p:cNvPr>
          <p:cNvPicPr>
            <a:picLocks noChangeAspect="1"/>
          </p:cNvPicPr>
          <p:nvPr/>
        </p:nvPicPr>
        <p:blipFill rotWithShape="1">
          <a:blip r:embed="rId2"/>
          <a:srcRect t="1904" b="1530"/>
          <a:stretch/>
        </p:blipFill>
        <p:spPr>
          <a:xfrm>
            <a:off x="20" y="10"/>
            <a:ext cx="12191980" cy="6857990"/>
          </a:xfrm>
          <a:prstGeom prst="rect">
            <a:avLst/>
          </a:prstGeom>
        </p:spPr>
      </p:pic>
    </p:spTree>
    <p:extLst>
      <p:ext uri="{BB962C8B-B14F-4D97-AF65-F5344CB8AC3E}">
        <p14:creationId xmlns:p14="http://schemas.microsoft.com/office/powerpoint/2010/main" val="424830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E6CFA9-A74C-FF19-78F5-E75EF0B3AA5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a:t>
            </a:r>
            <a:endParaRPr lang="en-US" sz="7200" kern="1200" dirty="0">
              <a:solidFill>
                <a:schemeClr val="tx1"/>
              </a:solidFill>
              <a:latin typeface="+mj-lt"/>
              <a:ea typeface="+mj-ea"/>
              <a:cs typeface="+mj-cs"/>
            </a:endParaRPr>
          </a:p>
        </p:txBody>
      </p:sp>
      <p:sp>
        <p:nvSpPr>
          <p:cNvPr id="20"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10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ctrTitle"/>
          </p:nvPr>
        </p:nvSpPr>
        <p:spPr>
          <a:xfrm>
            <a:off x="1653363" y="365760"/>
            <a:ext cx="9367203" cy="1188720"/>
          </a:xfrm>
        </p:spPr>
        <p:txBody>
          <a:bodyPr vert="horz" lIns="91440" tIns="45720" rIns="91440" bIns="45720" rtlCol="0" anchor="ctr">
            <a:normAutofit/>
          </a:bodyPr>
          <a:lstStyle/>
          <a:p>
            <a:pPr algn="l"/>
            <a:r>
              <a:rPr lang="en-US" altLang="zh-CN" sz="4400" kern="1200">
                <a:solidFill>
                  <a:schemeClr val="tx1"/>
                </a:solidFill>
                <a:latin typeface="+mj-lt"/>
                <a:ea typeface="+mj-ea"/>
                <a:cs typeface="+mj-cs"/>
              </a:rPr>
              <a:t>Agenda</a:t>
            </a:r>
            <a:endParaRPr lang="en-US" sz="4400" kern="120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Subtitle 27">
            <a:extLst>
              <a:ext uri="{FF2B5EF4-FFF2-40B4-BE49-F238E27FC236}">
                <a16:creationId xmlns:a16="http://schemas.microsoft.com/office/drawing/2014/main" id="{0590E499-6826-0D31-9C1E-C8F83CD66C0E}"/>
              </a:ext>
            </a:extLst>
          </p:cNvPr>
          <p:cNvSpPr>
            <a:spLocks noGrp="1"/>
          </p:cNvSpPr>
          <p:nvPr>
            <p:ph type="subTitle" idx="1"/>
          </p:nvPr>
        </p:nvSpPr>
        <p:spPr>
          <a:xfrm>
            <a:off x="1653363" y="2176272"/>
            <a:ext cx="9367204" cy="4041648"/>
          </a:xfrm>
        </p:spPr>
        <p:txBody>
          <a:bodyPr vert="horz" lIns="91440" tIns="45720" rIns="91440" bIns="45720" rtlCol="0" anchor="t">
            <a:normAutofit/>
          </a:bodyPr>
          <a:lstStyle/>
          <a:p>
            <a:pPr marL="457200" indent="-342900" algn="l">
              <a:buFont typeface="Wingdings" panose="05000000000000000000" pitchFamily="2" charset="2"/>
              <a:buChar char="Ø"/>
            </a:pPr>
            <a:r>
              <a:rPr lang="en-US" dirty="0"/>
              <a:t>Introduction</a:t>
            </a:r>
          </a:p>
          <a:p>
            <a:pPr marL="457200" indent="-342900" algn="l">
              <a:buFont typeface="Wingdings" panose="05000000000000000000" pitchFamily="2" charset="2"/>
              <a:buChar char="Ø"/>
            </a:pPr>
            <a:r>
              <a:rPr lang="en-US" dirty="0"/>
              <a:t>Architecture &amp; Design</a:t>
            </a:r>
          </a:p>
          <a:p>
            <a:pPr marL="457200" indent="-342900" algn="l">
              <a:buFont typeface="Wingdings" panose="05000000000000000000" pitchFamily="2" charset="2"/>
              <a:buChar char="Ø"/>
            </a:pPr>
            <a:r>
              <a:rPr lang="en-US" dirty="0"/>
              <a:t>Training Phases</a:t>
            </a:r>
          </a:p>
          <a:p>
            <a:pPr marL="457200" indent="-342900" algn="l">
              <a:buFont typeface="Wingdings" panose="05000000000000000000" pitchFamily="2" charset="2"/>
              <a:buChar char="Ø"/>
            </a:pPr>
            <a:r>
              <a:rPr lang="en-US" dirty="0"/>
              <a:t>Applications</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marL="457200" indent="-228600" algn="l">
              <a:buFont typeface="Arial" panose="020B0604020202020204" pitchFamily="34" charset="0"/>
              <a:buChar char="•"/>
            </a:pPr>
            <a:endParaRPr lang="en-US" dirty="0"/>
          </a:p>
          <a:p>
            <a:pPr marL="45720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6" name="Rectangle 106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8F1AF-2603-DAA7-2F32-57826DE0D189}"/>
              </a:ext>
            </a:extLst>
          </p:cNvPr>
          <p:cNvSpPr>
            <a:spLocks noGrp="1"/>
          </p:cNvSpPr>
          <p:nvPr>
            <p:ph type="title"/>
          </p:nvPr>
        </p:nvSpPr>
        <p:spPr>
          <a:xfrm>
            <a:off x="572493" y="238539"/>
            <a:ext cx="11018520" cy="1434415"/>
          </a:xfrm>
        </p:spPr>
        <p:txBody>
          <a:bodyPr anchor="b">
            <a:normAutofit/>
          </a:bodyPr>
          <a:lstStyle/>
          <a:p>
            <a:r>
              <a:rPr lang="en-US" sz="540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5400"/>
          </a:p>
        </p:txBody>
      </p:sp>
      <p:sp>
        <p:nvSpPr>
          <p:cNvPr id="106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B9F9AA-5CDA-3E74-DE1B-A1AAA058DBE1}"/>
              </a:ext>
            </a:extLst>
          </p:cNvPr>
          <p:cNvSpPr>
            <a:spLocks noGrp="1"/>
          </p:cNvSpPr>
          <p:nvPr>
            <p:ph idx="1"/>
          </p:nvPr>
        </p:nvSpPr>
        <p:spPr>
          <a:xfrm>
            <a:off x="572493" y="2071316"/>
            <a:ext cx="6713552" cy="4119172"/>
          </a:xfrm>
        </p:spPr>
        <p:txBody>
          <a:bodyPr anchor="t">
            <a:normAutofit/>
          </a:bodyPr>
          <a:lstStyle/>
          <a:p>
            <a:pPr algn="just">
              <a:buFont typeface="Wingdings" panose="05000000000000000000" pitchFamily="2" charset="2"/>
              <a:buChar char="Ø"/>
            </a:pPr>
            <a:r>
              <a:rPr lang="en-US" sz="1600" b="0" i="0" dirty="0" err="1">
                <a:effectLst/>
                <a:latin typeface="Times New Roman" panose="02020603050405020304" pitchFamily="18" charset="0"/>
                <a:cs typeface="Times New Roman" panose="02020603050405020304" pitchFamily="18" charset="0"/>
              </a:rPr>
              <a:t>ChatGPT</a:t>
            </a:r>
            <a:r>
              <a:rPr lang="en-US" sz="1600" b="0" i="0" dirty="0">
                <a:effectLst/>
                <a:latin typeface="Times New Roman" panose="02020603050405020304" pitchFamily="18" charset="0"/>
                <a:cs typeface="Times New Roman" panose="02020603050405020304" pitchFamily="18" charset="0"/>
              </a:rPr>
              <a:t> (Generative Pretrained Transformer) is a state-of-the-art language model developed by </a:t>
            </a:r>
            <a:r>
              <a:rPr lang="en-US" sz="1600" b="0" i="0" dirty="0" err="1">
                <a:effectLst/>
                <a:latin typeface="Times New Roman" panose="02020603050405020304" pitchFamily="18" charset="0"/>
                <a:cs typeface="Times New Roman" panose="02020603050405020304" pitchFamily="18" charset="0"/>
              </a:rPr>
              <a:t>OpenAI</a:t>
            </a:r>
            <a:r>
              <a:rPr lang="en-US" sz="1600" b="0" i="0" dirty="0">
                <a:effectLst/>
                <a:latin typeface="Times New Roman" panose="02020603050405020304" pitchFamily="18" charset="0"/>
                <a:cs typeface="Times New Roman" panose="02020603050405020304" pitchFamily="18" charset="0"/>
              </a:rPr>
              <a:t>, a leading research organization in the field of artificial intelligence.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model is based on the transformer architecture and has been trained on a massive amount of text data from the internet.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This training has enabled </a:t>
            </a:r>
            <a:r>
              <a:rPr lang="en-US" sz="1600" b="0" i="0" dirty="0" err="1">
                <a:effectLst/>
                <a:latin typeface="Times New Roman" panose="02020603050405020304" pitchFamily="18" charset="0"/>
                <a:cs typeface="Times New Roman" panose="02020603050405020304" pitchFamily="18" charset="0"/>
              </a:rPr>
              <a:t>ChatGPT</a:t>
            </a:r>
            <a:r>
              <a:rPr lang="en-US" sz="1600" b="0" i="0" dirty="0">
                <a:effectLst/>
                <a:latin typeface="Times New Roman" panose="02020603050405020304" pitchFamily="18" charset="0"/>
                <a:cs typeface="Times New Roman" panose="02020603050405020304" pitchFamily="18" charset="0"/>
              </a:rPr>
              <a:t> to generate human-like text responses to a given prompt, making it an important tool for a wide range of natural language processing tasks, including conversation, question answering, summarization, and text generation</a:t>
            </a: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has been trained using unsupervised learning, which means that it has not been explicitly programmed with specific rules or knowledge, but instead has learned patterns and relationships in the text data it was trained on.</a:t>
            </a: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is used by businesses, researchers, and developers to build conversational AI applications such as chatbots and virtual assistants. It is also used as a research tool in the field of natural language processing.</a:t>
            </a:r>
          </a:p>
        </p:txBody>
      </p:sp>
      <p:pic>
        <p:nvPicPr>
          <p:cNvPr id="7" name="Picture 6" descr="Ở khía cạnh khác, một số nhà đạo đức học AI lo ngại rằng việc Big Tech tung ra thị trường các công cụ chatbot AI có thể khiến hàng tỷ người gặp nguy hiểm tiềm ẩn. Ảnh: @AFP.">
            <a:extLst>
              <a:ext uri="{FF2B5EF4-FFF2-40B4-BE49-F238E27FC236}">
                <a16:creationId xmlns:a16="http://schemas.microsoft.com/office/drawing/2014/main" id="{03DEF36F-ACD7-FA72-CAA3-BDF1F79A9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272" y="2513838"/>
            <a:ext cx="4662452" cy="280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7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B1EC9-8C88-BDB3-ED2B-E2590B352BFF}"/>
              </a:ext>
            </a:extLst>
          </p:cNvPr>
          <p:cNvSpPr>
            <a:spLocks noGrp="1"/>
          </p:cNvSpPr>
          <p:nvPr>
            <p:ph type="title"/>
          </p:nvPr>
        </p:nvSpPr>
        <p:spPr>
          <a:xfrm>
            <a:off x="808638" y="386930"/>
            <a:ext cx="9236700" cy="1188950"/>
          </a:xfrm>
        </p:spPr>
        <p:txBody>
          <a:bodyPr anchor="b">
            <a:normAutofit/>
          </a:bodyPr>
          <a:lstStyle/>
          <a:p>
            <a:r>
              <a:rPr lang="en-US" sz="2600" b="1" dirty="0">
                <a:effectLst/>
                <a:latin typeface="Calibri" panose="020F0502020204030204" pitchFamily="34" charset="0"/>
                <a:ea typeface="Calibri" panose="020F0502020204030204" pitchFamily="34" charset="0"/>
                <a:cs typeface="Times New Roman" panose="02020603050405020304" pitchFamily="18" charset="0"/>
              </a:rPr>
              <a:t>THE TECHNICAL OVERVIEW OF CHATGPT INVOLVES UNDERSTANDING ITS ARCHITECTURE, DESIGN, AND TRAINING PROCESS.</a:t>
            </a:r>
            <a:endParaRPr lang="en-US" sz="26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ABE8AF-82BC-DD1B-E21F-2E83FE341508}"/>
              </a:ext>
            </a:extLst>
          </p:cNvPr>
          <p:cNvSpPr>
            <a:spLocks noGrp="1"/>
          </p:cNvSpPr>
          <p:nvPr>
            <p:ph idx="1"/>
          </p:nvPr>
        </p:nvSpPr>
        <p:spPr>
          <a:xfrm>
            <a:off x="793660" y="2599509"/>
            <a:ext cx="10143668" cy="3435531"/>
          </a:xfrm>
        </p:spPr>
        <p:txBody>
          <a:bodyPr anchor="ctr">
            <a:normAutofit/>
          </a:bodyPr>
          <a:lstStyle/>
          <a:p>
            <a:pPr algn="just"/>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is based on the transformer architecture, which is a neural network architecture designed specifically for processing sequences of data, such as text. </a:t>
            </a:r>
          </a:p>
          <a:p>
            <a:pPr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transformer architecture uses a self-attention mechanism, which allows the model to focus on different parts of the input sequence when making predictions. </a:t>
            </a:r>
          </a:p>
          <a:p>
            <a:pPr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This makes the model highly effective at capturing relationships between words and phrases in a sentence, which is critical for generating coherent and meaningful text responses.</a:t>
            </a:r>
          </a:p>
          <a:p>
            <a:pPr algn="just"/>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Design: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has been designed as a generative model, meaning that it is capable of generating new text, as opposed to simply classifying or identifying existing text. </a:t>
            </a:r>
          </a:p>
          <a:p>
            <a:pPr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model is trained to predict the next word in a sequence, given the previous words, and it uses this training to generate text that is similar to the text it was trained on. </a:t>
            </a:r>
          </a:p>
          <a:p>
            <a:pPr algn="just"/>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model uses a combination of dense and recurrent neural networks, as well as the transformer architecture, to achieve this goal.</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13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9268A-646D-F506-0E9F-D5EEBD61FE1E}"/>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b="1"/>
              <a:t>Training Process</a:t>
            </a:r>
            <a:endParaRPr lang="en-US" dirty="0"/>
          </a:p>
        </p:txBody>
      </p:sp>
      <p:sp>
        <p:nvSpPr>
          <p:cNvPr id="3" name="Content Placeholder 2">
            <a:extLst>
              <a:ext uri="{FF2B5EF4-FFF2-40B4-BE49-F238E27FC236}">
                <a16:creationId xmlns:a16="http://schemas.microsoft.com/office/drawing/2014/main" id="{BB903BD0-478B-EA98-F4C3-BEC01FF29398}"/>
              </a:ext>
            </a:extLst>
          </p:cNvPr>
          <p:cNvSpPr>
            <a:spLocks noGrp="1"/>
          </p:cNvSpPr>
          <p:nvPr>
            <p:ph idx="4294967295"/>
          </p:nvPr>
        </p:nvSpPr>
        <p:spPr>
          <a:xfrm>
            <a:off x="4965430" y="2326432"/>
            <a:ext cx="6586537" cy="3786188"/>
          </a:xfrm>
        </p:spPr>
        <p:txBody>
          <a:bodyPr vert="horz" lIns="91440" tIns="45720" rIns="91440" bIns="45720" rtlCol="0">
            <a:normAutofit/>
          </a:bodyPr>
          <a:lstStyle/>
          <a:p>
            <a:pPr algn="just"/>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was trained using unsupervised learning, which means that it was trained on a massive amount of text data without explicit supervision. </a:t>
            </a:r>
          </a:p>
          <a:p>
            <a:pPr algn="just"/>
            <a:r>
              <a:rPr lang="en-US" sz="1600" dirty="0">
                <a:latin typeface="Times New Roman" panose="02020603050405020304" pitchFamily="18" charset="0"/>
                <a:cs typeface="Times New Roman" panose="02020603050405020304" pitchFamily="18" charset="0"/>
              </a:rPr>
              <a:t>During training, the model was presented with a large corpus of text and was trained to predict the next word in a sequence, given the previous words. </a:t>
            </a:r>
          </a:p>
          <a:p>
            <a:pPr algn="just"/>
            <a:r>
              <a:rPr lang="en-US" sz="1600" dirty="0">
                <a:latin typeface="Times New Roman" panose="02020603050405020304" pitchFamily="18" charset="0"/>
                <a:cs typeface="Times New Roman" panose="02020603050405020304" pitchFamily="18" charset="0"/>
              </a:rPr>
              <a:t>This process allowed the model to learn the relationships and patterns in the text data it was trained on, giving it the ability to generate coherent and meaningful text.</a:t>
            </a:r>
          </a:p>
          <a:p>
            <a:pPr algn="just"/>
            <a:r>
              <a:rPr lang="en-US" sz="1600" dirty="0">
                <a:latin typeface="Times New Roman" panose="02020603050405020304" pitchFamily="18" charset="0"/>
                <a:cs typeface="Times New Roman" panose="02020603050405020304" pitchFamily="18" charset="0"/>
              </a:rPr>
              <a:t>Overall, the technical overview of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highlights the key features and capabilities of the model, as well as the architecture and design that make it a powerful tool for natural language processing tasks.</a:t>
            </a:r>
          </a:p>
          <a:p>
            <a:pPr algn="just"/>
            <a:r>
              <a:rPr lang="en-US" sz="1600" dirty="0">
                <a:latin typeface="Times New Roman" panose="02020603050405020304" pitchFamily="18" charset="0"/>
                <a:cs typeface="Times New Roman" panose="02020603050405020304" pitchFamily="18" charset="0"/>
              </a:rPr>
              <a:t> These capabilities have made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a popular choice for businesses, researchers, and developers who are looking to build conversational AI applications, such as chatbots and virtual assistants.</a:t>
            </a:r>
          </a:p>
        </p:txBody>
      </p:sp>
      <p:pic>
        <p:nvPicPr>
          <p:cNvPr id="6" name="Picture 5">
            <a:extLst>
              <a:ext uri="{FF2B5EF4-FFF2-40B4-BE49-F238E27FC236}">
                <a16:creationId xmlns:a16="http://schemas.microsoft.com/office/drawing/2014/main" id="{35D66901-5CB9-3B20-1E39-D9A458F06EC2}"/>
              </a:ext>
            </a:extLst>
          </p:cNvPr>
          <p:cNvPicPr>
            <a:picLocks noChangeAspect="1"/>
          </p:cNvPicPr>
          <p:nvPr/>
        </p:nvPicPr>
        <p:blipFill rotWithShape="1">
          <a:blip r:embed="rId2"/>
          <a:srcRect l="48775" r="530"/>
          <a:stretch/>
        </p:blipFill>
        <p:spPr>
          <a:xfrm>
            <a:off x="20" y="10"/>
            <a:ext cx="4635571" cy="6857990"/>
          </a:xfrm>
          <a:prstGeom prst="rect">
            <a:avLst/>
          </a:prstGeom>
          <a:effectLst/>
        </p:spPr>
      </p:pic>
    </p:spTree>
    <p:extLst>
      <p:ext uri="{BB962C8B-B14F-4D97-AF65-F5344CB8AC3E}">
        <p14:creationId xmlns:p14="http://schemas.microsoft.com/office/powerpoint/2010/main" val="249128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1662-B149-31FB-1892-B36943B6C051}"/>
              </a:ext>
            </a:extLst>
          </p:cNvPr>
          <p:cNvSpPr>
            <a:spLocks noGrp="1"/>
          </p:cNvSpPr>
          <p:nvPr>
            <p:ph type="title"/>
          </p:nvPr>
        </p:nvSpPr>
        <p:spPr>
          <a:xfrm>
            <a:off x="643467" y="321734"/>
            <a:ext cx="10905066" cy="1135737"/>
          </a:xfrm>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CHATGPT HAS A WIDE RANGE OF APPLICATIONS AND USE CASES, INCLUDING</a:t>
            </a:r>
            <a:r>
              <a:rPr lang="en-US" sz="3600" dirty="0">
                <a:effectLst/>
                <a:latin typeface="Calibri" panose="020F0502020204030204" pitchFamily="34" charset="0"/>
                <a:ea typeface="Calibri" panose="020F0502020204030204" pitchFamily="34" charset="0"/>
                <a:cs typeface="Times New Roman" panose="02020603050405020304" pitchFamily="18" charset="0"/>
              </a:rPr>
              <a:t>:</a:t>
            </a:r>
            <a:endParaRPr lang="en-US" sz="3600" dirty="0"/>
          </a:p>
        </p:txBody>
      </p:sp>
      <p:sp>
        <p:nvSpPr>
          <p:cNvPr id="4" name="Content Placeholder 3">
            <a:extLst>
              <a:ext uri="{FF2B5EF4-FFF2-40B4-BE49-F238E27FC236}">
                <a16:creationId xmlns:a16="http://schemas.microsoft.com/office/drawing/2014/main" id="{113FA99E-2F70-36C4-8F3E-4362725CF127}"/>
              </a:ext>
            </a:extLst>
          </p:cNvPr>
          <p:cNvSpPr>
            <a:spLocks noGrp="1"/>
          </p:cNvSpPr>
          <p:nvPr>
            <p:ph idx="1"/>
          </p:nvPr>
        </p:nvSpPr>
        <p:spPr>
          <a:xfrm>
            <a:off x="643468" y="1782981"/>
            <a:ext cx="7488849" cy="4393982"/>
          </a:xfrm>
        </p:spPr>
        <p:txBody>
          <a:bodyPr>
            <a:normAutofit/>
          </a:bodyPr>
          <a:lstStyle/>
          <a:p>
            <a:pPr algn="just">
              <a:spcBef>
                <a:spcPts val="0"/>
              </a:spcBef>
              <a:spcAft>
                <a:spcPts val="800"/>
              </a:spcAft>
              <a:buFont typeface="Wingdings" panose="05000000000000000000" pitchFamily="2" charset="2"/>
              <a:buChar char="Ø"/>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Conversational AI and Chatbots: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ChatGPT</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widely used for building conversational AI applications, such as chatbots, virtual assistants, and customer service bots. </a:t>
            </a:r>
          </a:p>
          <a:p>
            <a:pPr algn="just">
              <a:spcBef>
                <a:spcPts val="0"/>
              </a:spcBef>
              <a:spcAft>
                <a:spcPts val="8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model's ability to generate human-like text responses makes it an ideal tool for building conversational AI applications that can understand and respond to user inputs in a natural and intuitive way. </a:t>
            </a:r>
          </a:p>
          <a:p>
            <a:pPr algn="just">
              <a:spcBef>
                <a:spcPts val="0"/>
              </a:spcBef>
              <a:spcAft>
                <a:spcPts val="800"/>
              </a:spcAft>
              <a:buFont typeface="Wingdings" panose="05000000000000000000" pitchFamily="2" charset="2"/>
              <a:buChar char="Ø"/>
            </a:pPr>
            <a:r>
              <a:rPr lang="en-US" sz="1600" b="1" dirty="0">
                <a:effectLst/>
                <a:latin typeface="Calibri" panose="020F0502020204030204" pitchFamily="34" charset="0"/>
                <a:ea typeface="Calibri" panose="020F0502020204030204" pitchFamily="34" charset="0"/>
                <a:cs typeface="Times New Roman" panose="02020603050405020304" pitchFamily="18" charset="0"/>
              </a:rPr>
              <a:t>Virtual Assistants: </a:t>
            </a:r>
            <a:r>
              <a:rPr lang="en-US" sz="1600" dirty="0">
                <a:effectLst/>
                <a:latin typeface="Calibri" panose="020F0502020204030204" pitchFamily="34" charset="0"/>
                <a:ea typeface="Calibri" panose="020F0502020204030204" pitchFamily="34" charset="0"/>
                <a:cs typeface="Times New Roman" panose="02020603050405020304" pitchFamily="18" charset="0"/>
              </a:rPr>
              <a:t>Virtual assistants powered by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ChatGPT</a:t>
            </a:r>
            <a:r>
              <a:rPr lang="en-US" sz="1600" dirty="0">
                <a:effectLst/>
                <a:latin typeface="Calibri" panose="020F0502020204030204" pitchFamily="34" charset="0"/>
                <a:ea typeface="Calibri" panose="020F0502020204030204" pitchFamily="34" charset="0"/>
                <a:cs typeface="Times New Roman" panose="02020603050405020304" pitchFamily="18" charset="0"/>
              </a:rPr>
              <a:t> can perform a wide range of tasks, including scheduling appointments, booking travel, answering questions, and providing information. </a:t>
            </a:r>
          </a:p>
          <a:p>
            <a:pPr algn="just">
              <a:spcBef>
                <a:spcPts val="0"/>
              </a:spcBef>
              <a:spcAft>
                <a:spcPts val="8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These virtual assistants can be integrated into existing platforms, such as messaging apps, or can be built into standalone applications.</a:t>
            </a:r>
          </a:p>
          <a:p>
            <a:pPr algn="just">
              <a:spcBef>
                <a:spcPts val="0"/>
              </a:spcBef>
              <a:spcAft>
                <a:spcPts val="800"/>
              </a:spcAft>
              <a:buFont typeface="Wingdings" panose="05000000000000000000" pitchFamily="2" charset="2"/>
              <a:buChar char="Ø"/>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Text Generation and Summarization: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ChatGPT</a:t>
            </a:r>
            <a:r>
              <a:rPr lang="en-US" sz="1600" dirty="0">
                <a:effectLst/>
                <a:latin typeface="Calibri" panose="020F0502020204030204" pitchFamily="34" charset="0"/>
                <a:ea typeface="Calibri" panose="020F0502020204030204" pitchFamily="34" charset="0"/>
                <a:cs typeface="Times New Roman" panose="02020603050405020304" pitchFamily="18" charset="0"/>
              </a:rPr>
              <a:t> can be used to generate new text or to summarize existing text.</a:t>
            </a:r>
          </a:p>
          <a:p>
            <a:pPr algn="just">
              <a:spcBef>
                <a:spcPts val="0"/>
              </a:spcBef>
              <a:spcAft>
                <a:spcPts val="8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 For example, it can be used to generate new articles, stories, or poetry, or to summarize news articles or scientific papers.</a:t>
            </a:r>
          </a:p>
        </p:txBody>
      </p:sp>
      <p:pic>
        <p:nvPicPr>
          <p:cNvPr id="25" name="Graphic 24" descr="Robot">
            <a:extLst>
              <a:ext uri="{FF2B5EF4-FFF2-40B4-BE49-F238E27FC236}">
                <a16:creationId xmlns:a16="http://schemas.microsoft.com/office/drawing/2014/main" id="{B9D7603E-D938-F256-9BB8-3720A0CE4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277114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A716-281B-550E-E29B-36A9269F8434}"/>
              </a:ext>
            </a:extLst>
          </p:cNvPr>
          <p:cNvSpPr>
            <a:spLocks noGrp="1"/>
          </p:cNvSpPr>
          <p:nvPr>
            <p:ph type="title"/>
          </p:nvPr>
        </p:nvSpPr>
        <p:spPr>
          <a:xfrm>
            <a:off x="1913468" y="365125"/>
            <a:ext cx="9440332" cy="1325563"/>
          </a:xfrm>
        </p:spPr>
        <p:txBody>
          <a:bodyPr>
            <a:normAutofit/>
          </a:bodyPr>
          <a:lstStyle/>
          <a:p>
            <a:r>
              <a:rPr lang="en-US" sz="4600" b="1" dirty="0">
                <a:effectLst/>
                <a:latin typeface="Calibri" panose="020F0502020204030204" pitchFamily="34" charset="0"/>
                <a:ea typeface="Calibri" panose="020F0502020204030204" pitchFamily="34" charset="0"/>
                <a:cs typeface="Times New Roman" panose="02020603050405020304" pitchFamily="18" charset="0"/>
              </a:rPr>
              <a:t>ADVANTAGES OF CHATGPT INCLUDE</a:t>
            </a:r>
            <a:endParaRPr lang="en-US" sz="4600" dirty="0"/>
          </a:p>
        </p:txBody>
      </p:sp>
      <p:sp>
        <p:nvSpPr>
          <p:cNvPr id="3" name="Content Placeholder 2">
            <a:extLst>
              <a:ext uri="{FF2B5EF4-FFF2-40B4-BE49-F238E27FC236}">
                <a16:creationId xmlns:a16="http://schemas.microsoft.com/office/drawing/2014/main" id="{E76BFE03-FE34-4592-E0C1-D8B038A321CC}"/>
              </a:ext>
            </a:extLst>
          </p:cNvPr>
          <p:cNvSpPr>
            <a:spLocks noGrp="1"/>
          </p:cNvSpPr>
          <p:nvPr>
            <p:ph idx="1"/>
          </p:nvPr>
        </p:nvSpPr>
        <p:spPr/>
        <p:txBody>
          <a:bodyPr>
            <a:normAutofit/>
          </a:bodyPr>
          <a:lstStyle/>
          <a:p>
            <a:pPr marR="0">
              <a:spcBef>
                <a:spcPts val="0"/>
              </a:spcBef>
              <a:spcAft>
                <a:spcPts val="800"/>
              </a:spcAft>
              <a:buFont typeface="Wingdings" panose="05000000000000000000" pitchFamily="2" charset="2"/>
              <a:buChar char="Ø"/>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Human-Like Text Generation:</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One of the key advantages of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is its ability to generate human-like text that is coherent and meaningful. </a:t>
            </a:r>
          </a:p>
          <a:p>
            <a:pPr marR="0">
              <a:spcBef>
                <a:spcPts val="0"/>
              </a:spcBef>
              <a:spcAft>
                <a:spcPts val="800"/>
              </a:spcAft>
              <a:buFont typeface="Wingdings" panose="05000000000000000000" pitchFamily="2" charset="2"/>
              <a:buChar char="ü"/>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This makes it a powerful tool for building conversational AI applications and virtual assistants that can interact with users in a natural and intuitive way.</a:t>
            </a:r>
          </a:p>
          <a:p>
            <a:pPr marR="0">
              <a:spcBef>
                <a:spcPts val="0"/>
              </a:spcBef>
              <a:spcAft>
                <a:spcPts val="800"/>
              </a:spcAft>
              <a:buFont typeface="Wingdings" panose="05000000000000000000" pitchFamily="2" charset="2"/>
              <a:buChar char="Ø"/>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Wide Range of Applications: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has a wide range of applications and can be used for a variety of natural language processing tasks, including conversation, text generation, summarization, and more.</a:t>
            </a:r>
          </a:p>
          <a:p>
            <a:pPr marR="0">
              <a:spcBef>
                <a:spcPts val="0"/>
              </a:spcBef>
              <a:spcAft>
                <a:spcPts val="800"/>
              </a:spcAft>
              <a:buFont typeface="Wingdings" panose="05000000000000000000" pitchFamily="2" charset="2"/>
              <a:buChar char="ü"/>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This versatility and flexibility make it an ideal tool for businesses, researchers, and developers who are looking to build AI applications.</a:t>
            </a:r>
          </a:p>
          <a:p>
            <a:pPr marR="0">
              <a:spcBef>
                <a:spcPts val="0"/>
              </a:spcBef>
              <a:spcAft>
                <a:spcPts val="800"/>
              </a:spcAft>
              <a:buFont typeface="Wingdings" panose="05000000000000000000" pitchFamily="2" charset="2"/>
              <a:buChar char="Ø"/>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Large Training Data: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was trained on a massive amount of text data, which gives it a broad understanding of the relationships and patterns in the data.</a:t>
            </a:r>
          </a:p>
          <a:p>
            <a:pPr marR="0">
              <a:spcBef>
                <a:spcPts val="0"/>
              </a:spcBef>
              <a:spcAft>
                <a:spcPts val="800"/>
              </a:spcAft>
              <a:buFont typeface="Wingdings" panose="05000000000000000000" pitchFamily="2" charset="2"/>
              <a:buChar char="ü"/>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This allows the model to generate text that is diverse and reflective of the training data, making it an effective tool for a wide range of use cases.</a:t>
            </a:r>
          </a:p>
          <a:p>
            <a:pPr marR="0">
              <a:spcBef>
                <a:spcPts val="0"/>
              </a:spcBef>
              <a:spcAft>
                <a:spcPts val="800"/>
              </a:spcAft>
              <a:buFont typeface="Wingdings" panose="05000000000000000000" pitchFamily="2" charset="2"/>
              <a:buChar char="Ø"/>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High Performance: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has been designed and optimized for speed and efficiency, making it an ideal tool for building real-time conversational AI applications.</a:t>
            </a:r>
          </a:p>
          <a:p>
            <a:pPr marR="0">
              <a:spcBef>
                <a:spcPts val="0"/>
              </a:spcBef>
              <a:spcAft>
                <a:spcPts val="800"/>
              </a:spcAft>
              <a:buFont typeface="Wingdings" panose="05000000000000000000" pitchFamily="2" charset="2"/>
              <a:buChar char="ü"/>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model can generate text responses quickly and accurately, which allows users to receive fast and accurate answers to their questions and requests.</a:t>
            </a:r>
          </a:p>
          <a:p>
            <a:endParaRPr lang="en-US" sz="1500" dirty="0">
              <a:latin typeface="Times New Roman" panose="02020603050405020304" pitchFamily="18" charset="0"/>
              <a:cs typeface="Times New Roman" panose="02020603050405020304" pitchFamily="18" charset="0"/>
            </a:endParaRPr>
          </a:p>
        </p:txBody>
      </p:sp>
      <p:pic>
        <p:nvPicPr>
          <p:cNvPr id="7" name="Graphic 6" descr="Robot">
            <a:extLst>
              <a:ext uri="{FF2B5EF4-FFF2-40B4-BE49-F238E27FC236}">
                <a16:creationId xmlns:a16="http://schemas.microsoft.com/office/drawing/2014/main" id="{23F299E7-0FBA-8536-DCED-C6881B2DC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320581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E68FB-7590-0CB3-F785-7C3F8C9C65D8}"/>
              </a:ext>
            </a:extLst>
          </p:cNvPr>
          <p:cNvSpPr>
            <a:spLocks noGrp="1"/>
          </p:cNvSpPr>
          <p:nvPr>
            <p:ph type="title"/>
          </p:nvPr>
        </p:nvSpPr>
        <p:spPr>
          <a:xfrm>
            <a:off x="838200" y="365125"/>
            <a:ext cx="10515600" cy="1325563"/>
          </a:xfrm>
        </p:spPr>
        <p:txBody>
          <a:bodyPr>
            <a:normAutofit/>
          </a:bodyPr>
          <a:lstStyle/>
          <a:p>
            <a:r>
              <a:rPr lang="en-US" sz="5400" b="1">
                <a:effectLst/>
                <a:latin typeface="Calibri" panose="020F0502020204030204" pitchFamily="34" charset="0"/>
                <a:ea typeface="Calibri" panose="020F0502020204030204" pitchFamily="34" charset="0"/>
                <a:cs typeface="Times New Roman" panose="02020603050405020304" pitchFamily="18" charset="0"/>
              </a:rPr>
              <a:t>LIMITATIONS OF CHATGPT INCLUDE: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6E4D5-D266-8864-B076-1B5830022615}"/>
              </a:ext>
            </a:extLst>
          </p:cNvPr>
          <p:cNvSpPr>
            <a:spLocks noGrp="1"/>
          </p:cNvSpPr>
          <p:nvPr>
            <p:ph idx="1"/>
          </p:nvPr>
        </p:nvSpPr>
        <p:spPr>
          <a:xfrm>
            <a:off x="838200" y="1929384"/>
            <a:ext cx="10515600" cy="4251960"/>
          </a:xfrm>
        </p:spPr>
        <p:txBody>
          <a:bodyPr>
            <a:normAutofit/>
          </a:bodyPr>
          <a:lstStyle/>
          <a:p>
            <a:pPr marL="57150" marR="0" indent="-28575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Bias in Training Data: </a:t>
            </a:r>
            <a:r>
              <a:rPr lang="en-US" sz="1700">
                <a:effectLst/>
                <a:latin typeface="Times New Roman" panose="02020603050405020304" pitchFamily="18" charset="0"/>
                <a:ea typeface="Calibri" panose="020F0502020204030204" pitchFamily="34" charset="0"/>
                <a:cs typeface="Times New Roman" panose="02020603050405020304" pitchFamily="18" charset="0"/>
              </a:rPr>
              <a:t>ChatGPT was trained on a large amount of text data from the internet, which may contain biases and stereotypes. This can result in the model generating text that reflects these biases, which can be problematic in certain applications, such as virtual assistants or chatbots that interact with diverse groups of users.</a:t>
            </a:r>
          </a:p>
          <a:p>
            <a:pPr marL="57150" marR="0" indent="-28575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Lack of Context Awareness: </a:t>
            </a:r>
            <a:r>
              <a:rPr lang="en-US" sz="1700">
                <a:effectLst/>
                <a:latin typeface="Times New Roman" panose="02020603050405020304" pitchFamily="18" charset="0"/>
                <a:ea typeface="Calibri" panose="020F0502020204030204" pitchFamily="34" charset="0"/>
                <a:cs typeface="Times New Roman" panose="02020603050405020304" pitchFamily="18" charset="0"/>
              </a:rPr>
              <a:t>ChatGPT is trained to generate text based on the input sequence it is given, but it does not have a sense of context or an understanding of the world. This can result in the model generating text that is not relevant or appropriate in certain situations.</a:t>
            </a:r>
          </a:p>
          <a:p>
            <a:pPr marL="57150" marR="0" indent="-28575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Limited Explainability: </a:t>
            </a:r>
            <a:r>
              <a:rPr lang="en-US" sz="1700">
                <a:effectLst/>
                <a:latin typeface="Times New Roman" panose="02020603050405020304" pitchFamily="18" charset="0"/>
                <a:ea typeface="Calibri" panose="020F0502020204030204" pitchFamily="34" charset="0"/>
                <a:cs typeface="Times New Roman" panose="02020603050405020304" pitchFamily="18" charset="0"/>
              </a:rPr>
              <a:t>As a deep learning model, ChatGPT is a black box that can be difficult to understand and explain. This can make it challenging to diagnose and address errors or biases in the model's predictions.</a:t>
            </a:r>
          </a:p>
          <a:p>
            <a:pPr marL="57150" marR="0" indent="-28575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Dependence on Large Computational Resources: </a:t>
            </a:r>
            <a:r>
              <a:rPr lang="en-US" sz="1700">
                <a:effectLst/>
                <a:latin typeface="Times New Roman" panose="02020603050405020304" pitchFamily="18" charset="0"/>
                <a:ea typeface="Calibri" panose="020F0502020204030204" pitchFamily="34" charset="0"/>
                <a:cs typeface="Times New Roman" panose="02020603050405020304" pitchFamily="18" charset="0"/>
              </a:rPr>
              <a:t>Training large language models like ChatGPT requires significant computational resources, including large amounts of memory and processing power. This can make it difficult for smaller organizations or individuals to develop and train similar models.</a:t>
            </a:r>
          </a:p>
          <a:p>
            <a:pPr marL="57150" marR="0" indent="-28575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Question Answering and Knowledge Base:</a:t>
            </a:r>
            <a:r>
              <a:rPr lang="en-US" sz="1700">
                <a:effectLst/>
                <a:latin typeface="Times New Roman" panose="02020603050405020304" pitchFamily="18" charset="0"/>
                <a:ea typeface="Calibri" panose="020F0502020204030204" pitchFamily="34" charset="0"/>
                <a:cs typeface="Times New Roman" panose="02020603050405020304" pitchFamily="18" charset="0"/>
              </a:rPr>
              <a:t> ChatGPT can be used to answer questions by using its knowledge of the text data it was trained on. It can be integrated into knowledge base systems, such as FAQ systems or customer service portals, to provide quick and accurate answers to user questions.</a:t>
            </a:r>
          </a:p>
          <a:p>
            <a:pPr marL="57150" marR="0" indent="-285750">
              <a:spcBef>
                <a:spcPts val="0"/>
              </a:spcBef>
              <a:spcAft>
                <a:spcPts val="800"/>
              </a:spcAft>
              <a:buFont typeface="Wingdings" panose="05000000000000000000" pitchFamily="2" charset="2"/>
              <a:buChar char="Ø"/>
            </a:pP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0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904FA7-5FC7-7DB1-E7B3-A90D2A4E7704}"/>
              </a:ext>
            </a:extLst>
          </p:cNvPr>
          <p:cNvSpPr>
            <a:spLocks noGrp="1"/>
          </p:cNvSpPr>
          <p:nvPr>
            <p:ph idx="1"/>
          </p:nvPr>
        </p:nvSpPr>
        <p:spPr>
          <a:xfrm>
            <a:off x="838200" y="1929384"/>
            <a:ext cx="10515600" cy="4251960"/>
          </a:xfrm>
        </p:spPr>
        <p:txBody>
          <a:bodyPr>
            <a:normAutofit/>
          </a:bodyPr>
          <a:lstStyle/>
          <a:p>
            <a:pPr marR="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Other Applications: </a:t>
            </a:r>
            <a:r>
              <a:rPr lang="en-US" sz="1700">
                <a:effectLst/>
                <a:latin typeface="Times New Roman" panose="02020603050405020304" pitchFamily="18" charset="0"/>
                <a:ea typeface="Calibri" panose="020F0502020204030204" pitchFamily="34" charset="0"/>
                <a:cs typeface="Times New Roman" panose="02020603050405020304" pitchFamily="18" charset="0"/>
              </a:rPr>
              <a:t>ChatGPT has a wide range of other applications, including text classification, sentiment analysis, language translation, and more. The versatility and flexibility of the model make it an ideal tool for a variety of natural language processing tasks.</a:t>
            </a:r>
          </a:p>
          <a:p>
            <a:pPr marR="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In conclusion</a:t>
            </a:r>
            <a:r>
              <a:rPr lang="en-US" sz="1700">
                <a:effectLst/>
                <a:latin typeface="Times New Roman" panose="02020603050405020304" pitchFamily="18" charset="0"/>
                <a:ea typeface="Calibri" panose="020F0502020204030204" pitchFamily="34" charset="0"/>
                <a:cs typeface="Times New Roman" panose="02020603050405020304" pitchFamily="18" charset="0"/>
              </a:rPr>
              <a:t>, ChatGPT is a powerful and versatile language model developed by OpenAI. Its ability to generate human-like text and its wide range of applications make it a valuable tool for businesses, researchers, and developers looking to build AI applications. The model has been trained on a massive amount of text data, giving it a broad understanding of language patterns and relationships.</a:t>
            </a:r>
          </a:p>
          <a:p>
            <a:pPr marR="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However</a:t>
            </a:r>
            <a:r>
              <a:rPr lang="en-US" sz="1700">
                <a:effectLst/>
                <a:latin typeface="Times New Roman" panose="02020603050405020304" pitchFamily="18" charset="0"/>
                <a:ea typeface="Calibri" panose="020F0502020204030204" pitchFamily="34" charset="0"/>
                <a:cs typeface="Times New Roman" panose="02020603050405020304" pitchFamily="18" charset="0"/>
              </a:rPr>
              <a:t>, it is important to consider the limitations of ChatGPT, such as the potential for biases in the training data and the lack of context awareness and explainability. Additionally, training large language models like ChatGPT requires significant computational resources, making it difficult for smaller organizations or individuals to develop and train similar models.</a:t>
            </a:r>
          </a:p>
          <a:p>
            <a:pPr marR="0">
              <a:spcBef>
                <a:spcPts val="0"/>
              </a:spcBef>
              <a:spcAft>
                <a:spcPts val="800"/>
              </a:spcAft>
              <a:buFont typeface="Wingdings" panose="05000000000000000000" pitchFamily="2" charset="2"/>
              <a:buChar char="Ø"/>
            </a:pPr>
            <a:r>
              <a:rPr lang="en-US" sz="1700" b="1">
                <a:effectLst/>
                <a:latin typeface="Times New Roman" panose="02020603050405020304" pitchFamily="18" charset="0"/>
                <a:ea typeface="Calibri" panose="020F0502020204030204" pitchFamily="34" charset="0"/>
                <a:cs typeface="Times New Roman" panose="02020603050405020304" pitchFamily="18" charset="0"/>
              </a:rPr>
              <a:t>Overall</a:t>
            </a:r>
            <a:r>
              <a:rPr lang="en-US" sz="1700">
                <a:effectLst/>
                <a:latin typeface="Times New Roman" panose="02020603050405020304" pitchFamily="18" charset="0"/>
                <a:ea typeface="Calibri" panose="020F0502020204030204" pitchFamily="34" charset="0"/>
                <a:cs typeface="Times New Roman" panose="02020603050405020304" pitchFamily="18" charset="0"/>
              </a:rPr>
              <a:t>, ChatGPT represents a significant advance in the field of artificial intelligence and has the potential to revolutionize the way we interact with machines. As the field of AI continues to advance, it is likely that ChatGPT will continue to play a significant role in the development of new and innovative applications.</a:t>
            </a:r>
          </a:p>
          <a:p>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337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1408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Arial</vt:lpstr>
      <vt:lpstr>Calibri</vt:lpstr>
      <vt:lpstr>Calibri Light</vt:lpstr>
      <vt:lpstr>Times New Roman</vt:lpstr>
      <vt:lpstr>Wingdings</vt:lpstr>
      <vt:lpstr>Office Theme</vt:lpstr>
      <vt:lpstr>PowerPoint Presentation</vt:lpstr>
      <vt:lpstr>Agenda</vt:lpstr>
      <vt:lpstr>INTRODUCTION:</vt:lpstr>
      <vt:lpstr>THE TECHNICAL OVERVIEW OF CHATGPT INVOLVES UNDERSTANDING ITS ARCHITECTURE, DESIGN, AND TRAINING PROCESS.</vt:lpstr>
      <vt:lpstr>Training Process</vt:lpstr>
      <vt:lpstr>CHATGPT HAS A WIDE RANGE OF APPLICATIONS AND USE CASES, INCLUDING:</vt:lpstr>
      <vt:lpstr>ADVANTAGES OF CHATGPT INCLUDE</vt:lpstr>
      <vt:lpstr>LIMITATIONS OF CHATGPT INCLUDE: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gajula</dc:creator>
  <cp:lastModifiedBy>Hanumandla, Srivani Reddy</cp:lastModifiedBy>
  <cp:revision>2</cp:revision>
  <dcterms:created xsi:type="dcterms:W3CDTF">2023-02-12T02:00:26Z</dcterms:created>
  <dcterms:modified xsi:type="dcterms:W3CDTF">2023-02-12T04:53:41Z</dcterms:modified>
</cp:coreProperties>
</file>