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1BB"/>
    <a:srgbClr val="F8BA4C"/>
    <a:srgbClr val="A5B0F2"/>
    <a:srgbClr val="A5A7F2"/>
    <a:srgbClr val="8CD1FF"/>
    <a:srgbClr val="48B0FF"/>
    <a:srgbClr val="37D5FF"/>
    <a:srgbClr val="A5A7E6"/>
    <a:srgbClr val="A5A7E3"/>
    <a:srgbClr val="F8B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A6C-48AB-854C-BDFF-FAF87ACACCF4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Sender</a:t>
            </a:r>
            <a:endParaRPr lang="de-DE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Receiver</a:t>
            </a:r>
            <a:endParaRPr lang="de-DE" sz="1800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508878" y="1814903"/>
            <a:ext cx="473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RTP </a:t>
            </a:r>
            <a:r>
              <a:rPr lang="en-US" sz="1600" b="1" dirty="0" smtClean="0"/>
              <a:t>media </a:t>
            </a:r>
            <a:r>
              <a:rPr lang="en-US" sz="1600" b="1" dirty="0"/>
              <a:t>stream</a:t>
            </a:r>
            <a:r>
              <a:rPr lang="en-US" sz="1600" dirty="0"/>
              <a:t> </a:t>
            </a:r>
            <a:r>
              <a:rPr lang="en-US" sz="1600" dirty="0" smtClean="0"/>
              <a:t>(encoded </a:t>
            </a:r>
            <a:r>
              <a:rPr lang="en-US" sz="1600" dirty="0"/>
              <a:t>media, FEC, repair)</a:t>
            </a:r>
            <a:endParaRPr lang="de-DE" sz="16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543598" y="2372115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Sender </a:t>
            </a:r>
            <a:r>
              <a:rPr lang="en-US" sz="1600" b="1" dirty="0" smtClean="0"/>
              <a:t>Reports (SRs)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Sending rate</a:t>
            </a:r>
            <a:r>
              <a:rPr lang="en-US" sz="1600" dirty="0"/>
              <a:t>, packet </a:t>
            </a:r>
            <a:r>
              <a:rPr lang="en-US" sz="1600" dirty="0" smtClean="0"/>
              <a:t>count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24201" y="4088203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Receiver </a:t>
            </a:r>
            <a:r>
              <a:rPr lang="en-US" sz="1600" b="1" dirty="0" smtClean="0"/>
              <a:t>Reports (RRs)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/>
              <a:t>RTCP XRs: </a:t>
            </a:r>
            <a:endParaRPr lang="en-US" sz="1600" dirty="0" smtClean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Detailed Statistics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066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Dejittering</a:t>
            </a:r>
            <a:r>
              <a:rPr lang="en-US" sz="1600" dirty="0"/>
              <a:t>, sync, </a:t>
            </a:r>
            <a:r>
              <a:rPr lang="en-US" sz="1600" dirty="0" err="1"/>
              <a:t>playout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Event </a:t>
            </a:r>
            <a:r>
              <a:rPr lang="en-US" sz="1600" dirty="0"/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Local error concealment</a:t>
            </a:r>
            <a:endParaRPr lang="de-DE" sz="16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0" y="3975199"/>
            <a:ext cx="2877711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Error-resilience (NACK, PLI)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Adaptive source coding</a:t>
            </a:r>
            <a:endParaRPr lang="de-DE" sz="1600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0" y="5200150"/>
            <a:ext cx="229341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Packetization</a:t>
            </a:r>
            <a:r>
              <a:rPr lang="en-US" sz="1600" dirty="0"/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FEC, interleaving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6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04800" y="3595688"/>
            <a:ext cx="8947150" cy="1358900"/>
            <a:chOff x="192" y="2265"/>
            <a:chExt cx="5636" cy="856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0" y="2736"/>
              <a:ext cx="5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664" y="279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t</a:t>
              </a:r>
              <a:endParaRPr lang="de-DE" sz="1800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2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4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6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52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81" y="2871"/>
              <a:ext cx="699" cy="241"/>
            </a:xfrm>
            <a:custGeom>
              <a:avLst/>
              <a:gdLst>
                <a:gd name="T0" fmla="*/ 699 w 699"/>
                <a:gd name="T1" fmla="*/ 9 h 241"/>
                <a:gd name="T2" fmla="*/ 504 w 699"/>
                <a:gd name="T3" fmla="*/ 207 h 241"/>
                <a:gd name="T4" fmla="*/ 189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08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72" y="2880"/>
              <a:ext cx="507" cy="241"/>
            </a:xfrm>
            <a:custGeom>
              <a:avLst/>
              <a:gdLst>
                <a:gd name="T0" fmla="*/ 1 w 699"/>
                <a:gd name="T1" fmla="*/ 9 h 241"/>
                <a:gd name="T2" fmla="*/ 1 w 699"/>
                <a:gd name="T3" fmla="*/ 207 h 241"/>
                <a:gd name="T4" fmla="*/ 1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72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34" y="2879"/>
              <a:ext cx="768" cy="241"/>
            </a:xfrm>
            <a:custGeom>
              <a:avLst/>
              <a:gdLst>
                <a:gd name="T0" fmla="*/ 8895 w 699"/>
                <a:gd name="T1" fmla="*/ 9 h 241"/>
                <a:gd name="T2" fmla="*/ 6409 w 699"/>
                <a:gd name="T3" fmla="*/ 207 h 241"/>
                <a:gd name="T4" fmla="*/ 2413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4704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92" y="2265"/>
              <a:ext cx="47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 smtClean="0"/>
                <a:t>b) AVPF: Allow </a:t>
              </a:r>
              <a:r>
                <a:rPr lang="en-US" sz="1800" b="1" dirty="0"/>
                <a:t>(at most every other) RTCP packet to be sent earlier</a:t>
              </a:r>
              <a:endParaRPr lang="de-DE" sz="1800" b="1" dirty="0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6633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/>
              <a:t>a) AVP: Regular </a:t>
            </a:r>
            <a:r>
              <a:rPr lang="en-US" sz="1800" b="1" dirty="0"/>
              <a:t>RTCP operation </a:t>
            </a:r>
            <a:r>
              <a:rPr lang="en-US" sz="1800" b="1" dirty="0" smtClean="0"/>
              <a:t>(without </a:t>
            </a:r>
            <a:r>
              <a:rPr lang="en-US" sz="1800" b="1" dirty="0"/>
              <a:t>randomization, i.e. T = Td)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801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6632" y="1884323"/>
            <a:ext cx="3591372" cy="1406419"/>
          </a:xfrm>
          <a:prstGeom prst="rect">
            <a:avLst/>
          </a:prstGeom>
          <a:solidFill>
            <a:srgbClr val="F6F1B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In-band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On-path</a:t>
            </a:r>
            <a:endParaRPr lang="en-US" sz="2000" b="1" dirty="0">
              <a:solidFill>
                <a:schemeClr val="tx1"/>
              </a:solidFill>
              <a:latin typeface="Nexa Light"/>
              <a:cs typeface="Nex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2754" y="1884323"/>
            <a:ext cx="3591372" cy="1406419"/>
          </a:xfrm>
          <a:prstGeom prst="rect">
            <a:avLst/>
          </a:prstGeom>
          <a:solidFill>
            <a:srgbClr val="F8BA4C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Out-of-</a:t>
            </a:r>
            <a:r>
              <a:rPr lang="en-US" sz="2000" b="1" dirty="0">
                <a:solidFill>
                  <a:schemeClr val="tx1"/>
                </a:solidFill>
                <a:latin typeface="Nexa Light"/>
                <a:cs typeface="Nexa Light"/>
              </a:rPr>
              <a:t>band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On-path</a:t>
            </a:r>
            <a:endParaRPr lang="en-US" sz="2000" b="1" dirty="0">
              <a:solidFill>
                <a:schemeClr val="tx1"/>
              </a:solidFill>
              <a:latin typeface="Nexa Light"/>
              <a:cs typeface="Nex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754" y="3825461"/>
            <a:ext cx="3591372" cy="1406419"/>
          </a:xfrm>
          <a:prstGeom prst="rect">
            <a:avLst/>
          </a:prstGeom>
          <a:solidFill>
            <a:srgbClr val="A5B0F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Out-of-</a:t>
            </a:r>
            <a:r>
              <a:rPr lang="en-US" sz="2000" b="1" dirty="0">
                <a:solidFill>
                  <a:schemeClr val="tx1"/>
                </a:solidFill>
                <a:latin typeface="Nexa Light"/>
                <a:cs typeface="Nexa Light"/>
              </a:rPr>
              <a:t>band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Nexa Light"/>
                <a:cs typeface="Nexa Light"/>
              </a:rPr>
              <a:t>Off-</a:t>
            </a:r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path</a:t>
            </a:r>
            <a:endParaRPr lang="en-US" sz="2000" b="1" dirty="0">
              <a:solidFill>
                <a:schemeClr val="tx1"/>
              </a:solidFill>
              <a:latin typeface="Nexa Light"/>
              <a:cs typeface="Nex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632" y="3825461"/>
            <a:ext cx="3591372" cy="1406419"/>
          </a:xfrm>
          <a:prstGeom prst="rect">
            <a:avLst/>
          </a:prstGeom>
          <a:solidFill>
            <a:srgbClr val="8CD1F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Nexa Light"/>
                <a:cs typeface="Nexa Light"/>
              </a:rPr>
              <a:t>In-band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Nexa Light"/>
                <a:cs typeface="Nexa Light"/>
              </a:rPr>
              <a:t>Off-path</a:t>
            </a:r>
            <a:endParaRPr lang="en-US" sz="2000" b="1" dirty="0">
              <a:solidFill>
                <a:schemeClr val="tx1"/>
              </a:solidFill>
              <a:latin typeface="Nexa Light"/>
              <a:cs typeface="Nex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345" y="2567064"/>
            <a:ext cx="58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A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1682" y="2567064"/>
            <a:ext cx="53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B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260" y="4523994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C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7768" y="4525536"/>
            <a:ext cx="545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D</a:t>
            </a:r>
            <a:endParaRPr lang="en-US" sz="4000" dirty="0">
              <a:latin typeface="Nexa Bold"/>
              <a:cs typeface="Nexa Bold"/>
            </a:endParaRPr>
          </a:p>
        </p:txBody>
      </p:sp>
    </p:spTree>
    <p:extLst>
      <p:ext uri="{BB962C8B-B14F-4D97-AF65-F5344CB8AC3E}">
        <p14:creationId xmlns:p14="http://schemas.microsoft.com/office/powerpoint/2010/main" val="390151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8</cp:revision>
  <dcterms:created xsi:type="dcterms:W3CDTF">2013-05-10T21:47:35Z</dcterms:created>
  <dcterms:modified xsi:type="dcterms:W3CDTF">2014-08-02T13:09:08Z</dcterms:modified>
</cp:coreProperties>
</file>