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3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3A6C-48AB-854C-BDFF-FAF87ACACCF4}" type="datetimeFigureOut">
              <a:rPr lang="en-US" smtClean="0"/>
              <a:t>5/11/13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330B-2957-D649-A3B7-D8262D38D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0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3A6C-48AB-854C-BDFF-FAF87ACACCF4}" type="datetimeFigureOut">
              <a:rPr lang="en-US" smtClean="0"/>
              <a:t>5/11/13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330B-2957-D649-A3B7-D8262D38D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8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3A6C-48AB-854C-BDFF-FAF87ACACCF4}" type="datetimeFigureOut">
              <a:rPr lang="en-US" smtClean="0"/>
              <a:t>5/11/13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330B-2957-D649-A3B7-D8262D38D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3A6C-48AB-854C-BDFF-FAF87ACACCF4}" type="datetimeFigureOut">
              <a:rPr lang="en-US" smtClean="0"/>
              <a:t>5/11/13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330B-2957-D649-A3B7-D8262D38D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3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3A6C-48AB-854C-BDFF-FAF87ACACCF4}" type="datetimeFigureOut">
              <a:rPr lang="en-US" smtClean="0"/>
              <a:t>5/11/13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330B-2957-D649-A3B7-D8262D38D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29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3A6C-48AB-854C-BDFF-FAF87ACACCF4}" type="datetimeFigureOut">
              <a:rPr lang="en-US" smtClean="0"/>
              <a:t>5/11/13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330B-2957-D649-A3B7-D8262D38D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38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3A6C-48AB-854C-BDFF-FAF87ACACCF4}" type="datetimeFigureOut">
              <a:rPr lang="en-US" smtClean="0"/>
              <a:t>5/11/13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330B-2957-D649-A3B7-D8262D38D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6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3A6C-48AB-854C-BDFF-FAF87ACACCF4}" type="datetimeFigureOut">
              <a:rPr lang="en-US" smtClean="0"/>
              <a:t>5/11/13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330B-2957-D649-A3B7-D8262D38D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3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3A6C-48AB-854C-BDFF-FAF87ACACCF4}" type="datetimeFigureOut">
              <a:rPr lang="en-US" smtClean="0"/>
              <a:t>5/11/13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330B-2957-D649-A3B7-D8262D38D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80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3A6C-48AB-854C-BDFF-FAF87ACACCF4}" type="datetimeFigureOut">
              <a:rPr lang="en-US" smtClean="0"/>
              <a:t>5/11/13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330B-2957-D649-A3B7-D8262D38D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4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3A6C-48AB-854C-BDFF-FAF87ACACCF4}" type="datetimeFigureOut">
              <a:rPr lang="en-US" smtClean="0"/>
              <a:t>5/11/13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330B-2957-D649-A3B7-D8262D38D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9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A3A6C-48AB-854C-BDFF-FAF87ACACCF4}" type="datetimeFigureOut">
              <a:rPr lang="en-US" smtClean="0"/>
              <a:t>5/11/13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D330B-2957-D649-A3B7-D8262D38D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92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93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14401" y="2996003"/>
            <a:ext cx="1582737" cy="7921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0000CC"/>
              </a:buClr>
            </a:pPr>
            <a:r>
              <a:rPr lang="en-US" sz="1800"/>
              <a:t>Sender</a:t>
            </a:r>
            <a:endParaRPr lang="de-DE" sz="180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467601" y="2996003"/>
            <a:ext cx="1582737" cy="7921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0000CC"/>
              </a:buClr>
            </a:pPr>
            <a:r>
              <a:rPr lang="en-US" sz="1800"/>
              <a:t>Receiver</a:t>
            </a:r>
            <a:endParaRPr lang="de-DE" sz="1800"/>
          </a:p>
        </p:txBody>
      </p:sp>
      <p:sp>
        <p:nvSpPr>
          <p:cNvPr id="6" name="Freeform 13"/>
          <p:cNvSpPr>
            <a:spLocks/>
          </p:cNvSpPr>
          <p:nvPr/>
        </p:nvSpPr>
        <p:spPr bwMode="auto">
          <a:xfrm>
            <a:off x="2281238" y="2203840"/>
            <a:ext cx="5400675" cy="792163"/>
          </a:xfrm>
          <a:custGeom>
            <a:avLst/>
            <a:gdLst>
              <a:gd name="T0" fmla="*/ 0 w 3402"/>
              <a:gd name="T1" fmla="*/ 2147483647 h 499"/>
              <a:gd name="T2" fmla="*/ 2147483647 w 3402"/>
              <a:gd name="T3" fmla="*/ 2147483647 h 499"/>
              <a:gd name="T4" fmla="*/ 2147483647 w 3402"/>
              <a:gd name="T5" fmla="*/ 0 h 499"/>
              <a:gd name="T6" fmla="*/ 2147483647 w 3402"/>
              <a:gd name="T7" fmla="*/ 2147483647 h 499"/>
              <a:gd name="T8" fmla="*/ 2147483647 w 3402"/>
              <a:gd name="T9" fmla="*/ 2147483647 h 4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02"/>
              <a:gd name="T16" fmla="*/ 0 h 499"/>
              <a:gd name="T17" fmla="*/ 3402 w 3402"/>
              <a:gd name="T18" fmla="*/ 499 h 4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02" h="499">
                <a:moveTo>
                  <a:pt x="0" y="499"/>
                </a:moveTo>
                <a:cubicBezTo>
                  <a:pt x="136" y="336"/>
                  <a:pt x="273" y="174"/>
                  <a:pt x="545" y="91"/>
                </a:cubicBezTo>
                <a:cubicBezTo>
                  <a:pt x="817" y="8"/>
                  <a:pt x="1263" y="0"/>
                  <a:pt x="1633" y="0"/>
                </a:cubicBezTo>
                <a:cubicBezTo>
                  <a:pt x="2003" y="0"/>
                  <a:pt x="2472" y="8"/>
                  <a:pt x="2767" y="91"/>
                </a:cubicBezTo>
                <a:cubicBezTo>
                  <a:pt x="3062" y="174"/>
                  <a:pt x="3232" y="336"/>
                  <a:pt x="3402" y="499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14"/>
          <p:cNvSpPr>
            <a:spLocks/>
          </p:cNvSpPr>
          <p:nvPr/>
        </p:nvSpPr>
        <p:spPr bwMode="auto">
          <a:xfrm flipH="1" flipV="1">
            <a:off x="2424113" y="3788165"/>
            <a:ext cx="5114925" cy="647700"/>
          </a:xfrm>
          <a:custGeom>
            <a:avLst/>
            <a:gdLst>
              <a:gd name="T0" fmla="*/ 0 w 3402"/>
              <a:gd name="T1" fmla="*/ 2147483647 h 499"/>
              <a:gd name="T2" fmla="*/ 2147483647 w 3402"/>
              <a:gd name="T3" fmla="*/ 2147483647 h 499"/>
              <a:gd name="T4" fmla="*/ 2147483647 w 3402"/>
              <a:gd name="T5" fmla="*/ 0 h 499"/>
              <a:gd name="T6" fmla="*/ 2147483647 w 3402"/>
              <a:gd name="T7" fmla="*/ 2147483647 h 499"/>
              <a:gd name="T8" fmla="*/ 2147483647 w 3402"/>
              <a:gd name="T9" fmla="*/ 2147483647 h 4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02"/>
              <a:gd name="T16" fmla="*/ 0 h 499"/>
              <a:gd name="T17" fmla="*/ 3402 w 3402"/>
              <a:gd name="T18" fmla="*/ 499 h 4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02" h="499">
                <a:moveTo>
                  <a:pt x="0" y="499"/>
                </a:moveTo>
                <a:cubicBezTo>
                  <a:pt x="136" y="336"/>
                  <a:pt x="273" y="174"/>
                  <a:pt x="545" y="91"/>
                </a:cubicBezTo>
                <a:cubicBezTo>
                  <a:pt x="817" y="8"/>
                  <a:pt x="1263" y="0"/>
                  <a:pt x="1633" y="0"/>
                </a:cubicBezTo>
                <a:cubicBezTo>
                  <a:pt x="2003" y="0"/>
                  <a:pt x="2472" y="8"/>
                  <a:pt x="2767" y="91"/>
                </a:cubicBezTo>
                <a:cubicBezTo>
                  <a:pt x="3062" y="174"/>
                  <a:pt x="3232" y="336"/>
                  <a:pt x="3402" y="499"/>
                </a:cubicBezTo>
              </a:path>
            </a:pathLst>
          </a:custGeom>
          <a:noFill/>
          <a:ln w="28575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reeform 15"/>
          <p:cNvSpPr>
            <a:spLocks/>
          </p:cNvSpPr>
          <p:nvPr/>
        </p:nvSpPr>
        <p:spPr bwMode="auto">
          <a:xfrm>
            <a:off x="2424113" y="2348303"/>
            <a:ext cx="5114925" cy="647700"/>
          </a:xfrm>
          <a:custGeom>
            <a:avLst/>
            <a:gdLst>
              <a:gd name="T0" fmla="*/ 0 w 3402"/>
              <a:gd name="T1" fmla="*/ 2147483647 h 499"/>
              <a:gd name="T2" fmla="*/ 2147483647 w 3402"/>
              <a:gd name="T3" fmla="*/ 2147483647 h 499"/>
              <a:gd name="T4" fmla="*/ 2147483647 w 3402"/>
              <a:gd name="T5" fmla="*/ 0 h 499"/>
              <a:gd name="T6" fmla="*/ 2147483647 w 3402"/>
              <a:gd name="T7" fmla="*/ 2147483647 h 499"/>
              <a:gd name="T8" fmla="*/ 2147483647 w 3402"/>
              <a:gd name="T9" fmla="*/ 2147483647 h 4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02"/>
              <a:gd name="T16" fmla="*/ 0 h 499"/>
              <a:gd name="T17" fmla="*/ 3402 w 3402"/>
              <a:gd name="T18" fmla="*/ 499 h 4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02" h="499">
                <a:moveTo>
                  <a:pt x="0" y="499"/>
                </a:moveTo>
                <a:cubicBezTo>
                  <a:pt x="136" y="336"/>
                  <a:pt x="273" y="174"/>
                  <a:pt x="545" y="91"/>
                </a:cubicBezTo>
                <a:cubicBezTo>
                  <a:pt x="817" y="8"/>
                  <a:pt x="1263" y="0"/>
                  <a:pt x="1633" y="0"/>
                </a:cubicBezTo>
                <a:cubicBezTo>
                  <a:pt x="2003" y="0"/>
                  <a:pt x="2472" y="8"/>
                  <a:pt x="2767" y="91"/>
                </a:cubicBezTo>
                <a:cubicBezTo>
                  <a:pt x="3062" y="174"/>
                  <a:pt x="3232" y="336"/>
                  <a:pt x="3402" y="499"/>
                </a:cubicBezTo>
              </a:path>
            </a:pathLst>
          </a:custGeom>
          <a:noFill/>
          <a:ln w="28575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2508878" y="1814903"/>
            <a:ext cx="47310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sz="1600" b="1" dirty="0"/>
              <a:t>RTP </a:t>
            </a:r>
            <a:r>
              <a:rPr lang="en-US" sz="1600" b="1" dirty="0" smtClean="0"/>
              <a:t>media </a:t>
            </a:r>
            <a:r>
              <a:rPr lang="en-US" sz="1600" b="1" dirty="0"/>
              <a:t>stream</a:t>
            </a:r>
            <a:r>
              <a:rPr lang="en-US" sz="1600" dirty="0"/>
              <a:t> </a:t>
            </a:r>
            <a:r>
              <a:rPr lang="en-US" sz="1600" dirty="0" smtClean="0"/>
              <a:t>(encoded </a:t>
            </a:r>
            <a:r>
              <a:rPr lang="en-US" sz="1600" dirty="0"/>
              <a:t>media, FEC, repair)</a:t>
            </a:r>
            <a:endParaRPr lang="de-DE" sz="1600" dirty="0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3543598" y="2372115"/>
            <a:ext cx="2917185" cy="92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sz="1600" b="1" dirty="0"/>
              <a:t>RTCP Sender </a:t>
            </a:r>
            <a:r>
              <a:rPr lang="en-US" sz="1600" b="1" dirty="0" smtClean="0"/>
              <a:t>Reports (SRs)</a:t>
            </a:r>
            <a:endParaRPr lang="en-US" sz="1600" b="1" dirty="0"/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/>
              <a:t> Timing, synchronization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/>
              <a:t> </a:t>
            </a:r>
            <a:r>
              <a:rPr lang="en-US" sz="1600" dirty="0" smtClean="0"/>
              <a:t>Sending rate</a:t>
            </a:r>
            <a:r>
              <a:rPr lang="en-US" sz="1600" dirty="0"/>
              <a:t>, packet </a:t>
            </a:r>
            <a:r>
              <a:rPr lang="en-US" sz="1600" dirty="0" smtClean="0"/>
              <a:t>count</a:t>
            </a:r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3524201" y="4088203"/>
            <a:ext cx="3088506" cy="152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sz="1600" b="1" dirty="0"/>
              <a:t>RTCP Receiver </a:t>
            </a:r>
            <a:r>
              <a:rPr lang="en-US" sz="1600" b="1" dirty="0" smtClean="0"/>
              <a:t>Reports (RRs)</a:t>
            </a:r>
            <a:endParaRPr lang="en-US" sz="1600" b="1" dirty="0"/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 smtClean="0"/>
              <a:t> Rough statistics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 smtClean="0"/>
              <a:t> Congestion cues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sz="1600" b="1" dirty="0" smtClean="0"/>
              <a:t>RTCP XRs: </a:t>
            </a:r>
            <a:endParaRPr lang="en-US" sz="1600" dirty="0" smtClean="0"/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 smtClean="0"/>
              <a:t> Detailed Statistics</a:t>
            </a:r>
          </a:p>
        </p:txBody>
      </p:sp>
      <p:sp>
        <p:nvSpPr>
          <p:cNvPr id="12" name="Text Box 19"/>
          <p:cNvSpPr txBox="1">
            <a:spLocks noChangeArrowheads="1"/>
          </p:cNvSpPr>
          <p:nvPr/>
        </p:nvSpPr>
        <p:spPr bwMode="auto">
          <a:xfrm>
            <a:off x="7397751" y="3794515"/>
            <a:ext cx="2606675" cy="121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/>
              <a:t> </a:t>
            </a:r>
            <a:r>
              <a:rPr lang="en-US" sz="1600" dirty="0" err="1"/>
              <a:t>Dejittering</a:t>
            </a:r>
            <a:r>
              <a:rPr lang="en-US" sz="1600" dirty="0"/>
              <a:t>, sync, </a:t>
            </a:r>
            <a:r>
              <a:rPr lang="en-US" sz="1600" dirty="0" err="1"/>
              <a:t>playout</a:t>
            </a:r>
            <a:endParaRPr lang="en-US" sz="1600" dirty="0"/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/>
              <a:t> Monitoring + reporting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 smtClean="0"/>
              <a:t> Event </a:t>
            </a:r>
            <a:r>
              <a:rPr lang="en-US" sz="1600" dirty="0"/>
              <a:t>notifications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/>
              <a:t> Local error concealment</a:t>
            </a:r>
            <a:endParaRPr lang="de-DE" sz="1600" dirty="0"/>
          </a:p>
        </p:txBody>
      </p:sp>
      <p:sp>
        <p:nvSpPr>
          <p:cNvPr id="13" name="Text Box 20"/>
          <p:cNvSpPr txBox="1">
            <a:spLocks noChangeArrowheads="1"/>
          </p:cNvSpPr>
          <p:nvPr/>
        </p:nvSpPr>
        <p:spPr bwMode="auto">
          <a:xfrm>
            <a:off x="0" y="3975199"/>
            <a:ext cx="2877711" cy="1224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sz="1600" b="1" dirty="0"/>
              <a:t>Short-term adaptation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/>
              <a:t> </a:t>
            </a:r>
            <a:r>
              <a:rPr lang="en-US" sz="1600" dirty="0" smtClean="0"/>
              <a:t>Error-resilience (NACK, PLI)</a:t>
            </a:r>
            <a:endParaRPr lang="en-US" sz="1600" dirty="0"/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/>
              <a:t> Congestion control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/>
              <a:t> Adaptive source coding</a:t>
            </a:r>
            <a:endParaRPr lang="de-DE" sz="1600" dirty="0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0" y="5200150"/>
            <a:ext cx="2293416" cy="1224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sz="1600" b="1" dirty="0"/>
              <a:t>Long-term adaptation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/>
              <a:t> Codec choice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/>
              <a:t> </a:t>
            </a:r>
            <a:r>
              <a:rPr lang="en-US" sz="1600" dirty="0" err="1"/>
              <a:t>Packetization</a:t>
            </a:r>
            <a:r>
              <a:rPr lang="en-US" sz="1600" dirty="0"/>
              <a:t> size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/>
              <a:t> FEC, interleaving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70635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381000" y="2819400"/>
            <a:ext cx="883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991600" y="2932113"/>
            <a:ext cx="260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/>
              <a:t>t</a:t>
            </a:r>
            <a:endParaRPr lang="de-DE" sz="1800" b="1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143000" y="2667000"/>
            <a:ext cx="0" cy="30480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2667000" y="26670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4191000" y="2667000"/>
            <a:ext cx="0" cy="30480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5715000" y="26670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7239000" y="2667000"/>
            <a:ext cx="0" cy="30480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8763000" y="26670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AutoShape 11"/>
          <p:cNvSpPr>
            <a:spLocks/>
          </p:cNvSpPr>
          <p:nvPr/>
        </p:nvSpPr>
        <p:spPr bwMode="auto">
          <a:xfrm rot="16200000">
            <a:off x="1774825" y="1654175"/>
            <a:ext cx="260350" cy="1524000"/>
          </a:xfrm>
          <a:prstGeom prst="rightBrace">
            <a:avLst>
              <a:gd name="adj1" fmla="val 48157"/>
              <a:gd name="adj2" fmla="val 50727"/>
            </a:avLst>
          </a:prstGeom>
          <a:noFill/>
          <a:ln w="1905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endParaRPr lang="en-US" sz="1800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1733550" y="191928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>
                <a:solidFill>
                  <a:srgbClr val="0033CC"/>
                </a:solidFill>
              </a:rPr>
              <a:t>T</a:t>
            </a:r>
            <a:endParaRPr lang="de-DE" sz="1800" b="1">
              <a:solidFill>
                <a:srgbClr val="0033CC"/>
              </a:solidFill>
            </a:endParaRPr>
          </a:p>
        </p:txBody>
      </p:sp>
      <p:sp>
        <p:nvSpPr>
          <p:cNvPr id="14" name="AutoShape 13"/>
          <p:cNvSpPr>
            <a:spLocks/>
          </p:cNvSpPr>
          <p:nvPr/>
        </p:nvSpPr>
        <p:spPr bwMode="auto">
          <a:xfrm rot="16200000">
            <a:off x="3298825" y="1639888"/>
            <a:ext cx="260350" cy="1524000"/>
          </a:xfrm>
          <a:prstGeom prst="rightBrace">
            <a:avLst>
              <a:gd name="adj1" fmla="val 48157"/>
              <a:gd name="adj2" fmla="val 50727"/>
            </a:avLst>
          </a:prstGeom>
          <a:noFill/>
          <a:ln w="1905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endParaRPr lang="en-US" sz="1800"/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3257550" y="1905000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>
                <a:solidFill>
                  <a:srgbClr val="0033CC"/>
                </a:solidFill>
              </a:rPr>
              <a:t>T</a:t>
            </a:r>
            <a:endParaRPr lang="de-DE" sz="1800" b="1">
              <a:solidFill>
                <a:srgbClr val="0033CC"/>
              </a:solidFill>
            </a:endParaRPr>
          </a:p>
        </p:txBody>
      </p: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304800" y="3595688"/>
            <a:ext cx="8947150" cy="1358900"/>
            <a:chOff x="192" y="2265"/>
            <a:chExt cx="5636" cy="856"/>
          </a:xfrm>
        </p:grpSpPr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240" y="2736"/>
              <a:ext cx="55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5664" y="2793"/>
              <a:ext cx="1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1"/>
                <a:t>t</a:t>
              </a:r>
              <a:endParaRPr lang="de-DE" sz="1800" b="1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720" y="2640"/>
              <a:ext cx="0" cy="192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1680" y="264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2640" y="2640"/>
              <a:ext cx="0" cy="192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3600" y="264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4560" y="2640"/>
              <a:ext cx="0" cy="192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5520" y="264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981" y="2871"/>
              <a:ext cx="699" cy="241"/>
            </a:xfrm>
            <a:custGeom>
              <a:avLst/>
              <a:gdLst>
                <a:gd name="T0" fmla="*/ 699 w 699"/>
                <a:gd name="T1" fmla="*/ 9 h 241"/>
                <a:gd name="T2" fmla="*/ 504 w 699"/>
                <a:gd name="T3" fmla="*/ 207 h 241"/>
                <a:gd name="T4" fmla="*/ 189 w 699"/>
                <a:gd name="T5" fmla="*/ 207 h 241"/>
                <a:gd name="T6" fmla="*/ 0 w 699"/>
                <a:gd name="T7" fmla="*/ 0 h 2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99"/>
                <a:gd name="T13" fmla="*/ 0 h 241"/>
                <a:gd name="T14" fmla="*/ 699 w 699"/>
                <a:gd name="T15" fmla="*/ 241 h 2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99" h="241">
                  <a:moveTo>
                    <a:pt x="699" y="9"/>
                  </a:moveTo>
                  <a:cubicBezTo>
                    <a:pt x="667" y="42"/>
                    <a:pt x="589" y="174"/>
                    <a:pt x="504" y="207"/>
                  </a:cubicBezTo>
                  <a:cubicBezTo>
                    <a:pt x="419" y="240"/>
                    <a:pt x="273" y="241"/>
                    <a:pt x="189" y="207"/>
                  </a:cubicBezTo>
                  <a:cubicBezTo>
                    <a:pt x="105" y="173"/>
                    <a:pt x="39" y="43"/>
                    <a:pt x="0" y="0"/>
                  </a:cubicBez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1008" y="2640"/>
              <a:ext cx="0" cy="192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3072" y="2880"/>
              <a:ext cx="507" cy="241"/>
            </a:xfrm>
            <a:custGeom>
              <a:avLst/>
              <a:gdLst>
                <a:gd name="T0" fmla="*/ 1 w 699"/>
                <a:gd name="T1" fmla="*/ 9 h 241"/>
                <a:gd name="T2" fmla="*/ 1 w 699"/>
                <a:gd name="T3" fmla="*/ 207 h 241"/>
                <a:gd name="T4" fmla="*/ 1 w 699"/>
                <a:gd name="T5" fmla="*/ 207 h 241"/>
                <a:gd name="T6" fmla="*/ 0 w 699"/>
                <a:gd name="T7" fmla="*/ 0 h 2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99"/>
                <a:gd name="T13" fmla="*/ 0 h 241"/>
                <a:gd name="T14" fmla="*/ 699 w 699"/>
                <a:gd name="T15" fmla="*/ 241 h 2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99" h="241">
                  <a:moveTo>
                    <a:pt x="699" y="9"/>
                  </a:moveTo>
                  <a:cubicBezTo>
                    <a:pt x="667" y="42"/>
                    <a:pt x="589" y="174"/>
                    <a:pt x="504" y="207"/>
                  </a:cubicBezTo>
                  <a:cubicBezTo>
                    <a:pt x="419" y="240"/>
                    <a:pt x="273" y="241"/>
                    <a:pt x="189" y="207"/>
                  </a:cubicBezTo>
                  <a:cubicBezTo>
                    <a:pt x="105" y="173"/>
                    <a:pt x="39" y="43"/>
                    <a:pt x="0" y="0"/>
                  </a:cubicBez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3072" y="2640"/>
              <a:ext cx="0" cy="192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4734" y="2879"/>
              <a:ext cx="768" cy="241"/>
            </a:xfrm>
            <a:custGeom>
              <a:avLst/>
              <a:gdLst>
                <a:gd name="T0" fmla="*/ 8895 w 699"/>
                <a:gd name="T1" fmla="*/ 9 h 241"/>
                <a:gd name="T2" fmla="*/ 6409 w 699"/>
                <a:gd name="T3" fmla="*/ 207 h 241"/>
                <a:gd name="T4" fmla="*/ 2413 w 699"/>
                <a:gd name="T5" fmla="*/ 207 h 241"/>
                <a:gd name="T6" fmla="*/ 0 w 699"/>
                <a:gd name="T7" fmla="*/ 0 h 2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99"/>
                <a:gd name="T13" fmla="*/ 0 h 241"/>
                <a:gd name="T14" fmla="*/ 699 w 699"/>
                <a:gd name="T15" fmla="*/ 241 h 2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99" h="241">
                  <a:moveTo>
                    <a:pt x="699" y="9"/>
                  </a:moveTo>
                  <a:cubicBezTo>
                    <a:pt x="667" y="42"/>
                    <a:pt x="589" y="174"/>
                    <a:pt x="504" y="207"/>
                  </a:cubicBezTo>
                  <a:cubicBezTo>
                    <a:pt x="419" y="240"/>
                    <a:pt x="273" y="241"/>
                    <a:pt x="189" y="207"/>
                  </a:cubicBezTo>
                  <a:cubicBezTo>
                    <a:pt x="105" y="173"/>
                    <a:pt x="39" y="43"/>
                    <a:pt x="0" y="0"/>
                  </a:cubicBez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 flipH="1">
              <a:off x="4704" y="2640"/>
              <a:ext cx="0" cy="192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192" y="2265"/>
              <a:ext cx="475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1" dirty="0" smtClean="0"/>
                <a:t>b) AVPF: Allow </a:t>
              </a:r>
              <a:r>
                <a:rPr lang="en-US" sz="1800" b="1" dirty="0"/>
                <a:t>(at most every other) RTCP packet to be sent earlier</a:t>
              </a:r>
              <a:endParaRPr lang="de-DE" sz="1800" b="1" dirty="0"/>
            </a:p>
          </p:txBody>
        </p:sp>
      </p:grpSp>
      <p:sp>
        <p:nvSpPr>
          <p:cNvPr id="32" name="Text Box 49"/>
          <p:cNvSpPr txBox="1">
            <a:spLocks noChangeArrowheads="1"/>
          </p:cNvSpPr>
          <p:nvPr/>
        </p:nvSpPr>
        <p:spPr bwMode="auto">
          <a:xfrm>
            <a:off x="304800" y="1538288"/>
            <a:ext cx="76633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dirty="0" smtClean="0"/>
              <a:t>a) AVP: Regular </a:t>
            </a:r>
            <a:r>
              <a:rPr lang="en-US" sz="1800" b="1" dirty="0"/>
              <a:t>RTCP operation </a:t>
            </a:r>
            <a:r>
              <a:rPr lang="en-US" sz="1800" b="1" dirty="0" smtClean="0"/>
              <a:t>(without </a:t>
            </a:r>
            <a:r>
              <a:rPr lang="en-US" sz="1800" b="1" dirty="0"/>
              <a:t>randomization, i.e. T = Td)</a:t>
            </a:r>
            <a:endParaRPr lang="de-DE" sz="1800" b="1" dirty="0"/>
          </a:p>
        </p:txBody>
      </p:sp>
    </p:spTree>
    <p:extLst>
      <p:ext uri="{BB962C8B-B14F-4D97-AF65-F5344CB8AC3E}">
        <p14:creationId xmlns:p14="http://schemas.microsoft.com/office/powerpoint/2010/main" val="180160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136</Words>
  <Application>Microsoft Macintosh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Comnet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 Singh</dc:creator>
  <cp:lastModifiedBy>Varun Singh</cp:lastModifiedBy>
  <cp:revision>2</cp:revision>
  <dcterms:created xsi:type="dcterms:W3CDTF">2013-05-10T21:47:35Z</dcterms:created>
  <dcterms:modified xsi:type="dcterms:W3CDTF">2013-05-10T22:05:32Z</dcterms:modified>
</cp:coreProperties>
</file>