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3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A6C-48AB-854C-BDFF-FAF87ACACCF4}" type="datetimeFigureOut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330B-2957-D649-A3B7-D8262D38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/>
              <a:t>Sender</a:t>
            </a:r>
            <a:endParaRPr lang="de-DE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/>
              <a:t>Receiver</a:t>
            </a:r>
            <a:endParaRPr lang="de-DE" sz="1800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508878" y="1814903"/>
            <a:ext cx="47310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RTP </a:t>
            </a:r>
            <a:r>
              <a:rPr lang="en-US" sz="1600" b="1" dirty="0" smtClean="0"/>
              <a:t>media </a:t>
            </a:r>
            <a:r>
              <a:rPr lang="en-US" sz="1600" b="1" dirty="0"/>
              <a:t>stream</a:t>
            </a:r>
            <a:r>
              <a:rPr lang="en-US" sz="1600" dirty="0"/>
              <a:t> </a:t>
            </a:r>
            <a:r>
              <a:rPr lang="en-US" sz="1600" dirty="0" smtClean="0"/>
              <a:t>(encoded </a:t>
            </a:r>
            <a:r>
              <a:rPr lang="en-US" sz="1600" dirty="0"/>
              <a:t>media, FEC, repair)</a:t>
            </a:r>
            <a:endParaRPr lang="de-DE" sz="1600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543598" y="2372115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RTCP Sender </a:t>
            </a:r>
            <a:r>
              <a:rPr lang="en-US" sz="1600" b="1" dirty="0" smtClean="0"/>
              <a:t>Reports (SRs)</a:t>
            </a:r>
            <a:endParaRPr lang="en-US" sz="1600" b="1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Sending rate</a:t>
            </a:r>
            <a:r>
              <a:rPr lang="en-US" sz="1600" dirty="0"/>
              <a:t>, packet </a:t>
            </a:r>
            <a:r>
              <a:rPr lang="en-US" sz="1600" dirty="0" smtClean="0"/>
              <a:t>count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524201" y="4088203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RTCP Receiver </a:t>
            </a:r>
            <a:r>
              <a:rPr lang="en-US" sz="1600" b="1" dirty="0" smtClean="0"/>
              <a:t>Reports (RRs)</a:t>
            </a:r>
            <a:endParaRPr lang="en-US" sz="1600" b="1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/>
              <a:t>RTCP XRs: </a:t>
            </a:r>
            <a:endParaRPr lang="en-US" sz="1600" dirty="0" smtClean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Detailed Statistics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0667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Dejittering</a:t>
            </a:r>
            <a:r>
              <a:rPr lang="en-US" sz="1600" dirty="0"/>
              <a:t>, sync, </a:t>
            </a:r>
            <a:r>
              <a:rPr lang="en-US" sz="1600" dirty="0" err="1"/>
              <a:t>playout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/>
              <a:t> Event </a:t>
            </a:r>
            <a:r>
              <a:rPr lang="en-US" sz="1600" dirty="0"/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Local error concealment</a:t>
            </a:r>
            <a:endParaRPr lang="de-DE" sz="1600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0" y="3975199"/>
            <a:ext cx="2877711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Error-resilience (NACK, PLI)</a:t>
            </a:r>
            <a:endParaRPr lang="en-US" sz="1600" dirty="0"/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Adaptive source coding</a:t>
            </a:r>
            <a:endParaRPr lang="de-DE" sz="1600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0" y="5200150"/>
            <a:ext cx="229341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/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Packetization</a:t>
            </a:r>
            <a:r>
              <a:rPr lang="en-US" sz="1600" dirty="0"/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/>
              <a:t> FEC, interleaving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063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33CC"/>
                </a:solidFill>
              </a:rPr>
              <a:t>T</a:t>
            </a:r>
            <a:endParaRPr lang="de-DE" sz="1800" b="1">
              <a:solidFill>
                <a:srgbClr val="0033CC"/>
              </a:solidFill>
            </a:endParaRPr>
          </a:p>
        </p:txBody>
      </p:sp>
      <p:sp>
        <p:nvSpPr>
          <p:cNvPr id="14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33CC"/>
                </a:solidFill>
              </a:rPr>
              <a:t>T</a:t>
            </a:r>
            <a:endParaRPr lang="de-DE" sz="1800" b="1">
              <a:solidFill>
                <a:srgbClr val="0033CC"/>
              </a:solidFill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04800" y="3595688"/>
            <a:ext cx="8947150" cy="1358900"/>
            <a:chOff x="192" y="2265"/>
            <a:chExt cx="5636" cy="856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40" y="2736"/>
              <a:ext cx="5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664" y="279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/>
                <a:t>t</a:t>
              </a:r>
              <a:endParaRPr lang="de-DE" sz="1800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2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68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64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60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560" y="2640"/>
              <a:ext cx="0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520" y="26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981" y="2871"/>
              <a:ext cx="699" cy="241"/>
            </a:xfrm>
            <a:custGeom>
              <a:avLst/>
              <a:gdLst>
                <a:gd name="T0" fmla="*/ 699 w 699"/>
                <a:gd name="T1" fmla="*/ 9 h 241"/>
                <a:gd name="T2" fmla="*/ 504 w 699"/>
                <a:gd name="T3" fmla="*/ 207 h 241"/>
                <a:gd name="T4" fmla="*/ 189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008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072" y="2880"/>
              <a:ext cx="507" cy="241"/>
            </a:xfrm>
            <a:custGeom>
              <a:avLst/>
              <a:gdLst>
                <a:gd name="T0" fmla="*/ 1 w 699"/>
                <a:gd name="T1" fmla="*/ 9 h 241"/>
                <a:gd name="T2" fmla="*/ 1 w 699"/>
                <a:gd name="T3" fmla="*/ 207 h 241"/>
                <a:gd name="T4" fmla="*/ 1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072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34" y="2879"/>
              <a:ext cx="768" cy="241"/>
            </a:xfrm>
            <a:custGeom>
              <a:avLst/>
              <a:gdLst>
                <a:gd name="T0" fmla="*/ 8895 w 699"/>
                <a:gd name="T1" fmla="*/ 9 h 241"/>
                <a:gd name="T2" fmla="*/ 6409 w 699"/>
                <a:gd name="T3" fmla="*/ 207 h 241"/>
                <a:gd name="T4" fmla="*/ 2413 w 699"/>
                <a:gd name="T5" fmla="*/ 207 h 241"/>
                <a:gd name="T6" fmla="*/ 0 w 699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241"/>
                <a:gd name="T14" fmla="*/ 699 w 699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241">
                  <a:moveTo>
                    <a:pt x="699" y="9"/>
                  </a:moveTo>
                  <a:cubicBezTo>
                    <a:pt x="667" y="42"/>
                    <a:pt x="589" y="174"/>
                    <a:pt x="504" y="207"/>
                  </a:cubicBezTo>
                  <a:cubicBezTo>
                    <a:pt x="419" y="240"/>
                    <a:pt x="273" y="241"/>
                    <a:pt x="189" y="207"/>
                  </a:cubicBezTo>
                  <a:cubicBezTo>
                    <a:pt x="105" y="173"/>
                    <a:pt x="39" y="43"/>
                    <a:pt x="0" y="0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4704" y="2640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92" y="2265"/>
              <a:ext cx="47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 dirty="0" smtClean="0"/>
                <a:t>b) AVPF: Allow </a:t>
              </a:r>
              <a:r>
                <a:rPr lang="en-US" sz="1800" b="1" dirty="0"/>
                <a:t>(at most every other) RTCP packet to be sent earlier</a:t>
              </a:r>
              <a:endParaRPr lang="de-DE" sz="1800" b="1" dirty="0"/>
            </a:p>
          </p:txBody>
        </p:sp>
      </p:grp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6633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/>
              <a:t>a) AVP: Regular </a:t>
            </a:r>
            <a:r>
              <a:rPr lang="en-US" sz="1800" b="1" dirty="0"/>
              <a:t>RTCP operation </a:t>
            </a:r>
            <a:r>
              <a:rPr lang="en-US" sz="1800" b="1" dirty="0" smtClean="0"/>
              <a:t>(without </a:t>
            </a:r>
            <a:r>
              <a:rPr lang="en-US" sz="1800" b="1" dirty="0"/>
              <a:t>randomization, i.e. T = Td)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8016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p4-fw-out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0" y="1420074"/>
            <a:ext cx="8076787" cy="3878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260" y="2280309"/>
            <a:ext cx="582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A</a:t>
            </a:r>
            <a:endParaRPr lang="en-US" sz="4000" dirty="0">
              <a:latin typeface="Nexa Bold"/>
              <a:cs typeface="Nex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3155" y="2280309"/>
            <a:ext cx="535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B</a:t>
            </a:r>
            <a:endParaRPr lang="en-US" sz="4000" dirty="0">
              <a:latin typeface="Nexa Bold"/>
              <a:cs typeface="Nex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908" y="4552846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C</a:t>
            </a:r>
            <a:endParaRPr lang="en-US" sz="4000" dirty="0">
              <a:latin typeface="Nexa Bold"/>
              <a:cs typeface="Nex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1622" y="4552846"/>
            <a:ext cx="545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000" dirty="0" smtClean="0">
                <a:latin typeface="Nexa Bold"/>
                <a:cs typeface="Nexa Bold"/>
              </a:rPr>
              <a:t>D</a:t>
            </a:r>
            <a:endParaRPr lang="en-US" sz="4000" dirty="0">
              <a:latin typeface="Nexa Bold"/>
              <a:cs typeface="Nexa Bold"/>
            </a:endParaRPr>
          </a:p>
        </p:txBody>
      </p:sp>
    </p:spTree>
    <p:extLst>
      <p:ext uri="{BB962C8B-B14F-4D97-AF65-F5344CB8AC3E}">
        <p14:creationId xmlns:p14="http://schemas.microsoft.com/office/powerpoint/2010/main" val="157616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140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3</cp:revision>
  <dcterms:created xsi:type="dcterms:W3CDTF">2013-05-10T21:47:35Z</dcterms:created>
  <dcterms:modified xsi:type="dcterms:W3CDTF">2013-08-27T11:15:12Z</dcterms:modified>
</cp:coreProperties>
</file>