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70" r:id="rId9"/>
    <p:sldId id="271" r:id="rId10"/>
    <p:sldId id="264" r:id="rId11"/>
    <p:sldId id="262" r:id="rId12"/>
    <p:sldId id="261" r:id="rId13"/>
    <p:sldId id="265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68311-98B2-8147-8E3D-5F9C91F16701}" type="datetimeFigureOut">
              <a:rPr lang="en-US" smtClean="0"/>
              <a:t>30/03/14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D5117-C3DB-DC46-B433-F1C323FD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6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D5117-C3DB-DC46-B433-F1C323FD7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30/03/14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30/03/14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30/03/14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30/03/14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30/03/14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30/03/14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30/03/14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30/03/14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30/03/14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30/03/14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30/03/14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30/03/14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144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Sender</a:t>
            </a:r>
            <a:endParaRPr lang="de-DE" sz="1800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467601" y="2996003"/>
            <a:ext cx="1582737" cy="7921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</a:pPr>
            <a:r>
              <a:rPr lang="en-US" sz="1800" dirty="0"/>
              <a:t>Receiver</a:t>
            </a:r>
            <a:endParaRPr lang="de-DE" sz="1800" dirty="0"/>
          </a:p>
        </p:txBody>
      </p:sp>
      <p:sp>
        <p:nvSpPr>
          <p:cNvPr id="4" name="Freeform 13"/>
          <p:cNvSpPr>
            <a:spLocks/>
          </p:cNvSpPr>
          <p:nvPr/>
        </p:nvSpPr>
        <p:spPr bwMode="auto">
          <a:xfrm>
            <a:off x="2281238" y="2203840"/>
            <a:ext cx="5400675" cy="792163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 flipH="1" flipV="1">
            <a:off x="2424113" y="3788165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2424113" y="2348303"/>
            <a:ext cx="5114925" cy="647700"/>
          </a:xfrm>
          <a:custGeom>
            <a:avLst/>
            <a:gdLst>
              <a:gd name="T0" fmla="*/ 0 w 3402"/>
              <a:gd name="T1" fmla="*/ 2147483647 h 499"/>
              <a:gd name="T2" fmla="*/ 2147483647 w 3402"/>
              <a:gd name="T3" fmla="*/ 2147483647 h 499"/>
              <a:gd name="T4" fmla="*/ 2147483647 w 3402"/>
              <a:gd name="T5" fmla="*/ 0 h 499"/>
              <a:gd name="T6" fmla="*/ 2147483647 w 3402"/>
              <a:gd name="T7" fmla="*/ 2147483647 h 499"/>
              <a:gd name="T8" fmla="*/ 2147483647 w 3402"/>
              <a:gd name="T9" fmla="*/ 2147483647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499"/>
              <a:gd name="T17" fmla="*/ 3402 w 340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499">
                <a:moveTo>
                  <a:pt x="0" y="499"/>
                </a:moveTo>
                <a:cubicBezTo>
                  <a:pt x="136" y="336"/>
                  <a:pt x="273" y="174"/>
                  <a:pt x="545" y="91"/>
                </a:cubicBezTo>
                <a:cubicBezTo>
                  <a:pt x="817" y="8"/>
                  <a:pt x="1263" y="0"/>
                  <a:pt x="1633" y="0"/>
                </a:cubicBezTo>
                <a:cubicBezTo>
                  <a:pt x="2003" y="0"/>
                  <a:pt x="2472" y="8"/>
                  <a:pt x="2767" y="91"/>
                </a:cubicBezTo>
                <a:cubicBezTo>
                  <a:pt x="3062" y="174"/>
                  <a:pt x="3232" y="336"/>
                  <a:pt x="3402" y="499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3282268" y="1569820"/>
            <a:ext cx="2993127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RTP </a:t>
            </a:r>
            <a:r>
              <a:rPr lang="en-US" sz="1600" b="1" dirty="0" smtClean="0">
                <a:latin typeface="+mj-lt"/>
              </a:rPr>
              <a:t>media </a:t>
            </a:r>
            <a:r>
              <a:rPr lang="en-US" sz="1600" b="1" dirty="0">
                <a:latin typeface="+mj-lt"/>
              </a:rPr>
              <a:t>stream</a:t>
            </a:r>
            <a:r>
              <a:rPr lang="en-US" sz="1600" dirty="0">
                <a:latin typeface="+mn-lt"/>
              </a:rPr>
              <a:t> </a:t>
            </a:r>
            <a:endParaRPr lang="en-US" sz="1600" dirty="0" smtClean="0">
              <a:latin typeface="+mn-lt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dirty="0" smtClean="0">
                <a:latin typeface="+mn-lt"/>
              </a:rPr>
              <a:t>(encoded </a:t>
            </a:r>
            <a:r>
              <a:rPr lang="en-US" sz="1600" dirty="0">
                <a:latin typeface="+mn-lt"/>
              </a:rPr>
              <a:t>media, FEC, repair)</a:t>
            </a:r>
            <a:endParaRPr lang="de-DE" sz="1600" dirty="0">
              <a:latin typeface="+mn-lt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543598" y="2385770"/>
            <a:ext cx="2917185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Sender </a:t>
            </a:r>
            <a:r>
              <a:rPr lang="en-US" sz="1600" b="1" dirty="0" smtClean="0">
                <a:latin typeface="+mj-lt"/>
              </a:rPr>
              <a:t>Reports (SRs)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Timing, synchronization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Sending rate</a:t>
            </a:r>
            <a:r>
              <a:rPr lang="en-US" sz="1600" dirty="0">
                <a:latin typeface="+mn-lt"/>
              </a:rPr>
              <a:t>, packet </a:t>
            </a:r>
            <a:r>
              <a:rPr lang="en-US" sz="1600" dirty="0" smtClean="0">
                <a:latin typeface="+mn-lt"/>
              </a:rPr>
              <a:t>count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3524201" y="4374958"/>
            <a:ext cx="3088506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RTCP Receiver </a:t>
            </a:r>
            <a:r>
              <a:rPr lang="en-US" sz="1600" b="1" dirty="0" smtClean="0">
                <a:latin typeface="+mj-lt"/>
              </a:rPr>
              <a:t>Reports (RRs)</a:t>
            </a:r>
            <a:endParaRPr lang="en-US" sz="1600" b="1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Rough statistics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Congestion cues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 smtClean="0">
                <a:latin typeface="+mj-lt"/>
              </a:rPr>
              <a:t>RTCP XRs: </a:t>
            </a:r>
            <a:endParaRPr lang="en-US" sz="1600" dirty="0" smtClean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Detailed Statistics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397751" y="3794515"/>
            <a:ext cx="2646878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Dejittering</a:t>
            </a:r>
            <a:r>
              <a:rPr lang="en-US" sz="1600" dirty="0">
                <a:latin typeface="+mn-lt"/>
              </a:rPr>
              <a:t>, sync, </a:t>
            </a:r>
            <a:r>
              <a:rPr lang="en-US" sz="1600" dirty="0" err="1">
                <a:latin typeface="+mn-lt"/>
              </a:rPr>
              <a:t>playout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Monitoring + reporting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 smtClean="0">
                <a:latin typeface="+mn-lt"/>
              </a:rPr>
              <a:t> Event </a:t>
            </a:r>
            <a:r>
              <a:rPr lang="en-US" sz="1600" dirty="0">
                <a:latin typeface="+mn-lt"/>
              </a:rPr>
              <a:t>notifications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Local error concealment</a:t>
            </a:r>
            <a:endParaRPr lang="de-DE" sz="1600" dirty="0">
              <a:latin typeface="+mn-lt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0" y="3975199"/>
            <a:ext cx="2929007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Short-term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Error-resilience (NACK, PLI)</a:t>
            </a:r>
            <a:endParaRPr lang="en-US" sz="1600" dirty="0">
              <a:latin typeface="+mn-lt"/>
            </a:endParaRP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Congestion control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Adaptive source coding</a:t>
            </a:r>
            <a:endParaRPr lang="de-DE" sz="1600" dirty="0">
              <a:latin typeface="+mn-lt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0" y="5200150"/>
            <a:ext cx="2351926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sz="1600" b="1" dirty="0">
                <a:latin typeface="+mj-lt"/>
              </a:rPr>
              <a:t>Long-term adaptation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Codec choice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Packetization</a:t>
            </a:r>
            <a:r>
              <a:rPr lang="en-US" sz="1600" dirty="0">
                <a:latin typeface="+mn-lt"/>
              </a:rPr>
              <a:t> size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1600" dirty="0">
                <a:latin typeface="+mn-lt"/>
              </a:rPr>
              <a:t> FEC, interleaving</a:t>
            </a:r>
            <a:endParaRPr lang="de-DE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56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51466" y="518873"/>
            <a:ext cx="0" cy="447866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051466" y="4986079"/>
            <a:ext cx="7576559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106088" y="1501984"/>
            <a:ext cx="6377073" cy="1721945"/>
          </a:xfrm>
          <a:custGeom>
            <a:avLst/>
            <a:gdLst>
              <a:gd name="connsiteX0" fmla="*/ 0 w 6377073"/>
              <a:gd name="connsiteY0" fmla="*/ 355019 h 1334322"/>
              <a:gd name="connsiteX1" fmla="*/ 1488439 w 6377073"/>
              <a:gd name="connsiteY1" fmla="*/ 245782 h 1334322"/>
              <a:gd name="connsiteX2" fmla="*/ 2731081 w 6377073"/>
              <a:gd name="connsiteY2" fmla="*/ 996783 h 1334322"/>
              <a:gd name="connsiteX3" fmla="*/ 4506283 w 6377073"/>
              <a:gd name="connsiteY3" fmla="*/ 1283528 h 1334322"/>
              <a:gd name="connsiteX4" fmla="*/ 6377073 w 6377073"/>
              <a:gd name="connsiteY4" fmla="*/ 0 h 1334322"/>
              <a:gd name="connsiteX5" fmla="*/ 6377073 w 6377073"/>
              <a:gd name="connsiteY5" fmla="*/ 0 h 1334322"/>
              <a:gd name="connsiteX6" fmla="*/ 6377073 w 6377073"/>
              <a:gd name="connsiteY6" fmla="*/ 0 h 1334322"/>
              <a:gd name="connsiteX0" fmla="*/ 0 w 6377073"/>
              <a:gd name="connsiteY0" fmla="*/ 355019 h 1655028"/>
              <a:gd name="connsiteX1" fmla="*/ 1488439 w 6377073"/>
              <a:gd name="connsiteY1" fmla="*/ 245782 h 1655028"/>
              <a:gd name="connsiteX2" fmla="*/ 2731081 w 6377073"/>
              <a:gd name="connsiteY2" fmla="*/ 996783 h 1655028"/>
              <a:gd name="connsiteX3" fmla="*/ 4519938 w 6377073"/>
              <a:gd name="connsiteY3" fmla="*/ 1624892 h 1655028"/>
              <a:gd name="connsiteX4" fmla="*/ 6377073 w 6377073"/>
              <a:gd name="connsiteY4" fmla="*/ 0 h 1655028"/>
              <a:gd name="connsiteX5" fmla="*/ 6377073 w 6377073"/>
              <a:gd name="connsiteY5" fmla="*/ 0 h 1655028"/>
              <a:gd name="connsiteX6" fmla="*/ 6377073 w 6377073"/>
              <a:gd name="connsiteY6" fmla="*/ 0 h 1655028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758391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2632"/>
              <a:gd name="connsiteX1" fmla="*/ 1488439 w 6377073"/>
              <a:gd name="connsiteY1" fmla="*/ 245782 h 1652632"/>
              <a:gd name="connsiteX2" fmla="*/ 2813012 w 6377073"/>
              <a:gd name="connsiteY2" fmla="*/ 969473 h 1652632"/>
              <a:gd name="connsiteX3" fmla="*/ 4519938 w 6377073"/>
              <a:gd name="connsiteY3" fmla="*/ 1624892 h 1652632"/>
              <a:gd name="connsiteX4" fmla="*/ 6377073 w 6377073"/>
              <a:gd name="connsiteY4" fmla="*/ 0 h 1652632"/>
              <a:gd name="connsiteX5" fmla="*/ 6377073 w 6377073"/>
              <a:gd name="connsiteY5" fmla="*/ 0 h 1652632"/>
              <a:gd name="connsiteX6" fmla="*/ 6377073 w 6377073"/>
              <a:gd name="connsiteY6" fmla="*/ 0 h 1652632"/>
              <a:gd name="connsiteX0" fmla="*/ 0 w 6377073"/>
              <a:gd name="connsiteY0" fmla="*/ 355019 h 1653146"/>
              <a:gd name="connsiteX1" fmla="*/ 1488439 w 6377073"/>
              <a:gd name="connsiteY1" fmla="*/ 245782 h 1653146"/>
              <a:gd name="connsiteX2" fmla="*/ 2813012 w 6377073"/>
              <a:gd name="connsiteY2" fmla="*/ 969473 h 1653146"/>
              <a:gd name="connsiteX3" fmla="*/ 4519938 w 6377073"/>
              <a:gd name="connsiteY3" fmla="*/ 1624892 h 1653146"/>
              <a:gd name="connsiteX4" fmla="*/ 6377073 w 6377073"/>
              <a:gd name="connsiteY4" fmla="*/ 0 h 1653146"/>
              <a:gd name="connsiteX5" fmla="*/ 6377073 w 6377073"/>
              <a:gd name="connsiteY5" fmla="*/ 0 h 1653146"/>
              <a:gd name="connsiteX6" fmla="*/ 6377073 w 6377073"/>
              <a:gd name="connsiteY6" fmla="*/ 0 h 1653146"/>
              <a:gd name="connsiteX0" fmla="*/ 0 w 6377073"/>
              <a:gd name="connsiteY0" fmla="*/ 355019 h 1745421"/>
              <a:gd name="connsiteX1" fmla="*/ 1488439 w 6377073"/>
              <a:gd name="connsiteY1" fmla="*/ 245782 h 1745421"/>
              <a:gd name="connsiteX2" fmla="*/ 2813012 w 6377073"/>
              <a:gd name="connsiteY2" fmla="*/ 969473 h 1745421"/>
              <a:gd name="connsiteX3" fmla="*/ 4574560 w 6377073"/>
              <a:gd name="connsiteY3" fmla="*/ 1720474 h 1745421"/>
              <a:gd name="connsiteX4" fmla="*/ 6377073 w 6377073"/>
              <a:gd name="connsiteY4" fmla="*/ 0 h 1745421"/>
              <a:gd name="connsiteX5" fmla="*/ 6377073 w 6377073"/>
              <a:gd name="connsiteY5" fmla="*/ 0 h 1745421"/>
              <a:gd name="connsiteX6" fmla="*/ 6377073 w 6377073"/>
              <a:gd name="connsiteY6" fmla="*/ 0 h 1745421"/>
              <a:gd name="connsiteX0" fmla="*/ 0 w 6377073"/>
              <a:gd name="connsiteY0" fmla="*/ 355019 h 1721429"/>
              <a:gd name="connsiteX1" fmla="*/ 1488439 w 6377073"/>
              <a:gd name="connsiteY1" fmla="*/ 245782 h 1721429"/>
              <a:gd name="connsiteX2" fmla="*/ 4574560 w 6377073"/>
              <a:gd name="connsiteY2" fmla="*/ 1720474 h 1721429"/>
              <a:gd name="connsiteX3" fmla="*/ 6377073 w 6377073"/>
              <a:gd name="connsiteY3" fmla="*/ 0 h 1721429"/>
              <a:gd name="connsiteX4" fmla="*/ 6377073 w 6377073"/>
              <a:gd name="connsiteY4" fmla="*/ 0 h 1721429"/>
              <a:gd name="connsiteX5" fmla="*/ 6377073 w 6377073"/>
              <a:gd name="connsiteY5" fmla="*/ 0 h 1721429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6248"/>
              <a:gd name="connsiteX1" fmla="*/ 1474784 w 6377073"/>
              <a:gd name="connsiteY1" fmla="*/ 300400 h 1736248"/>
              <a:gd name="connsiteX2" fmla="*/ 4574560 w 6377073"/>
              <a:gd name="connsiteY2" fmla="*/ 1720474 h 1736248"/>
              <a:gd name="connsiteX3" fmla="*/ 5721614 w 6377073"/>
              <a:gd name="connsiteY3" fmla="*/ 996800 h 1736248"/>
              <a:gd name="connsiteX4" fmla="*/ 6377073 w 6377073"/>
              <a:gd name="connsiteY4" fmla="*/ 0 h 1736248"/>
              <a:gd name="connsiteX5" fmla="*/ 6377073 w 6377073"/>
              <a:gd name="connsiteY5" fmla="*/ 0 h 1736248"/>
              <a:gd name="connsiteX6" fmla="*/ 6377073 w 6377073"/>
              <a:gd name="connsiteY6" fmla="*/ 0 h 1736248"/>
              <a:gd name="connsiteX0" fmla="*/ 0 w 6377073"/>
              <a:gd name="connsiteY0" fmla="*/ 355019 h 1738015"/>
              <a:gd name="connsiteX1" fmla="*/ 1474784 w 6377073"/>
              <a:gd name="connsiteY1" fmla="*/ 300400 h 1738015"/>
              <a:gd name="connsiteX2" fmla="*/ 4574560 w 6377073"/>
              <a:gd name="connsiteY2" fmla="*/ 1720474 h 1738015"/>
              <a:gd name="connsiteX3" fmla="*/ 5721614 w 6377073"/>
              <a:gd name="connsiteY3" fmla="*/ 996800 h 1738015"/>
              <a:gd name="connsiteX4" fmla="*/ 6377073 w 6377073"/>
              <a:gd name="connsiteY4" fmla="*/ 0 h 1738015"/>
              <a:gd name="connsiteX5" fmla="*/ 6377073 w 6377073"/>
              <a:gd name="connsiteY5" fmla="*/ 0 h 1738015"/>
              <a:gd name="connsiteX6" fmla="*/ 6377073 w 6377073"/>
              <a:gd name="connsiteY6" fmla="*/ 0 h 1738015"/>
              <a:gd name="connsiteX0" fmla="*/ 0 w 6377073"/>
              <a:gd name="connsiteY0" fmla="*/ 355019 h 1721945"/>
              <a:gd name="connsiteX1" fmla="*/ 1474784 w 6377073"/>
              <a:gd name="connsiteY1" fmla="*/ 300400 h 1721945"/>
              <a:gd name="connsiteX2" fmla="*/ 4574560 w 6377073"/>
              <a:gd name="connsiteY2" fmla="*/ 1720474 h 1721945"/>
              <a:gd name="connsiteX3" fmla="*/ 6377073 w 6377073"/>
              <a:gd name="connsiteY3" fmla="*/ 0 h 1721945"/>
              <a:gd name="connsiteX4" fmla="*/ 6377073 w 6377073"/>
              <a:gd name="connsiteY4" fmla="*/ 0 h 1721945"/>
              <a:gd name="connsiteX5" fmla="*/ 6377073 w 6377073"/>
              <a:gd name="connsiteY5" fmla="*/ 0 h 172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073" h="1721945">
                <a:moveTo>
                  <a:pt x="0" y="355019"/>
                </a:moveTo>
                <a:cubicBezTo>
                  <a:pt x="516629" y="246920"/>
                  <a:pt x="712357" y="72824"/>
                  <a:pt x="1474784" y="300400"/>
                </a:cubicBezTo>
                <a:cubicBezTo>
                  <a:pt x="2237211" y="527976"/>
                  <a:pt x="3757512" y="1770541"/>
                  <a:pt x="4574560" y="1720474"/>
                </a:cubicBezTo>
                <a:cubicBezTo>
                  <a:pt x="5391608" y="1670407"/>
                  <a:pt x="6076654" y="286746"/>
                  <a:pt x="6377073" y="0"/>
                </a:cubicBezTo>
                <a:lnTo>
                  <a:pt x="6377073" y="0"/>
                </a:lnTo>
                <a:lnTo>
                  <a:pt x="6377073" y="0"/>
                </a:lnTo>
              </a:path>
            </a:pathLst>
          </a:custGeom>
          <a:ln w="28575" cmpd="sng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86637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1809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6981" y="4824365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9215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24631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6200000">
            <a:off x="4640143" y="4945175"/>
            <a:ext cx="339193" cy="835172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062498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97670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32843" y="4816556"/>
            <a:ext cx="0" cy="288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92153" y="5628403"/>
            <a:ext cx="835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RTCP Interval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88827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28381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56981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92153" y="626842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18342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062498" y="634651"/>
            <a:ext cx="0" cy="4478660"/>
          </a:xfrm>
          <a:prstGeom prst="line">
            <a:avLst/>
          </a:prstGeom>
          <a:ln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97670" y="626842"/>
            <a:ext cx="0" cy="4478660"/>
          </a:xfrm>
          <a:prstGeom prst="line">
            <a:avLst/>
          </a:prstGeom>
          <a:ln>
            <a:solidFill>
              <a:srgbClr val="7F7F7F"/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32334" y="634651"/>
            <a:ext cx="0" cy="44786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32843" y="5532358"/>
            <a:ext cx="66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time</a:t>
            </a:r>
            <a:endParaRPr lang="en-US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9801" y="1820900"/>
            <a:ext cx="461665" cy="137552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>
                <a:latin typeface="+mj-lt"/>
              </a:rPr>
              <a:t>Throughput</a:t>
            </a:r>
            <a:endParaRPr lang="en-US" dirty="0">
              <a:latin typeface="+mj-lt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6062498" y="819273"/>
            <a:ext cx="1933846" cy="321432"/>
            <a:chOff x="6646966" y="814062"/>
            <a:chExt cx="1933846" cy="321432"/>
          </a:xfrm>
        </p:grpSpPr>
        <p:sp>
          <p:nvSpPr>
            <p:cNvPr id="71" name="Rectangle 70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468482" y="814062"/>
              <a:ext cx="1112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m</a:t>
              </a:r>
              <a:r>
                <a:rPr lang="en-US" sz="1400" b="1" dirty="0" smtClean="0"/>
                <a:t>edia rate</a:t>
              </a:r>
              <a:endParaRPr lang="en-US" sz="1400" b="1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1051466" y="3196429"/>
            <a:ext cx="8215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88827" y="3196429"/>
            <a:ext cx="832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721809" y="2331070"/>
            <a:ext cx="16657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87550" y="3425642"/>
            <a:ext cx="25124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92153" y="2331070"/>
            <a:ext cx="0" cy="10945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721809" y="2331070"/>
            <a:ext cx="6572" cy="86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51465" y="3196429"/>
            <a:ext cx="3340687" cy="178965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730794" y="2331070"/>
            <a:ext cx="1656756" cy="86535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387550" y="3435437"/>
            <a:ext cx="3345293" cy="1562096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872983" y="2331070"/>
            <a:ext cx="857812" cy="865359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6062498" y="2812838"/>
            <a:ext cx="821516" cy="611145"/>
          </a:xfrm>
          <a:prstGeom prst="rect">
            <a:avLst/>
          </a:prstGeom>
          <a:solidFill>
            <a:schemeClr val="accent3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883940" y="2331070"/>
            <a:ext cx="4887" cy="864644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67" idx="0"/>
          </p:cNvCxnSpPr>
          <p:nvPr/>
        </p:nvCxnSpPr>
        <p:spPr>
          <a:xfrm flipH="1">
            <a:off x="6060197" y="2824292"/>
            <a:ext cx="2301" cy="61114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875172" y="2331070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55701" y="2812838"/>
            <a:ext cx="841968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6069491" y="466126"/>
            <a:ext cx="1365255" cy="321432"/>
            <a:chOff x="6646966" y="814062"/>
            <a:chExt cx="1365255" cy="321432"/>
          </a:xfrm>
        </p:grpSpPr>
        <p:sp>
          <p:nvSpPr>
            <p:cNvPr id="93" name="Rectangle 92"/>
            <p:cNvSpPr/>
            <p:nvPr/>
          </p:nvSpPr>
          <p:spPr>
            <a:xfrm>
              <a:off x="6646966" y="819273"/>
              <a:ext cx="821516" cy="316221"/>
            </a:xfrm>
            <a:prstGeom prst="rect">
              <a:avLst/>
            </a:prstGeom>
            <a:solidFill>
              <a:srgbClr val="1772AD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8482" y="8140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FEC</a:t>
              </a:r>
              <a:endParaRPr lang="en-US" sz="1400" b="1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196931" y="3474369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86722" y="3407594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9993" y="3135204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45953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STAY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00874" y="3412803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57510" y="3261705"/>
            <a:ext cx="400110" cy="95424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UP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12972" y="3599425"/>
            <a:ext cx="400110" cy="116972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DOWN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81122" y="3539797"/>
            <a:ext cx="400110" cy="12774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"/>
                <a:cs typeface="Courier"/>
              </a:rPr>
              <a:t>PROBE state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flipV="1">
            <a:off x="1888827" y="4997533"/>
            <a:ext cx="0" cy="4455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55293" y="5443048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(A) </a:t>
            </a:r>
            <a:r>
              <a:rPr lang="en-US" sz="1400" b="1" dirty="0" smtClean="0"/>
              <a:t>Adding FEC</a:t>
            </a:r>
            <a:endParaRPr lang="en-US" sz="1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0034" y="2949388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63827" y="2399345"/>
            <a:ext cx="154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(B)</a:t>
            </a:r>
            <a:r>
              <a:rPr lang="en-US" sz="1400" b="1" i="1" dirty="0" smtClean="0"/>
              <a:t> Swapping FEC with media</a:t>
            </a:r>
            <a:endParaRPr lang="en-US" sz="1400" b="1" i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6897669" y="2808370"/>
            <a:ext cx="0" cy="25025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74643" y="3112725"/>
            <a:ext cx="8415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547942" y="2535408"/>
            <a:ext cx="208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i="1" dirty="0" smtClean="0">
                <a:latin typeface="+mj-lt"/>
              </a:rPr>
              <a:t>(C)</a:t>
            </a:r>
            <a:r>
              <a:rPr lang="en-US" sz="1400" b="1" i="1" dirty="0" smtClean="0"/>
              <a:t> Partially swapping FEC with media</a:t>
            </a:r>
            <a:endParaRPr lang="en-US" sz="1400" b="1" i="1" dirty="0"/>
          </a:p>
        </p:txBody>
      </p:sp>
      <p:sp>
        <p:nvSpPr>
          <p:cNvPr id="78" name="Rectangle 77"/>
          <p:cNvSpPr/>
          <p:nvPr/>
        </p:nvSpPr>
        <p:spPr>
          <a:xfrm>
            <a:off x="6885563" y="3057377"/>
            <a:ext cx="846771" cy="37752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6884014" y="3043722"/>
            <a:ext cx="0" cy="38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4014" y="3057377"/>
            <a:ext cx="848829" cy="12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5672" y="1140705"/>
            <a:ext cx="104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Available Capacity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990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556" y="5052177"/>
            <a:ext cx="890032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555" y="4220807"/>
            <a:ext cx="666083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55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562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9575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75629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562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07562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09866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70158" y="1597583"/>
            <a:ext cx="873946" cy="1787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391" y="4220808"/>
            <a:ext cx="223948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595" y="1597583"/>
            <a:ext cx="2485281" cy="2618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i="1" dirty="0" smtClean="0">
                <a:latin typeface="+mj-lt"/>
              </a:rPr>
              <a:t>Signaling </a:t>
            </a:r>
          </a:p>
          <a:p>
            <a:pPr algn="r"/>
            <a:r>
              <a:rPr lang="en-US" sz="1600" i="1" dirty="0" smtClean="0">
                <a:latin typeface="+mj-lt"/>
              </a:rPr>
              <a:t>Protocol</a:t>
            </a:r>
          </a:p>
          <a:p>
            <a:pPr algn="r"/>
            <a:endParaRPr lang="en-US" sz="1200" i="1" dirty="0" smtClean="0"/>
          </a:p>
          <a:p>
            <a:pPr algn="r"/>
            <a:r>
              <a:rPr lang="en-US" sz="1200" i="1" dirty="0" smtClean="0"/>
              <a:t>(e.g., SIP, Jingle, …)</a:t>
            </a:r>
          </a:p>
          <a:p>
            <a:pPr algn="r"/>
            <a:endParaRPr lang="en-US" sz="1200" i="1" dirty="0"/>
          </a:p>
          <a:p>
            <a:pPr algn="r"/>
            <a:endParaRPr lang="en-US" sz="1200" i="1" dirty="0" smtClean="0"/>
          </a:p>
          <a:p>
            <a:pPr algn="r"/>
            <a:endParaRPr lang="en-US" sz="1200" i="1" dirty="0" smtClean="0"/>
          </a:p>
          <a:p>
            <a:pPr algn="r"/>
            <a:r>
              <a:rPr lang="en-US" sz="1200" i="1" dirty="0" smtClean="0"/>
              <a:t>Or something proprietary</a:t>
            </a:r>
          </a:p>
          <a:p>
            <a:pPr algn="r"/>
            <a:r>
              <a:rPr lang="en-US" sz="1200" i="1" dirty="0" smtClean="0"/>
              <a:t>(over HTTP or Web Sockets)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544105" y="3384770"/>
            <a:ext cx="101049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5487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6308797" y="1597583"/>
            <a:ext cx="1294270" cy="17871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80986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4957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44104" y="2553398"/>
            <a:ext cx="764693" cy="831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>
                <a:latin typeface="+mj-lt"/>
              </a:rPr>
              <a:t>SCTP</a:t>
            </a:r>
            <a:endParaRPr lang="en-US" sz="140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106" y="1597583"/>
            <a:ext cx="764693" cy="955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>
                <a:latin typeface="+mj-lt"/>
              </a:rPr>
              <a:t>Data</a:t>
            </a:r>
          </a:p>
          <a:p>
            <a:pPr algn="ctr"/>
            <a:r>
              <a:rPr lang="en-US" sz="1600" dirty="0" smtClean="0">
                <a:latin typeface="+mj-lt"/>
              </a:rPr>
              <a:t>Channel</a:t>
            </a:r>
            <a:endParaRPr lang="en-US" sz="14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5630" y="766213"/>
            <a:ext cx="6964246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WebRTC</a:t>
            </a:r>
            <a:r>
              <a:rPr lang="en-US" sz="1600" dirty="0" smtClean="0"/>
              <a:t> Application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576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1786" y="2526093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UDP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1566571" y="2963039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17198" y="710037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H</a:t>
            </a:r>
            <a:r>
              <a:rPr lang="en-US" dirty="0" smtClean="0"/>
              <a:t>-&gt; </a:t>
            </a:r>
            <a:r>
              <a:rPr lang="en-US" sz="1400" dirty="0" smtClean="0"/>
              <a:t>Parse first 8-bits of UDP Payload</a:t>
            </a:r>
            <a:endParaRPr lang="en-US" sz="1600" dirty="0"/>
          </a:p>
        </p:txBody>
      </p:sp>
      <p:cxnSp>
        <p:nvCxnSpPr>
          <p:cNvPr id="20" name="Straight Arrow Connector 19"/>
          <p:cNvCxnSpPr>
            <a:endCxn id="25" idx="1"/>
          </p:cNvCxnSpPr>
          <p:nvPr/>
        </p:nvCxnSpPr>
        <p:spPr>
          <a:xfrm>
            <a:off x="2768246" y="1490632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27" idx="1"/>
          </p:cNvCxnSpPr>
          <p:nvPr/>
        </p:nvCxnSpPr>
        <p:spPr>
          <a:xfrm flipV="1">
            <a:off x="2768246" y="2960544"/>
            <a:ext cx="1634613" cy="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0" idx="1"/>
          </p:cNvCxnSpPr>
          <p:nvPr/>
        </p:nvCxnSpPr>
        <p:spPr>
          <a:xfrm>
            <a:off x="2771043" y="4476266"/>
            <a:ext cx="16591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91558" y="113982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00059" y="1028967"/>
            <a:ext cx="425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0b00 </a:t>
            </a:r>
            <a:r>
              <a:rPr lang="en-US" dirty="0" smtClean="0">
                <a:latin typeface="+mj-lt"/>
              </a:rPr>
              <a:t>STUN</a:t>
            </a:r>
            <a:r>
              <a:rPr lang="en-US" dirty="0" smtClean="0"/>
              <a:t> Message</a:t>
            </a:r>
          </a:p>
          <a:p>
            <a:r>
              <a:rPr lang="en-US" dirty="0" smtClean="0">
                <a:latin typeface="Courier"/>
                <a:cs typeface="Courier"/>
              </a:rPr>
              <a:t>0b01 </a:t>
            </a:r>
            <a:r>
              <a:rPr lang="en-US" dirty="0" err="1" smtClean="0">
                <a:latin typeface="Courier"/>
                <a:cs typeface="Courier"/>
              </a:rPr>
              <a:t>ChannelData</a:t>
            </a:r>
            <a:r>
              <a:rPr lang="en-US" dirty="0" smtClean="0"/>
              <a:t> Message </a:t>
            </a:r>
          </a:p>
          <a:p>
            <a:r>
              <a:rPr lang="en-US" dirty="0"/>
              <a:t> </a:t>
            </a:r>
            <a:r>
              <a:rPr lang="en-US" dirty="0" smtClean="0"/>
              <a:t>          (</a:t>
            </a:r>
            <a:r>
              <a:rPr lang="en-US" dirty="0" smtClean="0">
                <a:latin typeface="+mj-lt"/>
              </a:rPr>
              <a:t>TURN</a:t>
            </a:r>
            <a:r>
              <a:rPr lang="en-US" dirty="0" smtClean="0"/>
              <a:t>)</a:t>
            </a:r>
            <a:r>
              <a:rPr lang="en-US" sz="1600" dirty="0" smtClean="0"/>
              <a:t> -&gt; Parse Recursively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932106" y="2593707"/>
            <a:ext cx="130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64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02859" y="2015863"/>
            <a:ext cx="461665" cy="18893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DTLS Processing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30166" y="4291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to </a:t>
            </a:r>
            <a:r>
              <a:rPr lang="en-US" dirty="0" smtClean="0">
                <a:latin typeface="+mj-lt"/>
              </a:rPr>
              <a:t>RTP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98353" y="410693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127 &lt; </a:t>
            </a:r>
            <a:r>
              <a:rPr lang="en-US" dirty="0" smtClean="0">
                <a:latin typeface="+mj-lt"/>
              </a:rPr>
              <a:t>H</a:t>
            </a:r>
            <a:r>
              <a:rPr lang="en-US" dirty="0" smtClean="0"/>
              <a:t> &lt; 192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41" idx="1"/>
          </p:cNvCxnSpPr>
          <p:nvPr/>
        </p:nvCxnSpPr>
        <p:spPr>
          <a:xfrm>
            <a:off x="4932799" y="2498783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3" idx="1"/>
          </p:cNvCxnSpPr>
          <p:nvPr/>
        </p:nvCxnSpPr>
        <p:spPr>
          <a:xfrm>
            <a:off x="4932799" y="3372675"/>
            <a:ext cx="1112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5540" y="231411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SCTP</a:t>
            </a:r>
            <a:endParaRPr lang="en-US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45540" y="318800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DTLS</a:t>
            </a:r>
          </a:p>
        </p:txBody>
      </p:sp>
    </p:spTree>
    <p:extLst>
      <p:ext uri="{BB962C8B-B14F-4D97-AF65-F5344CB8AC3E}">
        <p14:creationId xmlns:p14="http://schemas.microsoft.com/office/powerpoint/2010/main" val="148203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-77404" y="2542031"/>
            <a:ext cx="1474785" cy="873892"/>
          </a:xfrm>
          <a:prstGeom prst="round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</a:t>
            </a:r>
          </a:p>
          <a:p>
            <a:pPr algn="ctr"/>
            <a:r>
              <a:rPr lang="en-US" sz="2000" dirty="0" smtClean="0">
                <a:latin typeface="Courier"/>
                <a:cs typeface="Courier"/>
              </a:rPr>
              <a:t>RTP</a:t>
            </a:r>
            <a:r>
              <a:rPr lang="en-US" sz="2000" dirty="0" smtClean="0"/>
              <a:t> </a:t>
            </a:r>
            <a:r>
              <a:rPr lang="en-US" dirty="0" smtClean="0"/>
              <a:t>Packet</a:t>
            </a:r>
          </a:p>
        </p:txBody>
      </p:sp>
      <p:cxnSp>
        <p:nvCxnSpPr>
          <p:cNvPr id="3" name="Straight Arrow Connector 2"/>
          <p:cNvCxnSpPr>
            <a:stCxn id="2" idx="3"/>
            <a:endCxn id="4" idx="1"/>
          </p:cNvCxnSpPr>
          <p:nvPr/>
        </p:nvCxnSpPr>
        <p:spPr>
          <a:xfrm>
            <a:off x="1397381" y="2978977"/>
            <a:ext cx="4506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48008" y="725975"/>
            <a:ext cx="751048" cy="45060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SSRC</a:t>
            </a:r>
            <a:endParaRPr lang="en-US" sz="1600" dirty="0"/>
          </a:p>
        </p:txBody>
      </p:sp>
      <p:cxnSp>
        <p:nvCxnSpPr>
          <p:cNvPr id="5" name="Straight Arrow Connector 4"/>
          <p:cNvCxnSpPr>
            <a:endCxn id="22" idx="1"/>
          </p:cNvCxnSpPr>
          <p:nvPr/>
        </p:nvCxnSpPr>
        <p:spPr>
          <a:xfrm>
            <a:off x="2599056" y="1525096"/>
            <a:ext cx="1662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99056" y="4936535"/>
            <a:ext cx="1631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58503" y="1155764"/>
            <a:ext cx="10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58503" y="452194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SSRC</a:t>
            </a:r>
            <a:r>
              <a:rPr lang="en-US" dirty="0" smtClean="0"/>
              <a:t> #N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1200" y="398595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4261200" y="3810034"/>
            <a:ext cx="751048" cy="2253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atin typeface="Courier"/>
                <a:cs typeface="Courier"/>
              </a:rPr>
              <a:t>Parse PT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004597" y="910641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13799" y="587475"/>
            <a:ext cx="15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72</a:t>
            </a:r>
          </a:p>
          <a:p>
            <a:pPr algn="ctr"/>
            <a:r>
              <a:rPr lang="en-US" dirty="0" smtClean="0"/>
              <a:t>76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128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004597" y="2046828"/>
            <a:ext cx="1975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34392" y="1677496"/>
            <a:ext cx="163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191 &lt; </a:t>
            </a:r>
            <a:r>
              <a:rPr lang="en-US" dirty="0" smtClean="0">
                <a:latin typeface="+mj-lt"/>
              </a:rPr>
              <a:t>PT </a:t>
            </a:r>
            <a:r>
              <a:rPr lang="en-US" dirty="0" smtClean="0"/>
              <a:t>&lt; 255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83396" y="186216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RTCP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80282" y="72597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RTP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0"/>
          </p:cNvCxnSpPr>
          <p:nvPr/>
        </p:nvCxnSpPr>
        <p:spPr>
          <a:xfrm rot="5400000" flipH="1" flipV="1">
            <a:off x="7560154" y="148301"/>
            <a:ext cx="327380" cy="827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4"/>
          <p:cNvCxnSpPr>
            <a:stCxn id="34" idx="2"/>
          </p:cNvCxnSpPr>
          <p:nvPr/>
        </p:nvCxnSpPr>
        <p:spPr>
          <a:xfrm rot="16200000" flipH="1">
            <a:off x="7601284" y="803882"/>
            <a:ext cx="245123" cy="8279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3"/>
          </p:cNvCxnSpPr>
          <p:nvPr/>
        </p:nvCxnSpPr>
        <p:spPr>
          <a:xfrm>
            <a:off x="7639437" y="910641"/>
            <a:ext cx="4983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37831" y="2181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media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177123" y="725974"/>
            <a:ext cx="78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FEC…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253245" y="11557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retx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13799" y="4197871"/>
            <a:ext cx="9422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 same as above 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85427" y="3808686"/>
            <a:ext cx="2501325" cy="2183657"/>
            <a:chOff x="6385427" y="3464848"/>
            <a:chExt cx="2501325" cy="2183657"/>
          </a:xfrm>
        </p:grpSpPr>
        <p:sp>
          <p:nvSpPr>
            <p:cNvPr id="25" name="TextBox 24"/>
            <p:cNvSpPr txBox="1"/>
            <p:nvPr/>
          </p:nvSpPr>
          <p:spPr>
            <a:xfrm>
              <a:off x="6385427" y="397268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media</a:t>
              </a:r>
              <a:endParaRPr lang="en-US" dirty="0"/>
            </a:p>
          </p:txBody>
        </p:sp>
        <p:cxnSp>
          <p:nvCxnSpPr>
            <p:cNvPr id="31" name="Straight Arrow Connector 34"/>
            <p:cNvCxnSpPr>
              <a:stCxn id="25" idx="0"/>
            </p:cNvCxnSpPr>
            <p:nvPr/>
          </p:nvCxnSpPr>
          <p:spPr>
            <a:xfrm rot="5400000" flipH="1" flipV="1">
              <a:off x="7067894" y="3395009"/>
              <a:ext cx="327374" cy="82796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4"/>
            <p:cNvCxnSpPr>
              <a:stCxn id="25" idx="2"/>
            </p:cNvCxnSpPr>
            <p:nvPr/>
          </p:nvCxnSpPr>
          <p:spPr>
            <a:xfrm rot="16200000" flipH="1">
              <a:off x="7109020" y="4050588"/>
              <a:ext cx="245122" cy="82796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5" idx="3"/>
            </p:cNvCxnSpPr>
            <p:nvPr/>
          </p:nvCxnSpPr>
          <p:spPr>
            <a:xfrm>
              <a:off x="7249766" y="4157346"/>
              <a:ext cx="3958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618468" y="3464848"/>
              <a:ext cx="1165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Codec #1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45567" y="3972679"/>
              <a:ext cx="1241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18468" y="4402468"/>
              <a:ext cx="1232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Codec </a:t>
              </a:r>
              <a:r>
                <a:rPr lang="en-US" dirty="0" smtClean="0"/>
                <a:t>#</a:t>
              </a:r>
              <a:r>
                <a:rPr lang="en-US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10121" y="4830901"/>
              <a:ext cx="78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+mj-lt"/>
                </a:rPr>
                <a:t>FEC…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80778" y="52791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+mj-lt"/>
                </a:rPr>
                <a:t>retx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784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117617" y="4888120"/>
            <a:ext cx="297945" cy="942163"/>
            <a:chOff x="4028344" y="109238"/>
            <a:chExt cx="887601" cy="1106018"/>
          </a:xfrm>
        </p:grpSpPr>
        <p:sp>
          <p:nvSpPr>
            <p:cNvPr id="24" name="Rounded Rectangle 2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Snip Single Corner Rectangle 21"/>
          <p:cNvSpPr/>
          <p:nvPr/>
        </p:nvSpPr>
        <p:spPr>
          <a:xfrm flipH="1">
            <a:off x="7181126" y="3072275"/>
            <a:ext cx="1899713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ingle Corner Rectangle 9"/>
          <p:cNvSpPr/>
          <p:nvPr/>
        </p:nvSpPr>
        <p:spPr>
          <a:xfrm>
            <a:off x="68275" y="3072275"/>
            <a:ext cx="1925412" cy="3058620"/>
          </a:xfrm>
          <a:prstGeom prst="snip1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0415" y="4533312"/>
            <a:ext cx="1406506" cy="14064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 Internals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WebRTC</a:t>
            </a:r>
            <a:r>
              <a:rPr lang="en-US" sz="1200" dirty="0" smtClean="0"/>
              <a:t> Stack)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7485352" y="4546967"/>
            <a:ext cx="1406504" cy="1392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/>
              <a:t>Browser Internals 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 err="1">
                <a:solidFill>
                  <a:prstClr val="black"/>
                </a:solidFill>
              </a:rPr>
              <a:t>WebRTC</a:t>
            </a:r>
            <a:r>
              <a:rPr lang="en-US" sz="1200" dirty="0">
                <a:solidFill>
                  <a:prstClr val="black"/>
                </a:solidFill>
              </a:rPr>
              <a:t> Stack</a:t>
            </a:r>
            <a:r>
              <a:rPr lang="en-US" sz="1200" dirty="0" smtClean="0">
                <a:solidFill>
                  <a:prstClr val="black"/>
                </a:solidFill>
              </a:rPr>
              <a:t>)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0417" y="3905203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85352" y="3918858"/>
            <a:ext cx="1406504" cy="61445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WebRTC</a:t>
            </a:r>
            <a:r>
              <a:rPr lang="en-US" sz="1600" dirty="0" smtClean="0">
                <a:solidFill>
                  <a:srgbClr val="000000"/>
                </a:solidFill>
              </a:rPr>
              <a:t> API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0417" y="3277094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85352" y="3290749"/>
            <a:ext cx="1406504" cy="6144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51239" y="72842"/>
            <a:ext cx="887601" cy="1106018"/>
            <a:chOff x="4028344" y="109238"/>
            <a:chExt cx="887601" cy="1106018"/>
          </a:xfrm>
        </p:grpSpPr>
        <p:sp>
          <p:nvSpPr>
            <p:cNvPr id="12" name="Rounded Rectangle 11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flipV="1">
              <a:off x="4164899" y="314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flipV="1">
              <a:off x="4164899" y="466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4164899" y="616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349646" y="1206170"/>
            <a:ext cx="23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WebRTC</a:t>
            </a:r>
            <a:r>
              <a:rPr lang="en-US" dirty="0" smtClean="0"/>
              <a:t> Server</a:t>
            </a:r>
            <a:endParaRPr lang="en-US" dirty="0"/>
          </a:p>
        </p:txBody>
      </p:sp>
      <p:cxnSp>
        <p:nvCxnSpPr>
          <p:cNvPr id="20" name="Elbow Connector 19"/>
          <p:cNvCxnSpPr>
            <a:stCxn id="7" idx="0"/>
            <a:endCxn id="12" idx="1"/>
          </p:cNvCxnSpPr>
          <p:nvPr/>
        </p:nvCxnSpPr>
        <p:spPr>
          <a:xfrm rot="5400000" flipH="1" flipV="1">
            <a:off x="1251833" y="377688"/>
            <a:ext cx="2651243" cy="3147570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0"/>
            <a:endCxn id="12" idx="3"/>
          </p:cNvCxnSpPr>
          <p:nvPr/>
        </p:nvCxnSpPr>
        <p:spPr>
          <a:xfrm rot="16200000" flipV="1">
            <a:off x="5281273" y="383418"/>
            <a:ext cx="2664898" cy="3149764"/>
          </a:xfrm>
          <a:prstGeom prst="bentConnector2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1706922" y="5175076"/>
            <a:ext cx="4410695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7259" y="27310"/>
            <a:ext cx="2308349" cy="61555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Signaling Protocol</a:t>
            </a:r>
            <a:r>
              <a:rPr lang="en-US" dirty="0">
                <a:latin typeface="+mj-lt"/>
              </a:rPr>
              <a:t> </a:t>
            </a:r>
            <a:r>
              <a:rPr lang="en-US" sz="1600" dirty="0" smtClean="0"/>
              <a:t>(e.g., SIP, Jingle, …)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634122" y="4874465"/>
            <a:ext cx="276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j-lt"/>
              </a:rPr>
              <a:t>PeerConnection</a:t>
            </a:r>
            <a:endParaRPr lang="en-US" dirty="0" smtClean="0">
              <a:latin typeface="+mj-lt"/>
            </a:endParaRPr>
          </a:p>
          <a:p>
            <a:endParaRPr lang="en-US" dirty="0" smtClean="0"/>
          </a:p>
          <a:p>
            <a:r>
              <a:rPr lang="en-US" dirty="0" smtClean="0">
                <a:latin typeface="+mj-lt"/>
              </a:rPr>
              <a:t>SRTP</a:t>
            </a:r>
            <a:r>
              <a:rPr lang="en-US" dirty="0" smtClean="0"/>
              <a:t>/DTLS/UDP</a:t>
            </a:r>
          </a:p>
          <a:p>
            <a:r>
              <a:rPr lang="en-US" dirty="0" smtClean="0">
                <a:latin typeface="+mj-lt"/>
              </a:rPr>
              <a:t>Data</a:t>
            </a:r>
            <a:r>
              <a:rPr lang="en-US" dirty="0" smtClean="0"/>
              <a:t>/SCTP/DTLS/UDP</a:t>
            </a:r>
            <a:endParaRPr lang="en-US" dirty="0"/>
          </a:p>
        </p:txBody>
      </p:sp>
      <p:sp>
        <p:nvSpPr>
          <p:cNvPr id="31" name="Left-Right Arrow 30"/>
          <p:cNvSpPr/>
          <p:nvPr/>
        </p:nvSpPr>
        <p:spPr>
          <a:xfrm>
            <a:off x="6415562" y="5175076"/>
            <a:ext cx="1069790" cy="409637"/>
          </a:xfrm>
          <a:prstGeom prst="left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14980" y="5830283"/>
            <a:ext cx="151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Network Monitoring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TURN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Gateway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614000" y="3597210"/>
            <a:ext cx="553998" cy="13234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Client Monitoring</a:t>
            </a:r>
            <a:endParaRPr lang="en-US" sz="1200" dirty="0" smtClean="0">
              <a:latin typeface="+mj-lt"/>
            </a:endParaRPr>
          </a:p>
          <a:p>
            <a:pPr algn="ctr"/>
            <a:r>
              <a:rPr lang="en-US" sz="1200" dirty="0" smtClean="0"/>
              <a:t>STATS API</a:t>
            </a:r>
          </a:p>
        </p:txBody>
      </p:sp>
      <p:grpSp>
        <p:nvGrpSpPr>
          <p:cNvPr id="58" name="Group 57"/>
          <p:cNvGrpSpPr/>
          <p:nvPr/>
        </p:nvGrpSpPr>
        <p:grpSpPr>
          <a:xfrm rot="5400000">
            <a:off x="4086747" y="2587512"/>
            <a:ext cx="887601" cy="1106018"/>
            <a:chOff x="4015270" y="2641238"/>
            <a:chExt cx="887601" cy="1106018"/>
          </a:xfrm>
        </p:grpSpPr>
        <p:sp>
          <p:nvSpPr>
            <p:cNvPr id="47" name="Rounded Rectangle 46"/>
            <p:cNvSpPr/>
            <p:nvPr/>
          </p:nvSpPr>
          <p:spPr>
            <a:xfrm>
              <a:off x="4015270" y="2641238"/>
              <a:ext cx="887601" cy="1106018"/>
            </a:xfrm>
            <a:prstGeom prst="roundRect">
              <a:avLst/>
            </a:prstGeom>
            <a:solidFill>
              <a:srgbClr val="2397E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flipV="1">
              <a:off x="4151825" y="28460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V="1">
              <a:off x="4154020" y="29984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flipV="1">
              <a:off x="4156215" y="31508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flipV="1">
              <a:off x="4158410" y="33032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flipV="1">
              <a:off x="4160605" y="3455654"/>
              <a:ext cx="600838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57840" y="2310665"/>
            <a:ext cx="274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Monitoring Server</a:t>
            </a:r>
            <a:endParaRPr lang="en-US" dirty="0">
              <a:latin typeface="+mj-lt"/>
            </a:endParaRPr>
          </a:p>
        </p:txBody>
      </p:sp>
      <p:cxnSp>
        <p:nvCxnSpPr>
          <p:cNvPr id="63" name="Curved Connector 62"/>
          <p:cNvCxnSpPr>
            <a:stCxn id="7" idx="3"/>
            <a:endCxn id="47" idx="2"/>
          </p:cNvCxnSpPr>
          <p:nvPr/>
        </p:nvCxnSpPr>
        <p:spPr>
          <a:xfrm flipV="1">
            <a:off x="1706921" y="3140522"/>
            <a:ext cx="2270618" cy="443799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20949727">
            <a:off x="1891769" y="3031788"/>
            <a:ext cx="198075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HTTP or </a:t>
            </a:r>
            <a:r>
              <a:rPr lang="en-US" sz="1600" b="1" dirty="0" err="1" smtClean="0"/>
              <a:t>WebSockets</a:t>
            </a:r>
            <a:endParaRPr lang="en-US" sz="1600" b="1" dirty="0"/>
          </a:p>
        </p:txBody>
      </p:sp>
      <p:cxnSp>
        <p:nvCxnSpPr>
          <p:cNvPr id="69" name="Curved Connector 62"/>
          <p:cNvCxnSpPr>
            <a:stCxn id="24" idx="0"/>
            <a:endCxn id="47" idx="3"/>
          </p:cNvCxnSpPr>
          <p:nvPr/>
        </p:nvCxnSpPr>
        <p:spPr>
          <a:xfrm rot="16200000" flipV="1">
            <a:off x="4746670" y="3368200"/>
            <a:ext cx="1303798" cy="1736042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970562" y="3913204"/>
            <a:ext cx="111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HTTP, IPFIX, or </a:t>
            </a:r>
            <a:r>
              <a:rPr lang="en-US" sz="1600" dirty="0" err="1" smtClean="0"/>
              <a:t>NetFlow</a:t>
            </a:r>
            <a:endParaRPr lang="en-US" sz="1600" dirty="0"/>
          </a:p>
        </p:txBody>
      </p:sp>
      <p:cxnSp>
        <p:nvCxnSpPr>
          <p:cNvPr id="40" name="Curved Connector 62"/>
          <p:cNvCxnSpPr>
            <a:stCxn id="4" idx="1"/>
          </p:cNvCxnSpPr>
          <p:nvPr/>
        </p:nvCxnSpPr>
        <p:spPr>
          <a:xfrm rot="10800000">
            <a:off x="5097214" y="3293774"/>
            <a:ext cx="2388139" cy="1949576"/>
          </a:xfrm>
          <a:prstGeom prst="curvedConnector3">
            <a:avLst>
              <a:gd name="adj1" fmla="val 50000"/>
            </a:avLst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515149">
            <a:off x="6274264" y="3375705"/>
            <a:ext cx="430887" cy="144414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600" dirty="0" smtClean="0"/>
              <a:t>RTCP XR</a:t>
            </a:r>
            <a:endParaRPr lang="en-US" sz="16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42499" y="3283923"/>
            <a:ext cx="150768" cy="607625"/>
            <a:chOff x="4028344" y="109238"/>
            <a:chExt cx="887601" cy="1106018"/>
          </a:xfrm>
        </p:grpSpPr>
        <p:sp>
          <p:nvSpPr>
            <p:cNvPr id="54" name="Rounded Rectangle 53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urved Connector 60"/>
          <p:cNvCxnSpPr/>
          <p:nvPr/>
        </p:nvCxnSpPr>
        <p:spPr>
          <a:xfrm flipV="1">
            <a:off x="1614000" y="3752011"/>
            <a:ext cx="17343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2"/>
          <p:cNvCxnSpPr>
            <a:stCxn id="66" idx="1"/>
            <a:endCxn id="47" idx="0"/>
          </p:cNvCxnSpPr>
          <p:nvPr/>
        </p:nvCxnSpPr>
        <p:spPr>
          <a:xfrm flipH="1" flipV="1">
            <a:off x="5083557" y="3140522"/>
            <a:ext cx="2415451" cy="457065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7499008" y="3293774"/>
            <a:ext cx="150768" cy="607625"/>
            <a:chOff x="4028344" y="109238"/>
            <a:chExt cx="887601" cy="1106018"/>
          </a:xfrm>
        </p:grpSpPr>
        <p:sp>
          <p:nvSpPr>
            <p:cNvPr id="66" name="Rounded Rectangle 65"/>
            <p:cNvSpPr/>
            <p:nvPr/>
          </p:nvSpPr>
          <p:spPr>
            <a:xfrm>
              <a:off x="4028344" y="109238"/>
              <a:ext cx="887601" cy="11060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rot="16200000">
              <a:off x="4171726" y="651279"/>
              <a:ext cx="600840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Curved Connector 60"/>
          <p:cNvCxnSpPr/>
          <p:nvPr/>
        </p:nvCxnSpPr>
        <p:spPr>
          <a:xfrm flipV="1">
            <a:off x="7587852" y="3761862"/>
            <a:ext cx="0" cy="794956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5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61992" y="979984"/>
            <a:ext cx="3434880" cy="354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4000" dirty="0" smtClean="0">
                <a:latin typeface="+mj-lt"/>
              </a:rPr>
              <a:t>APP</a:t>
            </a:r>
            <a:endParaRPr lang="en-US" sz="40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2626" y="3398211"/>
            <a:ext cx="3529366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CODEC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7506" y="290269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132626" y="4526940"/>
            <a:ext cx="6964246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TRANSPORT</a:t>
            </a:r>
            <a:endParaRPr lang="en-US" sz="4000" dirty="0"/>
          </a:p>
        </p:txBody>
      </p:sp>
      <p:sp>
        <p:nvSpPr>
          <p:cNvPr id="15" name="Rectangle 14"/>
          <p:cNvSpPr/>
          <p:nvPr/>
        </p:nvSpPr>
        <p:spPr>
          <a:xfrm>
            <a:off x="4661992" y="3398210"/>
            <a:ext cx="3434880" cy="1131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Congestion</a:t>
            </a:r>
          </a:p>
          <a:p>
            <a:pPr algn="ctr"/>
            <a:r>
              <a:rPr lang="en-US" sz="2800" dirty="0" smtClean="0"/>
              <a:t>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264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>
            <a:off x="381000" y="2819400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1600" y="2932113"/>
            <a:ext cx="26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14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667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191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715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7239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utoShape 11"/>
          <p:cNvSpPr>
            <a:spLocks/>
          </p:cNvSpPr>
          <p:nvPr/>
        </p:nvSpPr>
        <p:spPr bwMode="auto">
          <a:xfrm rot="16200000">
            <a:off x="1774825" y="1654175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733550" y="19192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+mj-lt"/>
              </a:rPr>
              <a:t>T</a:t>
            </a:r>
            <a:endParaRPr lang="de-DE" sz="1800" b="1" dirty="0">
              <a:latin typeface="+mj-lt"/>
            </a:endParaRPr>
          </a:p>
        </p:txBody>
      </p:sp>
      <p:sp>
        <p:nvSpPr>
          <p:cNvPr id="12" name="AutoShape 13"/>
          <p:cNvSpPr>
            <a:spLocks/>
          </p:cNvSpPr>
          <p:nvPr/>
        </p:nvSpPr>
        <p:spPr bwMode="auto">
          <a:xfrm rot="16200000">
            <a:off x="3298825" y="1639888"/>
            <a:ext cx="260350" cy="1524000"/>
          </a:xfrm>
          <a:prstGeom prst="rightBrace">
            <a:avLst>
              <a:gd name="adj1" fmla="val 48157"/>
              <a:gd name="adj2" fmla="val 5072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sz="1800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257550" y="19050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+mj-lt"/>
              </a:rPr>
              <a:t>T</a:t>
            </a:r>
            <a:endParaRPr lang="de-DE" sz="18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81000" y="4343401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8991600" y="4433889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/>
              <a:t>t</a:t>
            </a:r>
            <a:endParaRPr lang="de-DE" sz="1800" b="1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143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2667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191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715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239000" y="4191001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8763000" y="419100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557338" y="4557714"/>
            <a:ext cx="1109663" cy="382588"/>
          </a:xfrm>
          <a:custGeom>
            <a:avLst/>
            <a:gdLst>
              <a:gd name="T0" fmla="*/ 699 w 699"/>
              <a:gd name="T1" fmla="*/ 9 h 241"/>
              <a:gd name="T2" fmla="*/ 504 w 699"/>
              <a:gd name="T3" fmla="*/ 207 h 241"/>
              <a:gd name="T4" fmla="*/ 189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16002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76800" y="4572001"/>
            <a:ext cx="804863" cy="382588"/>
          </a:xfrm>
          <a:custGeom>
            <a:avLst/>
            <a:gdLst>
              <a:gd name="T0" fmla="*/ 1 w 699"/>
              <a:gd name="T1" fmla="*/ 9 h 241"/>
              <a:gd name="T2" fmla="*/ 1 w 699"/>
              <a:gd name="T3" fmla="*/ 207 h 241"/>
              <a:gd name="T4" fmla="*/ 1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8768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7515225" y="4570414"/>
            <a:ext cx="1219200" cy="382588"/>
          </a:xfrm>
          <a:custGeom>
            <a:avLst/>
            <a:gdLst>
              <a:gd name="T0" fmla="*/ 8895 w 699"/>
              <a:gd name="T1" fmla="*/ 9 h 241"/>
              <a:gd name="T2" fmla="*/ 6409 w 699"/>
              <a:gd name="T3" fmla="*/ 207 h 241"/>
              <a:gd name="T4" fmla="*/ 2413 w 699"/>
              <a:gd name="T5" fmla="*/ 207 h 241"/>
              <a:gd name="T6" fmla="*/ 0 w 699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699"/>
              <a:gd name="T13" fmla="*/ 0 h 241"/>
              <a:gd name="T14" fmla="*/ 699 w 699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9" h="241">
                <a:moveTo>
                  <a:pt x="699" y="9"/>
                </a:moveTo>
                <a:cubicBezTo>
                  <a:pt x="667" y="42"/>
                  <a:pt x="589" y="174"/>
                  <a:pt x="504" y="207"/>
                </a:cubicBezTo>
                <a:cubicBezTo>
                  <a:pt x="419" y="240"/>
                  <a:pt x="273" y="241"/>
                  <a:pt x="189" y="207"/>
                </a:cubicBezTo>
                <a:cubicBezTo>
                  <a:pt x="105" y="173"/>
                  <a:pt x="39" y="43"/>
                  <a:pt x="0" y="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7467600" y="4191001"/>
            <a:ext cx="0" cy="304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04800" y="4954589"/>
            <a:ext cx="7545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b) AVPF: Allow </a:t>
            </a:r>
            <a:r>
              <a:rPr lang="en-US" sz="1800" b="1" dirty="0">
                <a:latin typeface="+mn-lt"/>
              </a:rPr>
              <a:t>(at most every other) RTCP packet to be sent earlier</a:t>
            </a:r>
            <a:endParaRPr lang="de-DE" sz="1800" b="1" dirty="0">
              <a:latin typeface="+mn-lt"/>
            </a:endParaRPr>
          </a:p>
        </p:txBody>
      </p:sp>
      <p:sp>
        <p:nvSpPr>
          <p:cNvPr id="30" name="Text Box 49"/>
          <p:cNvSpPr txBox="1">
            <a:spLocks noChangeArrowheads="1"/>
          </p:cNvSpPr>
          <p:nvPr/>
        </p:nvSpPr>
        <p:spPr bwMode="auto">
          <a:xfrm>
            <a:off x="304800" y="1538288"/>
            <a:ext cx="7353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+mn-lt"/>
              </a:rPr>
              <a:t>a) AVP: Regular </a:t>
            </a:r>
            <a:r>
              <a:rPr lang="en-US" sz="1800" b="1" dirty="0">
                <a:latin typeface="+mn-lt"/>
              </a:rPr>
              <a:t>RTCP operation </a:t>
            </a:r>
            <a:r>
              <a:rPr lang="en-US" sz="1800" b="1" dirty="0" smtClean="0">
                <a:latin typeface="+mn-lt"/>
              </a:rPr>
              <a:t>(without </a:t>
            </a:r>
            <a:r>
              <a:rPr lang="en-US" sz="1800" b="1" dirty="0">
                <a:latin typeface="+mn-lt"/>
              </a:rPr>
              <a:t>randomization, i.e. T = T</a:t>
            </a:r>
            <a:r>
              <a:rPr lang="en-US" sz="1800" b="1" baseline="-25000" dirty="0">
                <a:latin typeface="+mn-lt"/>
              </a:rPr>
              <a:t>d</a:t>
            </a:r>
            <a:r>
              <a:rPr lang="en-US" sz="1800" b="1" dirty="0">
                <a:latin typeface="+mn-lt"/>
              </a:rPr>
              <a:t>)</a:t>
            </a:r>
            <a:endParaRPr lang="de-DE" sz="1800" b="1" dirty="0">
              <a:latin typeface="+mn-lt"/>
            </a:endParaRPr>
          </a:p>
        </p:txBody>
      </p:sp>
      <p:cxnSp>
        <p:nvCxnSpPr>
          <p:cNvPr id="31" name="Straight Connector 30"/>
          <p:cNvCxnSpPr>
            <a:stCxn id="4" idx="1"/>
            <a:endCxn id="17" idx="0"/>
          </p:cNvCxnSpPr>
          <p:nvPr/>
        </p:nvCxnSpPr>
        <p:spPr>
          <a:xfrm flipH="1">
            <a:off x="1143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90999" y="2932113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667001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715000" y="2971800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238999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763000" y="2921722"/>
            <a:ext cx="1" cy="1219201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91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31624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31624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48009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14804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101262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102628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287" y="1364835"/>
            <a:ext cx="2922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buntu"/>
                <a:cs typeface="Ubuntu"/>
              </a:rPr>
              <a:t>Calculates the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807928" y="1364835"/>
            <a:ext cx="200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Ubuntu"/>
                <a:cs typeface="Ubuntu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21002" y="3466752"/>
            <a:ext cx="275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9872" y="3494939"/>
            <a:ext cx="273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Follows </a:t>
            </a:r>
            <a:r>
              <a:rPr lang="en-US" dirty="0" smtClean="0"/>
              <a:t>the receiver’s </a:t>
            </a:r>
            <a:r>
              <a:rPr lang="en-US" dirty="0"/>
              <a:t>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516587" y="5461497"/>
            <a:ext cx="266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907" y="5461498"/>
            <a:ext cx="2796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Calculates </a:t>
            </a:r>
            <a:r>
              <a:rPr lang="en-US" dirty="0" smtClean="0"/>
              <a:t>the sender’s </a:t>
            </a:r>
            <a:r>
              <a:rPr lang="en-US" dirty="0"/>
              <a:t>estimate and chooses a value between </a:t>
            </a:r>
            <a:r>
              <a:rPr lang="en-US" dirty="0" smtClean="0"/>
              <a:t>the two Estimates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8327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8327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832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399" y="3389437"/>
            <a:ext cx="4603758" cy="831370"/>
          </a:xfrm>
          <a:prstGeom prst="rect">
            <a:avLst/>
          </a:prstGeom>
          <a:solidFill>
            <a:srgbClr val="D7DCE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Real-time Transport Protocol </a:t>
            </a:r>
            <a:r>
              <a:rPr lang="en-US" sz="1600" dirty="0" smtClean="0">
                <a:latin typeface="+mj-lt"/>
              </a:rPr>
              <a:t>(RTP)</a:t>
            </a:r>
            <a:endParaRPr lang="en-US" sz="1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56276" y="2922073"/>
            <a:ext cx="1336351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r>
              <a:rPr lang="en-US" sz="1400" dirty="0" smtClean="0"/>
              <a:t> #1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492628" y="2922067"/>
            <a:ext cx="1347183" cy="4673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Subflow</a:t>
            </a:r>
            <a:endParaRPr lang="en-US" sz="1400" dirty="0" smtClean="0"/>
          </a:p>
          <a:p>
            <a:pPr algn="ctr"/>
            <a:r>
              <a:rPr lang="en-US" sz="1400" dirty="0" smtClean="0"/>
              <a:t>#2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3156277" y="2444161"/>
            <a:ext cx="2697189" cy="4915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Multipath RTP </a:t>
            </a:r>
            <a:r>
              <a:rPr lang="en-US" sz="1600" dirty="0" smtClean="0">
                <a:latin typeface="+mj-lt"/>
              </a:rPr>
              <a:t>(MPRTP)</a:t>
            </a:r>
            <a:endParaRPr lang="en-US" sz="14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56277" y="1708376"/>
            <a:ext cx="2697189" cy="735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39810" y="1708375"/>
            <a:ext cx="996841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6651" y="1708376"/>
            <a:ext cx="921505" cy="1681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8973" y="505217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 Protocol </a:t>
            </a:r>
            <a:r>
              <a:rPr lang="en-US" dirty="0" smtClean="0">
                <a:latin typeface="+mj-lt"/>
              </a:rPr>
              <a:t>(IP)</a:t>
            </a:r>
            <a:endParaRPr lang="en-US" sz="16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78973" y="4220807"/>
            <a:ext cx="3274301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Datagram Protocol </a:t>
            </a:r>
            <a:r>
              <a:rPr lang="en-US" dirty="0" smtClean="0">
                <a:latin typeface="+mj-lt"/>
              </a:rPr>
              <a:t>(UDP)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074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037" y="5052177"/>
            <a:ext cx="8558942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Internet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(IP</a:t>
            </a:r>
            <a:r>
              <a:rPr lang="en-US" dirty="0" smtClean="0">
                <a:solidFill>
                  <a:prstClr val="black"/>
                </a:solidFill>
                <a:latin typeface="Nexa Bold"/>
              </a:rPr>
              <a:t>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036" y="4220807"/>
            <a:ext cx="6524288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User Datagram Protocol </a:t>
            </a:r>
            <a:r>
              <a:rPr lang="en-US" dirty="0">
                <a:solidFill>
                  <a:prstClr val="black"/>
                </a:solidFill>
                <a:latin typeface="Nexa Bold"/>
              </a:rPr>
              <a:t>(UDP)</a:t>
            </a:r>
            <a:endParaRPr lang="en-US" sz="1600" dirty="0">
              <a:solidFill>
                <a:prstClr val="black"/>
              </a:solidFill>
              <a:latin typeface="Nexa 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038" y="3389437"/>
            <a:ext cx="193607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Session Traversal Utilities for NAT </a:t>
            </a:r>
            <a:r>
              <a:rPr lang="en-US" sz="1600" dirty="0" smtClean="0">
                <a:latin typeface="+mj-lt"/>
              </a:rPr>
              <a:t>(STUN)</a:t>
            </a:r>
            <a:endParaRPr lang="en-US" sz="16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109" y="3389437"/>
            <a:ext cx="3468476" cy="8313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                     RTP</a:t>
            </a:r>
          </a:p>
          <a:p>
            <a:pPr algn="ctr"/>
            <a:endParaRPr lang="en-US" sz="16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68055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#2</a:t>
            </a:r>
            <a:endParaRPr lang="en-US" sz="14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94109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#1</a:t>
            </a:r>
            <a:endParaRPr lang="en-US" sz="14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94108" y="3877894"/>
            <a:ext cx="1747893" cy="34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TURN</a:t>
            </a:r>
            <a:endParaRPr lang="en-US" sz="14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2294108" y="3384770"/>
            <a:ext cx="2" cy="66458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028346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#3</a:t>
            </a:r>
            <a:endParaRPr lang="en-US" sz="1400" dirty="0"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88638" y="1708375"/>
            <a:ext cx="873946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SSRC #4</a:t>
            </a:r>
            <a:endParaRPr lang="en-US" sz="14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2324" y="4220808"/>
            <a:ext cx="2034654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Transmission Control Protocol </a:t>
            </a:r>
            <a:r>
              <a:rPr lang="en-US" dirty="0" smtClean="0">
                <a:latin typeface="+mj-lt"/>
              </a:rPr>
              <a:t>(TCP)</a:t>
            </a:r>
            <a:endParaRPr lang="en-US" sz="16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0939" y="3389438"/>
            <a:ext cx="2376039" cy="82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Signaling Protocol</a:t>
            </a:r>
          </a:p>
          <a:p>
            <a:pPr algn="ctr"/>
            <a:r>
              <a:rPr lang="en-US" sz="1200" i="1" dirty="0" smtClean="0"/>
              <a:t>(e.g., SIP, Jingle, …)</a:t>
            </a:r>
            <a:endParaRPr lang="en-US" sz="1200" i="1" dirty="0"/>
          </a:p>
        </p:txBody>
      </p:sp>
      <p:sp>
        <p:nvSpPr>
          <p:cNvPr id="17" name="Rectangle 16"/>
          <p:cNvSpPr/>
          <p:nvPr/>
        </p:nvSpPr>
        <p:spPr>
          <a:xfrm>
            <a:off x="5762584" y="3384770"/>
            <a:ext cx="778355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+mj-lt"/>
              </a:rPr>
              <a:t>DTLS</a:t>
            </a:r>
            <a:endParaRPr lang="en-US" sz="16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2585" y="6211669"/>
            <a:ext cx="315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+mj-lt"/>
              </a:rPr>
              <a:t>Note:</a:t>
            </a:r>
            <a:r>
              <a:rPr lang="en-US" sz="1200" dirty="0" smtClean="0"/>
              <a:t> *RTP can be sent over UDP or TCP.</a:t>
            </a:r>
          </a:p>
          <a:p>
            <a:pPr algn="just"/>
            <a:r>
              <a:rPr lang="en-US" sz="1200" dirty="0" smtClean="0"/>
              <a:t>Similarly, signaling </a:t>
            </a:r>
            <a:r>
              <a:rPr lang="en-US" sz="1200" dirty="0"/>
              <a:t>p</a:t>
            </a:r>
            <a:r>
              <a:rPr lang="en-US" sz="1200" dirty="0" smtClean="0"/>
              <a:t>rotocols can be designed to transmit over UDP or TCP.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762580" y="1708375"/>
            <a:ext cx="1570372" cy="167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600" dirty="0" smtClean="0"/>
              <a:t>Secure RTP </a:t>
            </a:r>
            <a:r>
              <a:rPr lang="en-US" sz="1600" dirty="0" smtClean="0">
                <a:latin typeface="+mj-lt"/>
              </a:rPr>
              <a:t>(SRTP)</a:t>
            </a:r>
            <a:r>
              <a:rPr lang="en-US" sz="1600" dirty="0" smtClean="0"/>
              <a:t> Keying</a:t>
            </a:r>
            <a:endParaRPr lang="en-US" sz="14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28346" y="3389438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68055" y="3384770"/>
            <a:ext cx="0" cy="493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1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13866" y="3950297"/>
            <a:ext cx="310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Estimated NCMS </a:t>
            </a:r>
            <a:r>
              <a:rPr lang="en-US" sz="1600" dirty="0" smtClean="0"/>
              <a:t>throughput</a:t>
            </a:r>
          </a:p>
          <a:p>
            <a:r>
              <a:rPr lang="en-US" sz="1600" dirty="0" smtClean="0"/>
              <a:t>2. Congestion Cues </a:t>
            </a:r>
          </a:p>
          <a:p>
            <a:r>
              <a:rPr lang="en-US" sz="1600" dirty="0" smtClean="0"/>
              <a:t>3. Receiver's Estimate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449163" y="4708856"/>
            <a:ext cx="302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/>
              <a:t>Measures Congestion and Calculates Receiver’s Estimate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921" y="4708856"/>
            <a:ext cx="2796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pPr marL="285750" indent="-285750">
              <a:buFont typeface="Arial"/>
              <a:buChar char="•"/>
            </a:pPr>
            <a:r>
              <a:rPr lang="en-US" dirty="0"/>
              <a:t>Calculates sender’s </a:t>
            </a:r>
            <a:r>
              <a:rPr lang="en-US" dirty="0" smtClean="0"/>
              <a:t>estimate based on congestion cues and  the receiver’s estimate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Receives Coverage map info directly from NCMS and from the receiver</a:t>
            </a:r>
          </a:p>
          <a:p>
            <a:r>
              <a:rPr lang="en-US" dirty="0" smtClean="0"/>
              <a:t>Sender chooses </a:t>
            </a:r>
            <a:r>
              <a:rPr lang="en-US" dirty="0"/>
              <a:t>a value </a:t>
            </a:r>
            <a:r>
              <a:rPr lang="en-US" dirty="0" smtClean="0"/>
              <a:t>based on these inputs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158603" y="3315275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93541" y="3315275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3" name="Right Arrow 22"/>
          <p:cNvSpPr/>
          <p:nvPr/>
        </p:nvSpPr>
        <p:spPr>
          <a:xfrm>
            <a:off x="2444333" y="3479130"/>
            <a:ext cx="3714270" cy="139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11257" y="3147073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MPRTP (media packets)</a:t>
            </a:r>
            <a:endParaRPr 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444333" y="4011655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93541" y="887545"/>
            <a:ext cx="6539830" cy="3801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526210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5323" y="1565963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512758" y="1374793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963818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63708" y="1374793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60262" y="1267703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63818" y="1380409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923080" y="1250582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19524" y="1250582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23080" y="1363288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sp>
        <p:nvSpPr>
          <p:cNvPr id="38" name="Right Arrow 37"/>
          <p:cNvSpPr/>
          <p:nvPr/>
        </p:nvSpPr>
        <p:spPr>
          <a:xfrm>
            <a:off x="2444333" y="3647386"/>
            <a:ext cx="3714270" cy="139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1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>
            <a:off x="2023204" y="4967043"/>
            <a:ext cx="5093452" cy="0"/>
          </a:xfrm>
          <a:prstGeom prst="straightConnector1">
            <a:avLst/>
          </a:prstGeom>
          <a:ln w="28575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80852" y="417616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Notifications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023204" y="3660026"/>
            <a:ext cx="5093452" cy="168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023204" y="3828282"/>
            <a:ext cx="5093452" cy="168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3879" y="2893734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116656" y="2893734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3393219" y="3355179"/>
            <a:ext cx="518906" cy="1775092"/>
          </a:xfrm>
          <a:prstGeom prst="rect">
            <a:avLst/>
          </a:prstGeom>
          <a:solidFill>
            <a:srgbClr val="DDD1ED">
              <a:alpha val="91000"/>
            </a:srgb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 smtClean="0"/>
              <a:t>middlebox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29432" y="3356897"/>
            <a:ext cx="518906" cy="1775092"/>
          </a:xfrm>
          <a:prstGeom prst="rect">
            <a:avLst/>
          </a:prstGeom>
          <a:solidFill>
            <a:srgbClr val="DDD1ED">
              <a:alpha val="91000"/>
            </a:srgb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err="1"/>
              <a:t>middlebox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51706" y="2965688"/>
            <a:ext cx="259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MPRTP Media Packets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2" idx="1"/>
            <a:endCxn id="3" idx="3"/>
          </p:cNvCxnSpPr>
          <p:nvPr/>
        </p:nvCxnSpPr>
        <p:spPr>
          <a:xfrm flipH="1">
            <a:off x="2023204" y="4242725"/>
            <a:ext cx="1370015" cy="17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5" idx="1"/>
          </p:cNvCxnSpPr>
          <p:nvPr/>
        </p:nvCxnSpPr>
        <p:spPr>
          <a:xfrm>
            <a:off x="5848338" y="4244443"/>
            <a:ext cx="12683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3815" y="4359086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Notifications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55041" y="466423"/>
            <a:ext cx="8251394" cy="3801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99274" y="846581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68387" y="1144841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34192" y="965176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936882" y="846581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536772" y="953671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33326" y="846581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36882" y="959287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44514" y="840965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40958" y="840965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44514" y="953671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561547" y="5048973"/>
            <a:ext cx="581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4399C9"/>
                </a:solidFill>
                <a:latin typeface="+mj-lt"/>
              </a:rPr>
              <a:t>D</a:t>
            </a:r>
            <a:endParaRPr lang="en-US" sz="4400" dirty="0">
              <a:solidFill>
                <a:srgbClr val="4399C9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18199" y="2740106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4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79897" y="1467910"/>
            <a:ext cx="569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4399C9"/>
                </a:solidFill>
                <a:latin typeface="+mj-lt"/>
              </a:rPr>
              <a:t>C</a:t>
            </a:r>
            <a:endParaRPr lang="en-US" sz="4400" dirty="0">
              <a:solidFill>
                <a:srgbClr val="4399C9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468797" y="5924427"/>
            <a:ext cx="33364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Ubuntu"/>
                <a:cs typeface="Ubuntu"/>
              </a:defRPr>
            </a:lvl1pPr>
          </a:lstStyle>
          <a:p>
            <a:r>
              <a:rPr lang="en-US" dirty="0">
                <a:latin typeface="+mn-lt"/>
              </a:rPr>
              <a:t>Calculates </a:t>
            </a:r>
            <a:r>
              <a:rPr lang="en-US" dirty="0" smtClean="0">
                <a:latin typeface="+mn-lt"/>
              </a:rPr>
              <a:t>the new target rate using: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Sender’s estimate based on congestion cues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the receiver’s estimate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Coverage map info directly from NCMS and from the receiver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 smtClean="0">
                <a:latin typeface="+mn-lt"/>
              </a:rPr>
              <a:t>Any other in-path notifications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63222" y="3827901"/>
            <a:ext cx="581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4399C9"/>
                </a:solidFill>
                <a:latin typeface="+mj-lt"/>
              </a:rPr>
              <a:t>B</a:t>
            </a:r>
            <a:endParaRPr lang="en-US" sz="4400" dirty="0">
              <a:solidFill>
                <a:srgbClr val="4399C9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468797" y="5273101"/>
            <a:ext cx="536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2"/>
                </a:solidFill>
                <a:latin typeface="+mj-lt"/>
              </a:rPr>
              <a:t>E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49040" y="5198695"/>
            <a:ext cx="3261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1400" dirty="0" smtClean="0"/>
              <a:t>Media path congestion cues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400" dirty="0" smtClean="0"/>
              <a:t>Receiver’s Estimate (e.g., REMB, TMMBR)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400" dirty="0" smtClean="0"/>
              <a:t>Receiver’s Notification (e.g., 3G Base-station)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400" dirty="0" smtClean="0"/>
              <a:t>Receiver’s NCMS throughput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3255475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csio-1">
      <a:dk1>
        <a:srgbClr val="1A1A1A"/>
      </a:dk1>
      <a:lt1>
        <a:srgbClr val="FFFFFF"/>
      </a:lt1>
      <a:dk2>
        <a:srgbClr val="1F497D"/>
      </a:dk2>
      <a:lt2>
        <a:srgbClr val="E6E6E6"/>
      </a:lt2>
      <a:accent1>
        <a:srgbClr val="1C82AF"/>
      </a:accent1>
      <a:accent2>
        <a:srgbClr val="4399C9"/>
      </a:accent2>
      <a:accent3>
        <a:srgbClr val="79C0E0"/>
      </a:accent3>
      <a:accent4>
        <a:srgbClr val="9966CC"/>
      </a:accent4>
      <a:accent5>
        <a:srgbClr val="794AAF"/>
      </a:accent5>
      <a:accent6>
        <a:srgbClr val="583689"/>
      </a:accent6>
      <a:hlink>
        <a:srgbClr val="0071BC"/>
      </a:hlink>
      <a:folHlink>
        <a:srgbClr val="80008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1956</TotalTime>
  <Words>859</Words>
  <Application>Microsoft Macintosh PowerPoint</Application>
  <PresentationFormat>On-screen Show (4:3)</PresentationFormat>
  <Paragraphs>248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nexa-custom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95</cp:revision>
  <dcterms:created xsi:type="dcterms:W3CDTF">2013-08-19T12:04:04Z</dcterms:created>
  <dcterms:modified xsi:type="dcterms:W3CDTF">2014-03-30T08:16:01Z</dcterms:modified>
</cp:coreProperties>
</file>