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70" r:id="rId9"/>
    <p:sldId id="271" r:id="rId10"/>
    <p:sldId id="264" r:id="rId11"/>
    <p:sldId id="262" r:id="rId12"/>
    <p:sldId id="261" r:id="rId13"/>
    <p:sldId id="265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02/08/14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Sender</a:t>
            </a:r>
            <a:endParaRPr lang="de-DE" sz="1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Receiver</a:t>
            </a:r>
            <a:endParaRPr lang="de-DE" sz="1800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282268" y="1524935"/>
            <a:ext cx="2993127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>
                <a:latin typeface="+mj-lt"/>
              </a:rPr>
              <a:t>RTP </a:t>
            </a:r>
            <a:r>
              <a:rPr lang="en-US" sz="1800" b="1" dirty="0" smtClean="0">
                <a:latin typeface="+mj-lt"/>
              </a:rPr>
              <a:t>media </a:t>
            </a:r>
            <a:r>
              <a:rPr lang="en-US" sz="1800" b="1" dirty="0">
                <a:latin typeface="+mj-lt"/>
              </a:rPr>
              <a:t>stream</a:t>
            </a:r>
            <a:r>
              <a:rPr lang="en-US" sz="1800" dirty="0">
                <a:latin typeface="+mn-lt"/>
              </a:rPr>
              <a:t> </a:t>
            </a:r>
            <a:endParaRPr lang="en-US" sz="180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dirty="0" smtClean="0">
                <a:latin typeface="+mn-lt"/>
              </a:rPr>
              <a:t>(encoded </a:t>
            </a:r>
            <a:r>
              <a:rPr lang="en-US" sz="1600" dirty="0">
                <a:latin typeface="+mn-lt"/>
              </a:rPr>
              <a:t>media, FEC, repair)</a:t>
            </a:r>
            <a:endParaRPr lang="de-DE" sz="1600" dirty="0"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407044" y="2385770"/>
            <a:ext cx="3236784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>
                <a:latin typeface="+mj-lt"/>
              </a:rPr>
              <a:t>RTCP Sender </a:t>
            </a:r>
            <a:r>
              <a:rPr lang="en-US" sz="1800" b="1" dirty="0" smtClean="0">
                <a:latin typeface="+mj-lt"/>
              </a:rPr>
              <a:t>Reports (SRs)</a:t>
            </a:r>
            <a:endParaRPr lang="en-US" sz="1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Timing, </a:t>
            </a:r>
            <a:r>
              <a:rPr lang="en-US" sz="1600" dirty="0" err="1" smtClean="0">
                <a:latin typeface="+mn-lt"/>
              </a:rPr>
              <a:t>synchronisation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Sending rate</a:t>
            </a:r>
            <a:r>
              <a:rPr lang="en-US" sz="1600" dirty="0">
                <a:latin typeface="+mn-lt"/>
              </a:rPr>
              <a:t>, packet </a:t>
            </a:r>
            <a:r>
              <a:rPr lang="en-US" sz="1600" dirty="0" smtClean="0">
                <a:latin typeface="+mn-lt"/>
              </a:rPr>
              <a:t>count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524201" y="4422210"/>
            <a:ext cx="3390672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>
                <a:latin typeface="+mj-lt"/>
              </a:rPr>
              <a:t>RTCP Receiver </a:t>
            </a:r>
            <a:r>
              <a:rPr lang="en-US" sz="1800" b="1" dirty="0" smtClean="0">
                <a:latin typeface="+mj-lt"/>
              </a:rPr>
              <a:t>Reports (RRs)</a:t>
            </a:r>
            <a:endParaRPr lang="en-US" sz="1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 smtClean="0">
                <a:latin typeface="+mj-lt"/>
              </a:rPr>
              <a:t>RTCP XRs: </a:t>
            </a:r>
            <a:endParaRPr lang="en-US" sz="1800" dirty="0" smtClean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Detailed Statistics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4687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Dejittering</a:t>
            </a:r>
            <a:r>
              <a:rPr lang="en-US" sz="1600" dirty="0">
                <a:latin typeface="+mn-lt"/>
              </a:rPr>
              <a:t>, sync, </a:t>
            </a:r>
            <a:r>
              <a:rPr lang="en-US" sz="1600" dirty="0" err="1">
                <a:latin typeface="+mn-lt"/>
              </a:rPr>
              <a:t>playout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Event </a:t>
            </a:r>
            <a:r>
              <a:rPr lang="en-US" sz="1600" dirty="0">
                <a:latin typeface="+mn-lt"/>
              </a:rPr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Local error concealment</a:t>
            </a:r>
            <a:endParaRPr lang="de-DE" sz="1600" dirty="0"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0" y="3975199"/>
            <a:ext cx="2929007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>
                <a:latin typeface="+mj-lt"/>
              </a:rPr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Error-resilience (NACK, PLI)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Adaptive source coding</a:t>
            </a:r>
            <a:endParaRPr lang="de-DE" sz="1600" dirty="0">
              <a:latin typeface="+mn-lt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5200150"/>
            <a:ext cx="2621230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>
                <a:latin typeface="+mj-lt"/>
              </a:rPr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Packetisation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FEC, interleaving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56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1597583"/>
            <a:ext cx="2485281" cy="261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i="1" dirty="0" smtClean="0">
                <a:latin typeface="+mj-lt"/>
              </a:rPr>
              <a:t>Signaling </a:t>
            </a:r>
          </a:p>
          <a:p>
            <a:pPr algn="r"/>
            <a:r>
              <a:rPr lang="en-US" sz="1600" i="1" dirty="0" smtClean="0">
                <a:latin typeface="+mj-lt"/>
              </a:rPr>
              <a:t>Protocol</a:t>
            </a:r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(e.g., SIP, Jingle, …)</a:t>
            </a:r>
          </a:p>
          <a:p>
            <a:pPr algn="r"/>
            <a:endParaRPr lang="en-US" sz="1200" i="1" dirty="0"/>
          </a:p>
          <a:p>
            <a:pPr algn="r"/>
            <a:endParaRPr lang="en-US" sz="1200" i="1" dirty="0" smtClean="0"/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Or something proprietary</a:t>
            </a:r>
          </a:p>
          <a:p>
            <a:pPr algn="r"/>
            <a:r>
              <a:rPr lang="en-US" sz="1200" i="1" dirty="0" smtClean="0"/>
              <a:t>(over HTTP or Web Sockets)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294270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5630" y="766213"/>
            <a:ext cx="6964246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WebRTC</a:t>
            </a:r>
            <a:r>
              <a:rPr lang="en-US" sz="1600" dirty="0" smtClean="0"/>
              <a:t> Application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028967"/>
            <a:ext cx="425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r>
              <a:rPr lang="en-US" sz="1600" dirty="0" smtClean="0"/>
              <a:t> -&gt; Parse Recursively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5427" y="3808686"/>
            <a:ext cx="2501325" cy="2183657"/>
            <a:chOff x="6385427" y="3464848"/>
            <a:chExt cx="2501325" cy="2183657"/>
          </a:xfrm>
        </p:grpSpPr>
        <p:sp>
          <p:nvSpPr>
            <p:cNvPr id="25" name="TextBox 24"/>
            <p:cNvSpPr txBox="1"/>
            <p:nvPr/>
          </p:nvSpPr>
          <p:spPr>
            <a:xfrm>
              <a:off x="6385427" y="397268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media</a:t>
              </a:r>
              <a:endParaRPr lang="en-US" dirty="0"/>
            </a:p>
          </p:txBody>
        </p:sp>
        <p:cxnSp>
          <p:nvCxnSpPr>
            <p:cNvPr id="31" name="Straight Arrow Connector 34"/>
            <p:cNvCxnSpPr>
              <a:stCxn id="25" idx="0"/>
            </p:cNvCxnSpPr>
            <p:nvPr/>
          </p:nvCxnSpPr>
          <p:spPr>
            <a:xfrm rot="5400000" flipH="1" flipV="1">
              <a:off x="7067894" y="3395009"/>
              <a:ext cx="327374" cy="8279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4"/>
            <p:cNvCxnSpPr>
              <a:stCxn id="25" idx="2"/>
            </p:cNvCxnSpPr>
            <p:nvPr/>
          </p:nvCxnSpPr>
          <p:spPr>
            <a:xfrm rot="16200000" flipH="1">
              <a:off x="7109020" y="4050588"/>
              <a:ext cx="245122" cy="8279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3"/>
            </p:cNvCxnSpPr>
            <p:nvPr/>
          </p:nvCxnSpPr>
          <p:spPr>
            <a:xfrm>
              <a:off x="7249766" y="4157346"/>
              <a:ext cx="3958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18468" y="3464848"/>
              <a:ext cx="1165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Codec #1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45567" y="3972679"/>
              <a:ext cx="124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18468" y="4402468"/>
              <a:ext cx="1232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0121" y="4830901"/>
              <a:ext cx="7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FEC…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0778" y="52791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j-lt"/>
                </a:rPr>
                <a:t>retx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7617" y="4888120"/>
            <a:ext cx="297945" cy="942163"/>
            <a:chOff x="4028344" y="109238"/>
            <a:chExt cx="887601" cy="1106018"/>
          </a:xfrm>
        </p:grpSpPr>
        <p:sp>
          <p:nvSpPr>
            <p:cNvPr id="24" name="Rounded Rectangle 2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ingle Corner Rectangle 21"/>
          <p:cNvSpPr/>
          <p:nvPr/>
        </p:nvSpPr>
        <p:spPr>
          <a:xfrm flipH="1">
            <a:off x="7181126" y="3072275"/>
            <a:ext cx="1899713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8275" y="3072275"/>
            <a:ext cx="1925412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0415" y="4533312"/>
            <a:ext cx="1406506" cy="140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Internals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WebRTC</a:t>
            </a:r>
            <a:r>
              <a:rPr lang="en-US" sz="1200" dirty="0" smtClean="0"/>
              <a:t> Stack)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485352" y="4546967"/>
            <a:ext cx="1406504" cy="139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/>
              <a:t>Browser Internals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WebRTC</a:t>
            </a:r>
            <a:r>
              <a:rPr lang="en-US" sz="1200" dirty="0">
                <a:solidFill>
                  <a:prstClr val="black"/>
                </a:solidFill>
              </a:rPr>
              <a:t> Stack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417" y="3905203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85352" y="3918858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417" y="3277094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5352" y="3290749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51239" y="72842"/>
            <a:ext cx="887601" cy="1106018"/>
            <a:chOff x="4028344" y="109238"/>
            <a:chExt cx="887601" cy="1106018"/>
          </a:xfrm>
        </p:grpSpPr>
        <p:sp>
          <p:nvSpPr>
            <p:cNvPr id="12" name="Rounded Rectangle 11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flipV="1">
              <a:off x="4164899" y="314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V="1">
              <a:off x="4164899" y="466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4164899" y="616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49646" y="1206170"/>
            <a:ext cx="23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WebRTC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20" name="Elbow Connector 19"/>
          <p:cNvCxnSpPr>
            <a:stCxn id="7" idx="0"/>
            <a:endCxn id="12" idx="1"/>
          </p:cNvCxnSpPr>
          <p:nvPr/>
        </p:nvCxnSpPr>
        <p:spPr>
          <a:xfrm rot="5400000" flipH="1" flipV="1">
            <a:off x="1251833" y="377688"/>
            <a:ext cx="2651243" cy="3147570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12" idx="3"/>
          </p:cNvCxnSpPr>
          <p:nvPr/>
        </p:nvCxnSpPr>
        <p:spPr>
          <a:xfrm rot="16200000" flipV="1">
            <a:off x="5281273" y="383418"/>
            <a:ext cx="2664898" cy="3149764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06922" y="5175076"/>
            <a:ext cx="4410695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7259" y="27310"/>
            <a:ext cx="2308349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Signaling Protocol</a:t>
            </a:r>
            <a:r>
              <a:rPr lang="en-US" dirty="0">
                <a:latin typeface="+mj-lt"/>
              </a:rPr>
              <a:t> </a:t>
            </a:r>
            <a:r>
              <a:rPr lang="en-US" sz="1600" dirty="0" smtClean="0"/>
              <a:t>(e.g., SIP, Jingle, …)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34122" y="4874465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PeerConnection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SRTP</a:t>
            </a:r>
            <a:r>
              <a:rPr lang="en-US" dirty="0" smtClean="0"/>
              <a:t>/DTLS/UDP</a:t>
            </a:r>
          </a:p>
          <a:p>
            <a:r>
              <a:rPr lang="en-US" dirty="0" smtClean="0">
                <a:latin typeface="+mj-lt"/>
              </a:rPr>
              <a:t>Data</a:t>
            </a:r>
            <a:r>
              <a:rPr lang="en-US" dirty="0" smtClean="0"/>
              <a:t>/SCTP/DTLS/UDP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6415562" y="5175076"/>
            <a:ext cx="1069790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4980" y="5830283"/>
            <a:ext cx="151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Network Monitoring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TURN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Gateway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14000" y="3597210"/>
            <a:ext cx="553998" cy="13234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Client Monitoring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/>
              <a:t>STATS API</a:t>
            </a:r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4086747" y="2587512"/>
            <a:ext cx="887601" cy="1106018"/>
            <a:chOff x="4015270" y="2641238"/>
            <a:chExt cx="887601" cy="1106018"/>
          </a:xfrm>
        </p:grpSpPr>
        <p:sp>
          <p:nvSpPr>
            <p:cNvPr id="47" name="Rounded Rectangle 46"/>
            <p:cNvSpPr/>
            <p:nvPr/>
          </p:nvSpPr>
          <p:spPr>
            <a:xfrm>
              <a:off x="4015270" y="2641238"/>
              <a:ext cx="887601" cy="1106018"/>
            </a:xfrm>
            <a:prstGeom prst="roundRect">
              <a:avLst/>
            </a:prstGeom>
            <a:solidFill>
              <a:srgbClr val="2397E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V="1">
              <a:off x="4151825" y="2846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4154020" y="2998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V="1">
              <a:off x="4156215" y="31508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4158410" y="33032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V="1">
              <a:off x="4160605" y="3455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57840" y="2310665"/>
            <a:ext cx="274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Monitoring Server</a:t>
            </a:r>
            <a:endParaRPr lang="en-US" dirty="0">
              <a:latin typeface="+mj-lt"/>
            </a:endParaRPr>
          </a:p>
        </p:txBody>
      </p:sp>
      <p:cxnSp>
        <p:nvCxnSpPr>
          <p:cNvPr id="63" name="Curved Connector 62"/>
          <p:cNvCxnSpPr>
            <a:stCxn id="7" idx="3"/>
            <a:endCxn id="47" idx="2"/>
          </p:cNvCxnSpPr>
          <p:nvPr/>
        </p:nvCxnSpPr>
        <p:spPr>
          <a:xfrm flipV="1">
            <a:off x="1706921" y="3140522"/>
            <a:ext cx="2270618" cy="4437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949727">
            <a:off x="1891769" y="3031788"/>
            <a:ext cx="1980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HTTP or </a:t>
            </a:r>
            <a:r>
              <a:rPr lang="en-US" sz="1600" b="1" dirty="0" err="1" smtClean="0"/>
              <a:t>WebSockets</a:t>
            </a:r>
            <a:endParaRPr lang="en-US" sz="1600" b="1" dirty="0"/>
          </a:p>
        </p:txBody>
      </p:sp>
      <p:cxnSp>
        <p:nvCxnSpPr>
          <p:cNvPr id="69" name="Curved Connector 62"/>
          <p:cNvCxnSpPr>
            <a:stCxn id="24" idx="0"/>
            <a:endCxn id="47" idx="3"/>
          </p:cNvCxnSpPr>
          <p:nvPr/>
        </p:nvCxnSpPr>
        <p:spPr>
          <a:xfrm rot="16200000" flipV="1">
            <a:off x="4746670" y="3368200"/>
            <a:ext cx="1303798" cy="1736042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0562" y="3913204"/>
            <a:ext cx="111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HTTP, IPFIX, or </a:t>
            </a:r>
            <a:r>
              <a:rPr lang="en-US" sz="1600" dirty="0" err="1" smtClean="0"/>
              <a:t>NetFlow</a:t>
            </a:r>
            <a:endParaRPr lang="en-US" sz="1600" dirty="0"/>
          </a:p>
        </p:txBody>
      </p:sp>
      <p:cxnSp>
        <p:nvCxnSpPr>
          <p:cNvPr id="40" name="Curved Connector 62"/>
          <p:cNvCxnSpPr>
            <a:stCxn id="4" idx="1"/>
          </p:cNvCxnSpPr>
          <p:nvPr/>
        </p:nvCxnSpPr>
        <p:spPr>
          <a:xfrm rot="10800000">
            <a:off x="5097214" y="3293774"/>
            <a:ext cx="2388139" cy="1949576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515149">
            <a:off x="6274264" y="3375705"/>
            <a:ext cx="430887" cy="14441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dirty="0" smtClean="0"/>
              <a:t>RTCP XR</a:t>
            </a:r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42499" y="3283923"/>
            <a:ext cx="150768" cy="607625"/>
            <a:chOff x="4028344" y="109238"/>
            <a:chExt cx="887601" cy="1106018"/>
          </a:xfrm>
        </p:grpSpPr>
        <p:sp>
          <p:nvSpPr>
            <p:cNvPr id="54" name="Rounded Rectangle 5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urved Connector 60"/>
          <p:cNvCxnSpPr/>
          <p:nvPr/>
        </p:nvCxnSpPr>
        <p:spPr>
          <a:xfrm flipV="1">
            <a:off x="1614000" y="3752011"/>
            <a:ext cx="17343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2"/>
          <p:cNvCxnSpPr>
            <a:stCxn id="66" idx="1"/>
            <a:endCxn id="47" idx="0"/>
          </p:cNvCxnSpPr>
          <p:nvPr/>
        </p:nvCxnSpPr>
        <p:spPr>
          <a:xfrm flipH="1" flipV="1">
            <a:off x="5083557" y="3140522"/>
            <a:ext cx="2415451" cy="457065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99008" y="3293774"/>
            <a:ext cx="150768" cy="607625"/>
            <a:chOff x="4028344" y="109238"/>
            <a:chExt cx="887601" cy="1106018"/>
          </a:xfrm>
        </p:grpSpPr>
        <p:sp>
          <p:nvSpPr>
            <p:cNvPr id="66" name="Rounded Rectangle 65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Curved Connector 60"/>
          <p:cNvCxnSpPr/>
          <p:nvPr/>
        </p:nvCxnSpPr>
        <p:spPr>
          <a:xfrm flipV="1">
            <a:off x="7587852" y="3761862"/>
            <a:ext cx="0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5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992" y="979984"/>
            <a:ext cx="3434880" cy="354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 smtClean="0">
                <a:latin typeface="+mj-lt"/>
              </a:rPr>
              <a:t>APP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2626" y="3398211"/>
            <a:ext cx="352936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CODEC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506" y="290269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132626" y="4526940"/>
            <a:ext cx="696424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TRANSPORT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4661992" y="3398210"/>
            <a:ext cx="3434880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Congestion</a:t>
            </a:r>
          </a:p>
          <a:p>
            <a:pPr algn="ctr"/>
            <a:r>
              <a:rPr lang="en-US" sz="2800" dirty="0" smtClean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64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+mj-lt"/>
              </a:rPr>
              <a:t>T</a:t>
            </a:r>
            <a:endParaRPr lang="de-DE" sz="1800" b="1" dirty="0">
              <a:latin typeface="+mj-lt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T</a:t>
            </a:r>
            <a:endParaRPr lang="de-DE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000" y="4343401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991600" y="4433889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143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667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91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15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239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763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557338" y="4557714"/>
            <a:ext cx="1109663" cy="382588"/>
          </a:xfrm>
          <a:custGeom>
            <a:avLst/>
            <a:gdLst>
              <a:gd name="T0" fmla="*/ 699 w 699"/>
              <a:gd name="T1" fmla="*/ 9 h 241"/>
              <a:gd name="T2" fmla="*/ 504 w 699"/>
              <a:gd name="T3" fmla="*/ 207 h 241"/>
              <a:gd name="T4" fmla="*/ 189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6002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76800" y="4572001"/>
            <a:ext cx="804863" cy="382588"/>
          </a:xfrm>
          <a:custGeom>
            <a:avLst/>
            <a:gdLst>
              <a:gd name="T0" fmla="*/ 1 w 699"/>
              <a:gd name="T1" fmla="*/ 9 h 241"/>
              <a:gd name="T2" fmla="*/ 1 w 699"/>
              <a:gd name="T3" fmla="*/ 207 h 241"/>
              <a:gd name="T4" fmla="*/ 1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768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515225" y="4570414"/>
            <a:ext cx="1219200" cy="382588"/>
          </a:xfrm>
          <a:custGeom>
            <a:avLst/>
            <a:gdLst>
              <a:gd name="T0" fmla="*/ 8895 w 699"/>
              <a:gd name="T1" fmla="*/ 9 h 241"/>
              <a:gd name="T2" fmla="*/ 6409 w 699"/>
              <a:gd name="T3" fmla="*/ 207 h 241"/>
              <a:gd name="T4" fmla="*/ 2413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74676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4954589"/>
            <a:ext cx="754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b) AVPF: Allow </a:t>
            </a:r>
            <a:r>
              <a:rPr lang="en-US" sz="1800" b="1" dirty="0">
                <a:latin typeface="+mn-lt"/>
              </a:rPr>
              <a:t>(at most every other) RTCP packet to be sent earlier</a:t>
            </a:r>
            <a:endParaRPr lang="de-DE" sz="1800" b="1" dirty="0">
              <a:latin typeface="+mn-lt"/>
            </a:endParaRP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353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a) AVP: Regular </a:t>
            </a:r>
            <a:r>
              <a:rPr lang="en-US" sz="1800" b="1" dirty="0">
                <a:latin typeface="+mn-lt"/>
              </a:rPr>
              <a:t>RTCP operation </a:t>
            </a:r>
            <a:r>
              <a:rPr lang="en-US" sz="1800" b="1" dirty="0" smtClean="0">
                <a:latin typeface="+mn-lt"/>
              </a:rPr>
              <a:t>(without </a:t>
            </a:r>
            <a:r>
              <a:rPr lang="en-US" sz="1800" b="1" dirty="0" err="1" smtClean="0">
                <a:latin typeface="+mn-lt"/>
              </a:rPr>
              <a:t>randomisation</a:t>
            </a:r>
            <a:r>
              <a:rPr lang="en-US" sz="1800" b="1" dirty="0" smtClean="0">
                <a:latin typeface="+mn-lt"/>
              </a:rPr>
              <a:t>, </a:t>
            </a:r>
            <a:r>
              <a:rPr lang="en-US" sz="1800" b="1" dirty="0">
                <a:latin typeface="+mn-lt"/>
              </a:rPr>
              <a:t>i.e. T = T</a:t>
            </a:r>
            <a:r>
              <a:rPr lang="en-US" sz="1800" b="1" baseline="-25000" dirty="0">
                <a:latin typeface="+mn-lt"/>
              </a:rPr>
              <a:t>d</a:t>
            </a:r>
            <a:r>
              <a:rPr lang="en-US" sz="1800" b="1" dirty="0">
                <a:latin typeface="+mn-lt"/>
              </a:rPr>
              <a:t>)</a:t>
            </a:r>
            <a:endParaRPr lang="de-DE" sz="1800" b="1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4" idx="1"/>
            <a:endCxn id="17" idx="0"/>
          </p:cNvCxnSpPr>
          <p:nvPr/>
        </p:nvCxnSpPr>
        <p:spPr>
          <a:xfrm flipH="1">
            <a:off x="1143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90999" y="2932113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67001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15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238999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63000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48009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14804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101262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102628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287" y="1364835"/>
            <a:ext cx="292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Calculates the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7928" y="1364835"/>
            <a:ext cx="20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1002" y="3466752"/>
            <a:ext cx="275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872" y="3494939"/>
            <a:ext cx="27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Follows </a:t>
            </a:r>
            <a:r>
              <a:rPr lang="en-US" dirty="0" smtClean="0"/>
              <a:t>the receiver’s </a:t>
            </a:r>
            <a:r>
              <a:rPr lang="en-US" dirty="0"/>
              <a:t>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516587" y="5461497"/>
            <a:ext cx="26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907" y="5461498"/>
            <a:ext cx="2796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</a:t>
            </a:r>
            <a:r>
              <a:rPr lang="en-US" dirty="0" smtClean="0"/>
              <a:t>the sender’s </a:t>
            </a:r>
            <a:r>
              <a:rPr lang="en-US" dirty="0"/>
              <a:t>estimate and chooses a value between </a:t>
            </a:r>
            <a:r>
              <a:rPr lang="en-US" dirty="0" smtClean="0"/>
              <a:t>the two Estimates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err="1" smtClean="0"/>
              <a:t>Signalling</a:t>
            </a:r>
            <a:r>
              <a:rPr lang="en-US" sz="1600" i="1" dirty="0" smtClean="0"/>
              <a:t>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</a:t>
            </a:r>
            <a:r>
              <a:rPr lang="en-US" sz="1200" dirty="0" err="1" smtClean="0"/>
              <a:t>signalling</a:t>
            </a:r>
            <a:r>
              <a:rPr lang="en-US" sz="1200" dirty="0" smtClean="0"/>
              <a:t>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3866" y="3950297"/>
            <a:ext cx="310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Estimated NCMS </a:t>
            </a:r>
            <a:r>
              <a:rPr lang="en-US" sz="1600" dirty="0" smtClean="0"/>
              <a:t>throughput</a:t>
            </a:r>
          </a:p>
          <a:p>
            <a:r>
              <a:rPr lang="en-US" sz="1600" dirty="0" smtClean="0"/>
              <a:t>2. Congestion Cues </a:t>
            </a:r>
          </a:p>
          <a:p>
            <a:r>
              <a:rPr lang="en-US" sz="1600" dirty="0" smtClean="0"/>
              <a:t>3. Receiver's Estimate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49163" y="4708856"/>
            <a:ext cx="302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>
                <a:latin typeface="+mn-lt"/>
              </a:rPr>
              <a:t>Measures Congestion and Calculates Receiver’s Estimate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21" y="4708856"/>
            <a:ext cx="2796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>
                <a:latin typeface="+mn-lt"/>
              </a:rPr>
              <a:t>Calculates sender’s </a:t>
            </a:r>
            <a:r>
              <a:rPr lang="en-US" dirty="0" smtClean="0">
                <a:latin typeface="+mn-lt"/>
              </a:rPr>
              <a:t>estimate based on congestion cues and  the receiver’s estimate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Receives Coverage map info directly from NCMS and from the receiver</a:t>
            </a:r>
          </a:p>
          <a:p>
            <a:r>
              <a:rPr lang="en-US" dirty="0" smtClean="0">
                <a:latin typeface="+mn-lt"/>
              </a:rPr>
              <a:t>Sender chooses </a:t>
            </a:r>
            <a:r>
              <a:rPr lang="en-US" dirty="0">
                <a:latin typeface="+mn-lt"/>
              </a:rPr>
              <a:t>a value </a:t>
            </a:r>
            <a:r>
              <a:rPr lang="en-US" dirty="0" smtClean="0">
                <a:latin typeface="+mn-lt"/>
              </a:rPr>
              <a:t>based on these inputs</a:t>
            </a:r>
            <a:endParaRPr lang="en-US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58603" y="3315275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93541" y="3315275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>
            <a:off x="2444333" y="3479130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11257" y="3147073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MPRTP (media packets)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444333" y="4011655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93541" y="887545"/>
            <a:ext cx="6539830" cy="380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526210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5323" y="1565963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1275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963818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6370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0262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3818" y="1380409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23080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19524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23080" y="1363288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sp>
        <p:nvSpPr>
          <p:cNvPr id="38" name="Right Arrow 37"/>
          <p:cNvSpPr/>
          <p:nvPr/>
        </p:nvSpPr>
        <p:spPr>
          <a:xfrm>
            <a:off x="2444333" y="3647386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2023204" y="4967043"/>
            <a:ext cx="5093452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0852" y="417616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Notifications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023204" y="3660026"/>
            <a:ext cx="5093452" cy="168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023204" y="3828282"/>
            <a:ext cx="5093452" cy="168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3879" y="2893734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116656" y="2893734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393219" y="3355179"/>
            <a:ext cx="518906" cy="1775092"/>
          </a:xfrm>
          <a:prstGeom prst="rect">
            <a:avLst/>
          </a:prstGeom>
          <a:solidFill>
            <a:srgbClr val="DDD1ED">
              <a:alpha val="91000"/>
            </a:srgb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middlebox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9432" y="3356897"/>
            <a:ext cx="518906" cy="1775092"/>
          </a:xfrm>
          <a:prstGeom prst="rect">
            <a:avLst/>
          </a:prstGeom>
          <a:solidFill>
            <a:srgbClr val="DDD1ED">
              <a:alpha val="91000"/>
            </a:srgb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middlebox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51706" y="2965688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MPRTP Media Packets</a:t>
            </a:r>
          </a:p>
        </p:txBody>
      </p:sp>
      <p:cxnSp>
        <p:nvCxnSpPr>
          <p:cNvPr id="10" name="Straight Arrow Connector 9"/>
          <p:cNvCxnSpPr>
            <a:stCxn id="2" idx="1"/>
            <a:endCxn id="3" idx="3"/>
          </p:cNvCxnSpPr>
          <p:nvPr/>
        </p:nvCxnSpPr>
        <p:spPr>
          <a:xfrm flipH="1">
            <a:off x="2023204" y="4242725"/>
            <a:ext cx="1370015" cy="17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>
            <a:off x="5848338" y="4244443"/>
            <a:ext cx="12683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3815" y="435908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Notifications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55041" y="466423"/>
            <a:ext cx="8251394" cy="380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99274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68387" y="1144841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34192" y="965176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936882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36772" y="953671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33326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36882" y="959287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44514" y="840965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40958" y="840965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4514" y="953671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61547" y="5048973"/>
            <a:ext cx="58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D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18199" y="2740106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79897" y="1467910"/>
            <a:ext cx="569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C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468797" y="5924427"/>
            <a:ext cx="3336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>
                <a:latin typeface="+mn-lt"/>
              </a:rPr>
              <a:t>Calculates </a:t>
            </a:r>
            <a:r>
              <a:rPr lang="en-US" dirty="0" smtClean="0">
                <a:latin typeface="+mn-lt"/>
              </a:rPr>
              <a:t>the new target rate using: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Sender’s estimate based on congestion cues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the receiver’s estimate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Coverage map info directly from NCMS and from the receiver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Any other </a:t>
            </a:r>
            <a:r>
              <a:rPr lang="en-US" dirty="0" smtClean="0">
                <a:latin typeface="+mn-lt"/>
              </a:rPr>
              <a:t>on</a:t>
            </a:r>
            <a:r>
              <a:rPr lang="en-US" dirty="0" smtClean="0">
                <a:latin typeface="+mn-lt"/>
              </a:rPr>
              <a:t>-path notifications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63222" y="3827901"/>
            <a:ext cx="58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B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468797" y="5273101"/>
            <a:ext cx="536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E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713" y="5595152"/>
            <a:ext cx="3164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pPr marL="400050" indent="-400050" algn="l">
              <a:buFont typeface="+mj-lt"/>
              <a:buAutoNum type="romanLcPeriod"/>
            </a:pPr>
            <a:r>
              <a:rPr lang="en-US" dirty="0"/>
              <a:t>Media path congestion cues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Receiver’s Estimate (e.g., REMB, TMMBR)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Receiver’s Notification (e.g., 3G Base-station)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Receiver’s NCMS throughput</a:t>
            </a:r>
          </a:p>
        </p:txBody>
      </p:sp>
    </p:spTree>
    <p:extLst>
      <p:ext uri="{BB962C8B-B14F-4D97-AF65-F5344CB8AC3E}">
        <p14:creationId xmlns:p14="http://schemas.microsoft.com/office/powerpoint/2010/main" val="2563255475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1970</TotalTime>
  <Words>859</Words>
  <Application>Microsoft Macintosh PowerPoint</Application>
  <PresentationFormat>On-screen Show (4:3)</PresentationFormat>
  <Paragraphs>248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104</cp:revision>
  <dcterms:created xsi:type="dcterms:W3CDTF">2013-08-19T12:04:04Z</dcterms:created>
  <dcterms:modified xsi:type="dcterms:W3CDTF">2014-08-02T13:10:05Z</dcterms:modified>
</cp:coreProperties>
</file>