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70" r:id="rId9"/>
    <p:sldId id="271" r:id="rId10"/>
    <p:sldId id="264" r:id="rId11"/>
    <p:sldId id="262" r:id="rId12"/>
    <p:sldId id="261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14/07/14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24935"/>
            <a:ext cx="2993127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RTP </a:t>
            </a:r>
            <a:r>
              <a:rPr lang="en-US" sz="1800" b="1" dirty="0" smtClean="0">
                <a:latin typeface="+mj-lt"/>
              </a:rPr>
              <a:t>media </a:t>
            </a:r>
            <a:r>
              <a:rPr lang="en-US" sz="1800" b="1" dirty="0">
                <a:latin typeface="+mj-lt"/>
              </a:rPr>
              <a:t>stream</a:t>
            </a:r>
            <a:r>
              <a:rPr lang="en-US" sz="1800" dirty="0">
                <a:latin typeface="+mn-lt"/>
              </a:rPr>
              <a:t> </a:t>
            </a:r>
            <a:endParaRPr lang="en-US" sz="18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407044" y="2385770"/>
            <a:ext cx="3236784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RTCP Sender </a:t>
            </a:r>
            <a:r>
              <a:rPr lang="en-US" sz="1800" b="1" dirty="0" smtClean="0">
                <a:latin typeface="+mj-lt"/>
              </a:rPr>
              <a:t>Reports (SRs)</a:t>
            </a:r>
            <a:endParaRPr lang="en-US" sz="1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</a:t>
            </a:r>
            <a:r>
              <a:rPr lang="en-US" sz="1600" dirty="0" err="1" smtClean="0">
                <a:latin typeface="+mn-lt"/>
              </a:rPr>
              <a:t>synchronisation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422210"/>
            <a:ext cx="3390672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RTCP Receiver </a:t>
            </a:r>
            <a:r>
              <a:rPr lang="en-US" sz="1800" b="1" dirty="0" smtClean="0">
                <a:latin typeface="+mj-lt"/>
              </a:rPr>
              <a:t>Reports (RRs)</a:t>
            </a:r>
            <a:endParaRPr lang="en-US" sz="1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 smtClean="0">
                <a:latin typeface="+mj-lt"/>
              </a:rPr>
              <a:t>RTCP XRs: </a:t>
            </a:r>
            <a:endParaRPr lang="en-US" sz="18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621230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8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Packetisation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1597583"/>
            <a:ext cx="2485281" cy="261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i="1" dirty="0" smtClean="0">
                <a:latin typeface="+mj-lt"/>
              </a:rPr>
              <a:t>Signaling </a:t>
            </a:r>
          </a:p>
          <a:p>
            <a:pPr algn="r"/>
            <a:r>
              <a:rPr lang="en-US" sz="1600" i="1" dirty="0" smtClean="0">
                <a:latin typeface="+mj-lt"/>
              </a:rPr>
              <a:t>Protocol</a:t>
            </a:r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(e.g., SIP, Jingle, …)</a:t>
            </a:r>
          </a:p>
          <a:p>
            <a:pPr algn="r"/>
            <a:endParaRPr lang="en-US" sz="1200" i="1" dirty="0"/>
          </a:p>
          <a:p>
            <a:pPr algn="r"/>
            <a:endParaRPr lang="en-US" sz="1200" i="1" dirty="0" smtClean="0"/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Or something proprietary</a:t>
            </a:r>
          </a:p>
          <a:p>
            <a:pPr algn="r"/>
            <a:r>
              <a:rPr lang="en-US" sz="1200" i="1" dirty="0" smtClean="0"/>
              <a:t>(over HTTP or Web Sockets)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294270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5630" y="766213"/>
            <a:ext cx="6964246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WebRTC</a:t>
            </a:r>
            <a:r>
              <a:rPr lang="en-US" sz="1600" dirty="0" smtClean="0"/>
              <a:t> Application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WebRTC</a:t>
            </a:r>
            <a:r>
              <a:rPr lang="en-US" sz="1200" dirty="0" smtClean="0"/>
              <a:t> Stack)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/>
              <a:t>Browser Internals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WebRTC</a:t>
            </a:r>
            <a:r>
              <a:rPr lang="en-US" sz="1200" dirty="0">
                <a:solidFill>
                  <a:prstClr val="black"/>
                </a:solidFill>
              </a:rPr>
              <a:t> Stack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49646" y="1206170"/>
            <a:ext cx="23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4000" y="3597210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Client Monitoring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7840" y="2310665"/>
            <a:ext cx="27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 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3"/>
          </p:cNvCxnSpPr>
          <p:nvPr/>
        </p:nvCxnSpPr>
        <p:spPr>
          <a:xfrm rot="16200000" flipV="1">
            <a:off x="4746670" y="3368200"/>
            <a:ext cx="1303798" cy="173604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0562" y="3913204"/>
            <a:ext cx="11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HTTP, IPFIX, or </a:t>
            </a:r>
            <a:r>
              <a:rPr lang="en-US" sz="1600" dirty="0" err="1" smtClean="0"/>
              <a:t>NetFlow</a:t>
            </a:r>
            <a:endParaRPr lang="en-US" sz="1600" dirty="0"/>
          </a:p>
        </p:txBody>
      </p:sp>
      <p:cxnSp>
        <p:nvCxnSpPr>
          <p:cNvPr id="40" name="Curved Connector 62"/>
          <p:cNvCxnSpPr>
            <a:stCxn id="4" idx="1"/>
          </p:cNvCxnSpPr>
          <p:nvPr/>
        </p:nvCxnSpPr>
        <p:spPr>
          <a:xfrm rot="10800000">
            <a:off x="5097214" y="3293774"/>
            <a:ext cx="2388139" cy="194957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5149">
            <a:off x="6274264" y="3375705"/>
            <a:ext cx="430887" cy="14441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dirty="0" smtClean="0"/>
              <a:t>RTCP XR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42499" y="3283923"/>
            <a:ext cx="150768" cy="607625"/>
            <a:chOff x="4028344" y="109238"/>
            <a:chExt cx="887601" cy="1106018"/>
          </a:xfrm>
        </p:grpSpPr>
        <p:sp>
          <p:nvSpPr>
            <p:cNvPr id="54" name="Rounded Rectangle 5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 flipV="1">
            <a:off x="1614000" y="3752011"/>
            <a:ext cx="17343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2"/>
          <p:cNvCxnSpPr>
            <a:stCxn id="66" idx="1"/>
            <a:endCxn id="47" idx="0"/>
          </p:cNvCxnSpPr>
          <p:nvPr/>
        </p:nvCxnSpPr>
        <p:spPr>
          <a:xfrm flipH="1" flipV="1">
            <a:off x="5083557" y="3140522"/>
            <a:ext cx="2415451" cy="45706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9008" y="3293774"/>
            <a:ext cx="150768" cy="607625"/>
            <a:chOff x="4028344" y="109238"/>
            <a:chExt cx="887601" cy="1106018"/>
          </a:xfrm>
        </p:grpSpPr>
        <p:sp>
          <p:nvSpPr>
            <p:cNvPr id="66" name="Rounded Rectangle 65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urved Connector 60"/>
          <p:cNvCxnSpPr/>
          <p:nvPr/>
        </p:nvCxnSpPr>
        <p:spPr>
          <a:xfrm flipV="1">
            <a:off x="7587852" y="3761862"/>
            <a:ext cx="0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992" y="979984"/>
            <a:ext cx="3434880" cy="354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latin typeface="+mj-lt"/>
              </a:rPr>
              <a:t>APP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2626" y="3398211"/>
            <a:ext cx="352936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CODEC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506" y="290269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132626" y="4526940"/>
            <a:ext cx="696424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TRANSPORT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4661992" y="3398210"/>
            <a:ext cx="3434880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Congestion</a:t>
            </a:r>
          </a:p>
          <a:p>
            <a:pPr algn="ctr"/>
            <a:r>
              <a:rPr lang="en-US" sz="2800" dirty="0" smtClean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6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 err="1" smtClean="0">
                <a:latin typeface="+mn-lt"/>
              </a:rPr>
              <a:t>randomisation</a:t>
            </a:r>
            <a:r>
              <a:rPr lang="en-US" sz="1800" b="1" dirty="0" smtClean="0">
                <a:latin typeface="+mn-lt"/>
              </a:rPr>
              <a:t>, </a:t>
            </a:r>
            <a:r>
              <a:rPr lang="en-US" sz="1800" b="1" dirty="0">
                <a:latin typeface="+mn-lt"/>
              </a:rPr>
              <a:t>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48009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14804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101262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102628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287" y="1364835"/>
            <a:ext cx="292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Calculates the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7928" y="1364835"/>
            <a:ext cx="20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1002" y="3466752"/>
            <a:ext cx="275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872" y="3494939"/>
            <a:ext cx="27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Follows </a:t>
            </a:r>
            <a:r>
              <a:rPr lang="en-US" dirty="0" smtClean="0"/>
              <a:t>the receiver’s </a:t>
            </a:r>
            <a:r>
              <a:rPr lang="en-US" dirty="0"/>
              <a:t>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16587" y="5461497"/>
            <a:ext cx="26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907" y="5461498"/>
            <a:ext cx="2796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</a:t>
            </a:r>
            <a:r>
              <a:rPr lang="en-US" dirty="0" smtClean="0"/>
              <a:t>the sender’s </a:t>
            </a:r>
            <a:r>
              <a:rPr lang="en-US" dirty="0"/>
              <a:t>estimate and chooses a value between </a:t>
            </a:r>
            <a:r>
              <a:rPr lang="en-US" dirty="0" smtClean="0"/>
              <a:t>the two Estimates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err="1" smtClean="0"/>
              <a:t>Signalling</a:t>
            </a:r>
            <a:r>
              <a:rPr lang="en-US" sz="1600" i="1" dirty="0" smtClean="0"/>
              <a:t>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</a:t>
            </a:r>
            <a:r>
              <a:rPr lang="en-US" sz="1200" dirty="0" err="1" smtClean="0"/>
              <a:t>signalling</a:t>
            </a:r>
            <a:r>
              <a:rPr lang="en-US" sz="1200" dirty="0" smtClean="0"/>
              <a:t>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866" y="3950297"/>
            <a:ext cx="310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Estimated NCMS </a:t>
            </a:r>
            <a:r>
              <a:rPr lang="en-US" sz="1600" dirty="0" smtClean="0"/>
              <a:t>throughput</a:t>
            </a:r>
          </a:p>
          <a:p>
            <a:r>
              <a:rPr lang="en-US" sz="1600" dirty="0" smtClean="0"/>
              <a:t>2. Congestion Cues </a:t>
            </a:r>
          </a:p>
          <a:p>
            <a:r>
              <a:rPr lang="en-US" sz="1600" dirty="0" smtClean="0"/>
              <a:t>3. Receiver's Estimate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49163" y="4708856"/>
            <a:ext cx="302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>
                <a:latin typeface="+mn-lt"/>
              </a:rPr>
              <a:t>Measures Congestion and Calculates Receiver’s Estimate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21" y="4708856"/>
            <a:ext cx="2796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>
                <a:latin typeface="+mn-lt"/>
              </a:rPr>
              <a:t>Calculates sender’s </a:t>
            </a:r>
            <a:r>
              <a:rPr lang="en-US" dirty="0" smtClean="0">
                <a:latin typeface="+mn-lt"/>
              </a:rPr>
              <a:t>estimate based on congestion cues and  the receiver’s estimate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+mn-lt"/>
              </a:rPr>
              <a:t>Receives Coverage map info directly from NCMS and from the receiver</a:t>
            </a:r>
          </a:p>
          <a:p>
            <a:r>
              <a:rPr lang="en-US" dirty="0" smtClean="0">
                <a:latin typeface="+mn-lt"/>
              </a:rPr>
              <a:t>Sender chooses </a:t>
            </a:r>
            <a:r>
              <a:rPr lang="en-US" dirty="0">
                <a:latin typeface="+mn-lt"/>
              </a:rPr>
              <a:t>a value </a:t>
            </a:r>
            <a:r>
              <a:rPr lang="en-US" dirty="0" smtClean="0">
                <a:latin typeface="+mn-lt"/>
              </a:rPr>
              <a:t>based on these inputs</a:t>
            </a:r>
            <a:endParaRPr lang="en-US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8603" y="3315275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93541" y="3315275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2444333" y="3479130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11257" y="3147073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MPRTP (media packets)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44333" y="4011655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93541" y="887545"/>
            <a:ext cx="6539830" cy="380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526210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5323" y="1565963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1275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963818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370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0262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3818" y="1380409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23080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19524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23080" y="1363288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8" name="Right Arrow 37"/>
          <p:cNvSpPr/>
          <p:nvPr/>
        </p:nvSpPr>
        <p:spPr>
          <a:xfrm>
            <a:off x="2444333" y="3647386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023204" y="4967043"/>
            <a:ext cx="5093452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0852" y="417616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Notifications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023204" y="3660026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023204" y="3828282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3879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16656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393219" y="3355179"/>
            <a:ext cx="518906" cy="1775092"/>
          </a:xfrm>
          <a:prstGeom prst="rect">
            <a:avLst/>
          </a:prstGeom>
          <a:solidFill>
            <a:srgbClr val="DDD1ED">
              <a:alpha val="91000"/>
            </a:srgb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middlebox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9432" y="3356897"/>
            <a:ext cx="518906" cy="1775092"/>
          </a:xfrm>
          <a:prstGeom prst="rect">
            <a:avLst/>
          </a:prstGeom>
          <a:solidFill>
            <a:srgbClr val="DDD1ED">
              <a:alpha val="91000"/>
            </a:srgb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middlebox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1706" y="2965688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MPRTP Media Packets</a:t>
            </a:r>
          </a:p>
        </p:txBody>
      </p:sp>
      <p:cxnSp>
        <p:nvCxnSpPr>
          <p:cNvPr id="10" name="Straight Arrow Connector 9"/>
          <p:cNvCxnSpPr>
            <a:stCxn id="2" idx="1"/>
            <a:endCxn id="3" idx="3"/>
          </p:cNvCxnSpPr>
          <p:nvPr/>
        </p:nvCxnSpPr>
        <p:spPr>
          <a:xfrm flipH="1">
            <a:off x="2023204" y="4242725"/>
            <a:ext cx="1370015" cy="1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5848338" y="4244443"/>
            <a:ext cx="12683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3815" y="435908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Notifications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55041" y="466423"/>
            <a:ext cx="8251394" cy="380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99274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8387" y="1144841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4192" y="965176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936882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36772" y="953671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33326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36882" y="959287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44514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40958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4514" y="953671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61547" y="5048973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D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18199" y="2740106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79897" y="1467910"/>
            <a:ext cx="569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C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68797" y="5924427"/>
            <a:ext cx="3336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>
                <a:latin typeface="+mn-lt"/>
              </a:rPr>
              <a:t>Calculates </a:t>
            </a:r>
            <a:r>
              <a:rPr lang="en-US" dirty="0" smtClean="0">
                <a:latin typeface="+mn-lt"/>
              </a:rPr>
              <a:t>the new target rate using: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Sender’s estimate based on congestion cues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the receiver’s estimate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Coverage map info directly from NCMS and from the receiver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Any other in-path notifications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63222" y="3827901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B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468797" y="5273101"/>
            <a:ext cx="536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E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713" y="5595152"/>
            <a:ext cx="3164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pPr marL="400050" indent="-400050" algn="l">
              <a:buFont typeface="+mj-lt"/>
              <a:buAutoNum type="romanLcPeriod"/>
            </a:pPr>
            <a:r>
              <a:rPr lang="en-US" dirty="0"/>
              <a:t>Media path congestion cues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Receiver’s Estimate (e.g., REMB, TMMBR)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Receiver’s Notification (e.g., 3G Base-station)</a:t>
            </a:r>
          </a:p>
          <a:p>
            <a:pPr marL="400050" indent="-400050" algn="l">
              <a:buFont typeface="+mj-lt"/>
              <a:buAutoNum type="romanLcPeriod"/>
            </a:pPr>
            <a:r>
              <a:rPr lang="en-US" dirty="0"/>
              <a:t>Receiver’s NCMS throughput</a:t>
            </a:r>
          </a:p>
        </p:txBody>
      </p:sp>
    </p:spTree>
    <p:extLst>
      <p:ext uri="{BB962C8B-B14F-4D97-AF65-F5344CB8AC3E}">
        <p14:creationId xmlns:p14="http://schemas.microsoft.com/office/powerpoint/2010/main" val="2563255475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1970</TotalTime>
  <Words>859</Words>
  <Application>Microsoft Macintosh PowerPoint</Application>
  <PresentationFormat>On-screen Show (4:3)</PresentationFormat>
  <Paragraphs>248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103</cp:revision>
  <dcterms:created xsi:type="dcterms:W3CDTF">2013-08-19T12:04:04Z</dcterms:created>
  <dcterms:modified xsi:type="dcterms:W3CDTF">2014-07-14T20:42:52Z</dcterms:modified>
</cp:coreProperties>
</file>