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3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A6C-48AB-854C-BDFF-FAF87ACACCF4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/>
              <a:t>Sender</a:t>
            </a:r>
            <a:endParaRPr lang="de-DE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/>
              <a:t>Receiver</a:t>
            </a:r>
            <a:endParaRPr lang="de-DE" sz="1800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508878" y="1814903"/>
            <a:ext cx="4731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RTP </a:t>
            </a:r>
            <a:r>
              <a:rPr lang="en-US" sz="1600" b="1" dirty="0" smtClean="0"/>
              <a:t>media </a:t>
            </a:r>
            <a:r>
              <a:rPr lang="en-US" sz="1600" b="1" dirty="0"/>
              <a:t>stream</a:t>
            </a:r>
            <a:r>
              <a:rPr lang="en-US" sz="1600" dirty="0"/>
              <a:t> </a:t>
            </a:r>
            <a:r>
              <a:rPr lang="en-US" sz="1600" dirty="0" smtClean="0"/>
              <a:t>(encoded </a:t>
            </a:r>
            <a:r>
              <a:rPr lang="en-US" sz="1600" dirty="0"/>
              <a:t>media, FEC, repair)</a:t>
            </a:r>
            <a:endParaRPr lang="de-DE" sz="1600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543598" y="2372115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RTCP Sender </a:t>
            </a:r>
            <a:r>
              <a:rPr lang="en-US" sz="1600" b="1" dirty="0" smtClean="0"/>
              <a:t>Reports (SRs)</a:t>
            </a:r>
            <a:endParaRPr lang="en-US" sz="1600" b="1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Sending rate</a:t>
            </a:r>
            <a:r>
              <a:rPr lang="en-US" sz="1600" dirty="0"/>
              <a:t>, packet </a:t>
            </a:r>
            <a:r>
              <a:rPr lang="en-US" sz="1600" dirty="0" smtClean="0"/>
              <a:t>count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524201" y="4088203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RTCP Receiver </a:t>
            </a:r>
            <a:r>
              <a:rPr lang="en-US" sz="1600" b="1" dirty="0" smtClean="0"/>
              <a:t>Reports (RRs)</a:t>
            </a:r>
            <a:endParaRPr lang="en-US" sz="1600" b="1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/>
              <a:t>RTCP XRs: </a:t>
            </a:r>
            <a:endParaRPr lang="en-US" sz="1600" dirty="0" smtClean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Detailed Statistics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0667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Dejittering</a:t>
            </a:r>
            <a:r>
              <a:rPr lang="en-US" sz="1600" dirty="0"/>
              <a:t>, sync, </a:t>
            </a:r>
            <a:r>
              <a:rPr lang="en-US" sz="1600" dirty="0" err="1"/>
              <a:t>playout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Event </a:t>
            </a:r>
            <a:r>
              <a:rPr lang="en-US" sz="1600" dirty="0"/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Local error concealment</a:t>
            </a:r>
            <a:endParaRPr lang="de-DE" sz="1600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0" y="3975199"/>
            <a:ext cx="2877711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Error-resilience (NACK, PLI)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Adaptive source coding</a:t>
            </a:r>
            <a:endParaRPr lang="de-DE" sz="1600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0" y="5200150"/>
            <a:ext cx="229341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Packetization</a:t>
            </a:r>
            <a:r>
              <a:rPr lang="en-US" sz="1600" dirty="0"/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FEC, interleaving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063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33CC"/>
                </a:solidFill>
              </a:rPr>
              <a:t>T</a:t>
            </a:r>
            <a:endParaRPr lang="de-DE" sz="1800" b="1">
              <a:solidFill>
                <a:srgbClr val="0033CC"/>
              </a:solidFill>
            </a:endParaRPr>
          </a:p>
        </p:txBody>
      </p:sp>
      <p:sp>
        <p:nvSpPr>
          <p:cNvPr id="14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33CC"/>
                </a:solidFill>
              </a:rPr>
              <a:t>T</a:t>
            </a:r>
            <a:endParaRPr lang="de-DE" sz="1800" b="1">
              <a:solidFill>
                <a:srgbClr val="0033CC"/>
              </a:solidFill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04800" y="3595688"/>
            <a:ext cx="8947150" cy="1358900"/>
            <a:chOff x="192" y="2265"/>
            <a:chExt cx="5636" cy="856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40" y="2736"/>
              <a:ext cx="5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664" y="279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t</a:t>
              </a:r>
              <a:endParaRPr lang="de-DE" sz="1800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2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68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64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60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6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52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981" y="2871"/>
              <a:ext cx="699" cy="241"/>
            </a:xfrm>
            <a:custGeom>
              <a:avLst/>
              <a:gdLst>
                <a:gd name="T0" fmla="*/ 699 w 699"/>
                <a:gd name="T1" fmla="*/ 9 h 241"/>
                <a:gd name="T2" fmla="*/ 504 w 699"/>
                <a:gd name="T3" fmla="*/ 207 h 241"/>
                <a:gd name="T4" fmla="*/ 189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008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072" y="2880"/>
              <a:ext cx="507" cy="241"/>
            </a:xfrm>
            <a:custGeom>
              <a:avLst/>
              <a:gdLst>
                <a:gd name="T0" fmla="*/ 1 w 699"/>
                <a:gd name="T1" fmla="*/ 9 h 241"/>
                <a:gd name="T2" fmla="*/ 1 w 699"/>
                <a:gd name="T3" fmla="*/ 207 h 241"/>
                <a:gd name="T4" fmla="*/ 1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072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34" y="2879"/>
              <a:ext cx="768" cy="241"/>
            </a:xfrm>
            <a:custGeom>
              <a:avLst/>
              <a:gdLst>
                <a:gd name="T0" fmla="*/ 8895 w 699"/>
                <a:gd name="T1" fmla="*/ 9 h 241"/>
                <a:gd name="T2" fmla="*/ 6409 w 699"/>
                <a:gd name="T3" fmla="*/ 207 h 241"/>
                <a:gd name="T4" fmla="*/ 2413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4704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92" y="2265"/>
              <a:ext cx="47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 smtClean="0"/>
                <a:t>b) AVPF: Allow </a:t>
              </a:r>
              <a:r>
                <a:rPr lang="en-US" sz="1800" b="1" dirty="0"/>
                <a:t>(at most every other) RTCP packet to be sent earlier</a:t>
              </a:r>
              <a:endParaRPr lang="de-DE" sz="1800" b="1" dirty="0"/>
            </a:p>
          </p:txBody>
        </p:sp>
      </p:grp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6633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/>
              <a:t>a) AVP: Regular </a:t>
            </a:r>
            <a:r>
              <a:rPr lang="en-US" sz="1800" b="1" dirty="0"/>
              <a:t>RTCP operation </a:t>
            </a:r>
            <a:r>
              <a:rPr lang="en-US" sz="1800" b="1" dirty="0" smtClean="0"/>
              <a:t>(without </a:t>
            </a:r>
            <a:r>
              <a:rPr lang="en-US" sz="1800" b="1" dirty="0"/>
              <a:t>randomization, i.e. T = Td)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8016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4-fig-fw-out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8" y="1405462"/>
            <a:ext cx="8192325" cy="4140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035" y="2280309"/>
            <a:ext cx="582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A</a:t>
            </a:r>
            <a:endParaRPr lang="en-US" sz="4000" dirty="0">
              <a:latin typeface="Nexa Bold"/>
              <a:cs typeface="Nex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4372" y="2280309"/>
            <a:ext cx="53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B</a:t>
            </a:r>
            <a:endParaRPr lang="en-US" sz="4000" dirty="0">
              <a:latin typeface="Nexa Bold"/>
              <a:cs typeface="Nex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260" y="4552846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C</a:t>
            </a:r>
            <a:endParaRPr lang="en-US" sz="4000" dirty="0">
              <a:latin typeface="Nexa Bold"/>
              <a:cs typeface="Nex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113" y="4552846"/>
            <a:ext cx="545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D</a:t>
            </a:r>
            <a:endParaRPr lang="en-US" sz="4000" dirty="0">
              <a:latin typeface="Nexa Bold"/>
              <a:cs typeface="Nexa Bold"/>
            </a:endParaRPr>
          </a:p>
        </p:txBody>
      </p:sp>
    </p:spTree>
    <p:extLst>
      <p:ext uri="{BB962C8B-B14F-4D97-AF65-F5344CB8AC3E}">
        <p14:creationId xmlns:p14="http://schemas.microsoft.com/office/powerpoint/2010/main" val="157616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4</cp:revision>
  <dcterms:created xsi:type="dcterms:W3CDTF">2013-05-10T21:47:35Z</dcterms:created>
  <dcterms:modified xsi:type="dcterms:W3CDTF">2014-03-27T14:13:45Z</dcterms:modified>
</cp:coreProperties>
</file>