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66" r:id="rId2"/>
    <p:sldId id="267" r:id="rId3"/>
    <p:sldId id="256" r:id="rId4"/>
    <p:sldId id="257" r:id="rId5"/>
    <p:sldId id="258" r:id="rId6"/>
    <p:sldId id="259" r:id="rId7"/>
    <p:sldId id="260" r:id="rId8"/>
    <p:sldId id="264" r:id="rId9"/>
    <p:sldId id="262" r:id="rId10"/>
    <p:sldId id="261" r:id="rId11"/>
    <p:sldId id="265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8" autoAdjust="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6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68311-98B2-8147-8E3D-5F9C91F16701}" type="datetimeFigureOut">
              <a:rPr lang="en-US" smtClean="0"/>
              <a:t>10/3/13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D5117-C3DB-DC46-B433-F1C323FD7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86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D5117-C3DB-DC46-B433-F1C323FD7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89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2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6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5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9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10/3/13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10/3/13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2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10/3/13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8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10/3/13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9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10/3/13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7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10/3/13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88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D3545-AE21-7247-8426-4B1172E482C1}" type="datetimeFigureOut">
              <a:rPr lang="en-US" smtClean="0"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4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914401" y="2996003"/>
            <a:ext cx="1582737" cy="7921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0000CC"/>
              </a:buClr>
            </a:pPr>
            <a:r>
              <a:rPr lang="en-US" sz="1800" dirty="0"/>
              <a:t>Sender</a:t>
            </a:r>
            <a:endParaRPr lang="de-DE" sz="1800" dirty="0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7467601" y="2996003"/>
            <a:ext cx="1582737" cy="7921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0000CC"/>
              </a:buClr>
            </a:pPr>
            <a:r>
              <a:rPr lang="en-US" sz="1800" dirty="0"/>
              <a:t>Receiver</a:t>
            </a:r>
            <a:endParaRPr lang="de-DE" sz="1800" dirty="0"/>
          </a:p>
        </p:txBody>
      </p:sp>
      <p:sp>
        <p:nvSpPr>
          <p:cNvPr id="4" name="Freeform 13"/>
          <p:cNvSpPr>
            <a:spLocks/>
          </p:cNvSpPr>
          <p:nvPr/>
        </p:nvSpPr>
        <p:spPr bwMode="auto">
          <a:xfrm>
            <a:off x="2281238" y="2203840"/>
            <a:ext cx="5400675" cy="792163"/>
          </a:xfrm>
          <a:custGeom>
            <a:avLst/>
            <a:gdLst>
              <a:gd name="T0" fmla="*/ 0 w 3402"/>
              <a:gd name="T1" fmla="*/ 2147483647 h 499"/>
              <a:gd name="T2" fmla="*/ 2147483647 w 3402"/>
              <a:gd name="T3" fmla="*/ 2147483647 h 499"/>
              <a:gd name="T4" fmla="*/ 2147483647 w 3402"/>
              <a:gd name="T5" fmla="*/ 0 h 499"/>
              <a:gd name="T6" fmla="*/ 2147483647 w 3402"/>
              <a:gd name="T7" fmla="*/ 2147483647 h 499"/>
              <a:gd name="T8" fmla="*/ 2147483647 w 3402"/>
              <a:gd name="T9" fmla="*/ 2147483647 h 4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02"/>
              <a:gd name="T16" fmla="*/ 0 h 499"/>
              <a:gd name="T17" fmla="*/ 3402 w 3402"/>
              <a:gd name="T18" fmla="*/ 499 h 4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02" h="499">
                <a:moveTo>
                  <a:pt x="0" y="499"/>
                </a:moveTo>
                <a:cubicBezTo>
                  <a:pt x="136" y="336"/>
                  <a:pt x="273" y="174"/>
                  <a:pt x="545" y="91"/>
                </a:cubicBezTo>
                <a:cubicBezTo>
                  <a:pt x="817" y="8"/>
                  <a:pt x="1263" y="0"/>
                  <a:pt x="1633" y="0"/>
                </a:cubicBezTo>
                <a:cubicBezTo>
                  <a:pt x="2003" y="0"/>
                  <a:pt x="2472" y="8"/>
                  <a:pt x="2767" y="91"/>
                </a:cubicBezTo>
                <a:cubicBezTo>
                  <a:pt x="3062" y="174"/>
                  <a:pt x="3232" y="336"/>
                  <a:pt x="3402" y="499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Freeform 14"/>
          <p:cNvSpPr>
            <a:spLocks/>
          </p:cNvSpPr>
          <p:nvPr/>
        </p:nvSpPr>
        <p:spPr bwMode="auto">
          <a:xfrm flipH="1" flipV="1">
            <a:off x="2424113" y="3788165"/>
            <a:ext cx="5114925" cy="647700"/>
          </a:xfrm>
          <a:custGeom>
            <a:avLst/>
            <a:gdLst>
              <a:gd name="T0" fmla="*/ 0 w 3402"/>
              <a:gd name="T1" fmla="*/ 2147483647 h 499"/>
              <a:gd name="T2" fmla="*/ 2147483647 w 3402"/>
              <a:gd name="T3" fmla="*/ 2147483647 h 499"/>
              <a:gd name="T4" fmla="*/ 2147483647 w 3402"/>
              <a:gd name="T5" fmla="*/ 0 h 499"/>
              <a:gd name="T6" fmla="*/ 2147483647 w 3402"/>
              <a:gd name="T7" fmla="*/ 2147483647 h 499"/>
              <a:gd name="T8" fmla="*/ 2147483647 w 3402"/>
              <a:gd name="T9" fmla="*/ 2147483647 h 4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02"/>
              <a:gd name="T16" fmla="*/ 0 h 499"/>
              <a:gd name="T17" fmla="*/ 3402 w 3402"/>
              <a:gd name="T18" fmla="*/ 499 h 4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02" h="499">
                <a:moveTo>
                  <a:pt x="0" y="499"/>
                </a:moveTo>
                <a:cubicBezTo>
                  <a:pt x="136" y="336"/>
                  <a:pt x="273" y="174"/>
                  <a:pt x="545" y="91"/>
                </a:cubicBezTo>
                <a:cubicBezTo>
                  <a:pt x="817" y="8"/>
                  <a:pt x="1263" y="0"/>
                  <a:pt x="1633" y="0"/>
                </a:cubicBezTo>
                <a:cubicBezTo>
                  <a:pt x="2003" y="0"/>
                  <a:pt x="2472" y="8"/>
                  <a:pt x="2767" y="91"/>
                </a:cubicBezTo>
                <a:cubicBezTo>
                  <a:pt x="3062" y="174"/>
                  <a:pt x="3232" y="336"/>
                  <a:pt x="3402" y="499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2424113" y="2348303"/>
            <a:ext cx="5114925" cy="647700"/>
          </a:xfrm>
          <a:custGeom>
            <a:avLst/>
            <a:gdLst>
              <a:gd name="T0" fmla="*/ 0 w 3402"/>
              <a:gd name="T1" fmla="*/ 2147483647 h 499"/>
              <a:gd name="T2" fmla="*/ 2147483647 w 3402"/>
              <a:gd name="T3" fmla="*/ 2147483647 h 499"/>
              <a:gd name="T4" fmla="*/ 2147483647 w 3402"/>
              <a:gd name="T5" fmla="*/ 0 h 499"/>
              <a:gd name="T6" fmla="*/ 2147483647 w 3402"/>
              <a:gd name="T7" fmla="*/ 2147483647 h 499"/>
              <a:gd name="T8" fmla="*/ 2147483647 w 3402"/>
              <a:gd name="T9" fmla="*/ 2147483647 h 4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02"/>
              <a:gd name="T16" fmla="*/ 0 h 499"/>
              <a:gd name="T17" fmla="*/ 3402 w 3402"/>
              <a:gd name="T18" fmla="*/ 499 h 4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02" h="499">
                <a:moveTo>
                  <a:pt x="0" y="499"/>
                </a:moveTo>
                <a:cubicBezTo>
                  <a:pt x="136" y="336"/>
                  <a:pt x="273" y="174"/>
                  <a:pt x="545" y="91"/>
                </a:cubicBezTo>
                <a:cubicBezTo>
                  <a:pt x="817" y="8"/>
                  <a:pt x="1263" y="0"/>
                  <a:pt x="1633" y="0"/>
                </a:cubicBezTo>
                <a:cubicBezTo>
                  <a:pt x="2003" y="0"/>
                  <a:pt x="2472" y="8"/>
                  <a:pt x="2767" y="91"/>
                </a:cubicBezTo>
                <a:cubicBezTo>
                  <a:pt x="3062" y="174"/>
                  <a:pt x="3232" y="336"/>
                  <a:pt x="3402" y="499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3282268" y="1569820"/>
            <a:ext cx="2993127" cy="63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sz="1600" b="1" dirty="0">
                <a:latin typeface="+mj-lt"/>
              </a:rPr>
              <a:t>RTP </a:t>
            </a:r>
            <a:r>
              <a:rPr lang="en-US" sz="1600" b="1" dirty="0" smtClean="0">
                <a:latin typeface="+mj-lt"/>
              </a:rPr>
              <a:t>media </a:t>
            </a:r>
            <a:r>
              <a:rPr lang="en-US" sz="1600" b="1" dirty="0">
                <a:latin typeface="+mj-lt"/>
              </a:rPr>
              <a:t>stream</a:t>
            </a:r>
            <a:r>
              <a:rPr lang="en-US" sz="1600" dirty="0">
                <a:latin typeface="+mn-lt"/>
              </a:rPr>
              <a:t> </a:t>
            </a:r>
            <a:endParaRPr lang="en-US" sz="1600" dirty="0" smtClean="0">
              <a:latin typeface="+mn-lt"/>
            </a:endParaRPr>
          </a:p>
          <a:p>
            <a:pPr algn="ctr"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sz="1600" dirty="0" smtClean="0">
                <a:latin typeface="+mn-lt"/>
              </a:rPr>
              <a:t>(encoded </a:t>
            </a:r>
            <a:r>
              <a:rPr lang="en-US" sz="1600" dirty="0">
                <a:latin typeface="+mn-lt"/>
              </a:rPr>
              <a:t>media, FEC, repair)</a:t>
            </a:r>
            <a:endParaRPr lang="de-DE" sz="1600" dirty="0">
              <a:latin typeface="+mn-lt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3543598" y="2385770"/>
            <a:ext cx="2917185" cy="92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sz="1600" b="1" dirty="0">
                <a:latin typeface="+mj-lt"/>
              </a:rPr>
              <a:t>RTCP Sender </a:t>
            </a:r>
            <a:r>
              <a:rPr lang="en-US" sz="1600" b="1" dirty="0" smtClean="0">
                <a:latin typeface="+mj-lt"/>
              </a:rPr>
              <a:t>Reports (SRs)</a:t>
            </a:r>
            <a:endParaRPr lang="en-US" sz="1600" b="1" dirty="0">
              <a:latin typeface="+mj-lt"/>
            </a:endParaRP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Timing, synchronization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</a:t>
            </a:r>
            <a:r>
              <a:rPr lang="en-US" sz="1600" dirty="0" smtClean="0">
                <a:latin typeface="+mn-lt"/>
              </a:rPr>
              <a:t>Sending rate</a:t>
            </a:r>
            <a:r>
              <a:rPr lang="en-US" sz="1600" dirty="0">
                <a:latin typeface="+mn-lt"/>
              </a:rPr>
              <a:t>, packet </a:t>
            </a:r>
            <a:r>
              <a:rPr lang="en-US" sz="1600" dirty="0" smtClean="0">
                <a:latin typeface="+mn-lt"/>
              </a:rPr>
              <a:t>count</a:t>
            </a: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3524201" y="4374958"/>
            <a:ext cx="3088506" cy="152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sz="1600" b="1" dirty="0">
                <a:latin typeface="+mj-lt"/>
              </a:rPr>
              <a:t>RTCP Receiver </a:t>
            </a:r>
            <a:r>
              <a:rPr lang="en-US" sz="1600" b="1" dirty="0" smtClean="0">
                <a:latin typeface="+mj-lt"/>
              </a:rPr>
              <a:t>Reports (RRs)</a:t>
            </a:r>
            <a:endParaRPr lang="en-US" sz="1600" b="1" dirty="0">
              <a:latin typeface="+mj-lt"/>
            </a:endParaRP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 smtClean="0">
                <a:latin typeface="+mn-lt"/>
              </a:rPr>
              <a:t> Rough statistics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 smtClean="0">
                <a:latin typeface="+mn-lt"/>
              </a:rPr>
              <a:t> Congestion cues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sz="1600" b="1" dirty="0" smtClean="0">
                <a:latin typeface="+mj-lt"/>
              </a:rPr>
              <a:t>RTCP XRs: </a:t>
            </a:r>
            <a:endParaRPr lang="en-US" sz="1600" dirty="0" smtClean="0">
              <a:latin typeface="+mj-lt"/>
            </a:endParaRP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 smtClean="0">
                <a:latin typeface="+mn-lt"/>
              </a:rPr>
              <a:t> Detailed Statistics</a:t>
            </a: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7397751" y="3794515"/>
            <a:ext cx="2646878" cy="1224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Dejittering</a:t>
            </a:r>
            <a:r>
              <a:rPr lang="en-US" sz="1600" dirty="0">
                <a:latin typeface="+mn-lt"/>
              </a:rPr>
              <a:t>, sync, </a:t>
            </a:r>
            <a:r>
              <a:rPr lang="en-US" sz="1600" dirty="0" err="1">
                <a:latin typeface="+mn-lt"/>
              </a:rPr>
              <a:t>playout</a:t>
            </a:r>
            <a:endParaRPr lang="en-US" sz="1600" dirty="0">
              <a:latin typeface="+mn-lt"/>
            </a:endParaRP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Monitoring + reporting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 smtClean="0">
                <a:latin typeface="+mn-lt"/>
              </a:rPr>
              <a:t> Event </a:t>
            </a:r>
            <a:r>
              <a:rPr lang="en-US" sz="1600" dirty="0">
                <a:latin typeface="+mn-lt"/>
              </a:rPr>
              <a:t>notifications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Local error concealment</a:t>
            </a:r>
            <a:endParaRPr lang="de-DE" sz="1600" dirty="0"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0" y="3975199"/>
            <a:ext cx="2929007" cy="1224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sz="1600" b="1" dirty="0">
                <a:latin typeface="+mj-lt"/>
              </a:rPr>
              <a:t>Short-term adaptation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</a:t>
            </a:r>
            <a:r>
              <a:rPr lang="en-US" sz="1600" dirty="0" smtClean="0">
                <a:latin typeface="+mn-lt"/>
              </a:rPr>
              <a:t>Error-resilience (NACK, PLI)</a:t>
            </a:r>
            <a:endParaRPr lang="en-US" sz="1600" dirty="0">
              <a:latin typeface="+mn-lt"/>
            </a:endParaRP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Congestion control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Adaptive source coding</a:t>
            </a:r>
            <a:endParaRPr lang="de-DE" sz="1600" dirty="0">
              <a:latin typeface="+mn-lt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0" y="5200150"/>
            <a:ext cx="2351926" cy="1224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sz="1600" b="1" dirty="0">
                <a:latin typeface="+mj-lt"/>
              </a:rPr>
              <a:t>Long-term adaptation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Codec choice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Packetization</a:t>
            </a:r>
            <a:r>
              <a:rPr lang="en-US" sz="1600" dirty="0">
                <a:latin typeface="+mn-lt"/>
              </a:rPr>
              <a:t> size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FEC, interleaving</a:t>
            </a:r>
            <a:endParaRPr lang="de-DE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26565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91786" y="2526093"/>
            <a:ext cx="1474785" cy="873892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</a:t>
            </a:r>
          </a:p>
          <a:p>
            <a:pPr algn="ctr"/>
            <a:r>
              <a:rPr lang="en-US" sz="2000" dirty="0" smtClean="0">
                <a:latin typeface="Courier"/>
                <a:cs typeface="Courier"/>
              </a:rPr>
              <a:t>UDP</a:t>
            </a:r>
            <a:r>
              <a:rPr lang="en-US" sz="2000" dirty="0" smtClean="0"/>
              <a:t> </a:t>
            </a:r>
            <a:r>
              <a:rPr lang="en-US" dirty="0" smtClean="0"/>
              <a:t>Packet</a:t>
            </a:r>
          </a:p>
        </p:txBody>
      </p:sp>
      <p:cxnSp>
        <p:nvCxnSpPr>
          <p:cNvPr id="5" name="Straight Arrow Connector 4"/>
          <p:cNvCxnSpPr>
            <a:stCxn id="3" idx="3"/>
            <a:endCxn id="6" idx="1"/>
          </p:cNvCxnSpPr>
          <p:nvPr/>
        </p:nvCxnSpPr>
        <p:spPr>
          <a:xfrm>
            <a:off x="1566571" y="2963039"/>
            <a:ext cx="4506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017198" y="710037"/>
            <a:ext cx="751048" cy="450600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smtClean="0">
                <a:latin typeface="Courier"/>
                <a:cs typeface="Courier"/>
              </a:rPr>
              <a:t>H</a:t>
            </a:r>
            <a:r>
              <a:rPr lang="en-US" dirty="0" smtClean="0"/>
              <a:t>-&gt; </a:t>
            </a:r>
            <a:r>
              <a:rPr lang="en-US" sz="1400" dirty="0" smtClean="0"/>
              <a:t>Parse first 8-bits of UDP Payload</a:t>
            </a:r>
            <a:endParaRPr lang="en-US" sz="1600" dirty="0"/>
          </a:p>
        </p:txBody>
      </p:sp>
      <p:cxnSp>
        <p:nvCxnSpPr>
          <p:cNvPr id="20" name="Straight Arrow Connector 19"/>
          <p:cNvCxnSpPr>
            <a:endCxn id="25" idx="1"/>
          </p:cNvCxnSpPr>
          <p:nvPr/>
        </p:nvCxnSpPr>
        <p:spPr>
          <a:xfrm>
            <a:off x="2768246" y="1490632"/>
            <a:ext cx="16318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27" idx="1"/>
          </p:cNvCxnSpPr>
          <p:nvPr/>
        </p:nvCxnSpPr>
        <p:spPr>
          <a:xfrm flipV="1">
            <a:off x="2768246" y="2960544"/>
            <a:ext cx="1634613" cy="2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30" idx="1"/>
          </p:cNvCxnSpPr>
          <p:nvPr/>
        </p:nvCxnSpPr>
        <p:spPr>
          <a:xfrm>
            <a:off x="2771043" y="4476266"/>
            <a:ext cx="16591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191558" y="113982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H</a:t>
            </a:r>
            <a:r>
              <a:rPr lang="en-US" dirty="0" smtClean="0"/>
              <a:t> &lt; 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400059" y="1028967"/>
            <a:ext cx="4257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0b00 </a:t>
            </a:r>
            <a:r>
              <a:rPr lang="en-US" dirty="0" smtClean="0">
                <a:latin typeface="+mj-lt"/>
              </a:rPr>
              <a:t>STUN</a:t>
            </a:r>
            <a:r>
              <a:rPr lang="en-US" dirty="0" smtClean="0"/>
              <a:t> Message</a:t>
            </a:r>
          </a:p>
          <a:p>
            <a:r>
              <a:rPr lang="en-US" dirty="0" smtClean="0">
                <a:latin typeface="Courier"/>
                <a:cs typeface="Courier"/>
              </a:rPr>
              <a:t>0b01 </a:t>
            </a:r>
            <a:r>
              <a:rPr lang="en-US" dirty="0" err="1" smtClean="0">
                <a:latin typeface="Courier"/>
                <a:cs typeface="Courier"/>
              </a:rPr>
              <a:t>ChannelData</a:t>
            </a:r>
            <a:r>
              <a:rPr lang="en-US" dirty="0" smtClean="0"/>
              <a:t> Message </a:t>
            </a:r>
          </a:p>
          <a:p>
            <a:r>
              <a:rPr lang="en-US" dirty="0"/>
              <a:t> </a:t>
            </a:r>
            <a:r>
              <a:rPr lang="en-US" dirty="0" smtClean="0"/>
              <a:t>          (</a:t>
            </a:r>
            <a:r>
              <a:rPr lang="en-US" dirty="0" smtClean="0">
                <a:latin typeface="+mj-lt"/>
              </a:rPr>
              <a:t>TURN</a:t>
            </a:r>
            <a:r>
              <a:rPr lang="en-US" dirty="0" smtClean="0"/>
              <a:t>)</a:t>
            </a:r>
            <a:r>
              <a:rPr lang="en-US" sz="1600" dirty="0" smtClean="0"/>
              <a:t> -&gt; Parse Recursively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2932106" y="2593707"/>
            <a:ext cx="130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 &lt; </a:t>
            </a:r>
            <a:r>
              <a:rPr lang="en-US" dirty="0" smtClean="0">
                <a:latin typeface="+mj-lt"/>
              </a:rPr>
              <a:t>H</a:t>
            </a:r>
            <a:r>
              <a:rPr lang="en-US" dirty="0" smtClean="0"/>
              <a:t> &lt; 64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402859" y="2015863"/>
            <a:ext cx="461665" cy="188936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DTLS Processing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430166" y="4291600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Forward to </a:t>
            </a:r>
            <a:r>
              <a:rPr lang="en-US" dirty="0" smtClean="0">
                <a:latin typeface="+mj-lt"/>
              </a:rPr>
              <a:t>RTP </a:t>
            </a:r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798353" y="4106934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127 &lt; </a:t>
            </a:r>
            <a:r>
              <a:rPr lang="en-US" dirty="0" smtClean="0">
                <a:latin typeface="+mj-lt"/>
              </a:rPr>
              <a:t>H</a:t>
            </a:r>
            <a:r>
              <a:rPr lang="en-US" dirty="0" smtClean="0"/>
              <a:t> &lt; 192</a:t>
            </a:r>
            <a:endParaRPr lang="en-US" dirty="0"/>
          </a:p>
        </p:txBody>
      </p:sp>
      <p:cxnSp>
        <p:nvCxnSpPr>
          <p:cNvPr id="39" name="Straight Arrow Connector 38"/>
          <p:cNvCxnSpPr>
            <a:endCxn id="41" idx="1"/>
          </p:cNvCxnSpPr>
          <p:nvPr/>
        </p:nvCxnSpPr>
        <p:spPr>
          <a:xfrm>
            <a:off x="4932799" y="2498783"/>
            <a:ext cx="11127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43" idx="1"/>
          </p:cNvCxnSpPr>
          <p:nvPr/>
        </p:nvCxnSpPr>
        <p:spPr>
          <a:xfrm>
            <a:off x="4932799" y="3372675"/>
            <a:ext cx="11127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045540" y="2314117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SCTP</a:t>
            </a:r>
            <a:endParaRPr lang="en-US" dirty="0"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45540" y="318800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DTLS</a:t>
            </a:r>
          </a:p>
        </p:txBody>
      </p:sp>
    </p:spTree>
    <p:extLst>
      <p:ext uri="{BB962C8B-B14F-4D97-AF65-F5344CB8AC3E}">
        <p14:creationId xmlns:p14="http://schemas.microsoft.com/office/powerpoint/2010/main" val="1482038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-77404" y="2542031"/>
            <a:ext cx="1474785" cy="873892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</a:t>
            </a:r>
          </a:p>
          <a:p>
            <a:pPr algn="ctr"/>
            <a:r>
              <a:rPr lang="en-US" sz="2000" dirty="0" smtClean="0">
                <a:latin typeface="Courier"/>
                <a:cs typeface="Courier"/>
              </a:rPr>
              <a:t>RTP</a:t>
            </a:r>
            <a:r>
              <a:rPr lang="en-US" sz="2000" dirty="0" smtClean="0"/>
              <a:t> </a:t>
            </a:r>
            <a:r>
              <a:rPr lang="en-US" dirty="0" smtClean="0"/>
              <a:t>Packet</a:t>
            </a:r>
          </a:p>
        </p:txBody>
      </p:sp>
      <p:cxnSp>
        <p:nvCxnSpPr>
          <p:cNvPr id="3" name="Straight Arrow Connector 2"/>
          <p:cNvCxnSpPr>
            <a:stCxn id="2" idx="3"/>
            <a:endCxn id="4" idx="1"/>
          </p:cNvCxnSpPr>
          <p:nvPr/>
        </p:nvCxnSpPr>
        <p:spPr>
          <a:xfrm>
            <a:off x="1397381" y="2978977"/>
            <a:ext cx="4506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848008" y="725975"/>
            <a:ext cx="751048" cy="450600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smtClean="0">
                <a:latin typeface="Courier"/>
                <a:cs typeface="Courier"/>
              </a:rPr>
              <a:t>Parse SSRC</a:t>
            </a:r>
            <a:endParaRPr lang="en-US" sz="1600" dirty="0"/>
          </a:p>
        </p:txBody>
      </p:sp>
      <p:cxnSp>
        <p:nvCxnSpPr>
          <p:cNvPr id="5" name="Straight Arrow Connector 4"/>
          <p:cNvCxnSpPr>
            <a:endCxn id="22" idx="1"/>
          </p:cNvCxnSpPr>
          <p:nvPr/>
        </p:nvCxnSpPr>
        <p:spPr>
          <a:xfrm>
            <a:off x="2599056" y="1525096"/>
            <a:ext cx="1662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599056" y="4936535"/>
            <a:ext cx="16318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58503" y="1155764"/>
            <a:ext cx="1099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SSRC</a:t>
            </a:r>
            <a:r>
              <a:rPr lang="en-US" dirty="0" smtClean="0"/>
              <a:t> #1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858503" y="4521941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SSRC</a:t>
            </a:r>
            <a:r>
              <a:rPr lang="en-US" dirty="0" smtClean="0"/>
              <a:t> #N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261200" y="398595"/>
            <a:ext cx="751048" cy="22530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smtClean="0">
                <a:latin typeface="Courier"/>
                <a:cs typeface="Courier"/>
              </a:rPr>
              <a:t>Parse PT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4261200" y="3810034"/>
            <a:ext cx="751048" cy="22530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smtClean="0">
                <a:latin typeface="Courier"/>
                <a:cs typeface="Courier"/>
              </a:rPr>
              <a:t>Parse PT</a:t>
            </a:r>
            <a:endParaRPr lang="en-US" sz="16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004597" y="910641"/>
            <a:ext cx="1975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213799" y="587475"/>
            <a:ext cx="1559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0 &lt; </a:t>
            </a:r>
            <a:r>
              <a:rPr lang="en-US" dirty="0" smtClean="0">
                <a:latin typeface="+mj-lt"/>
              </a:rPr>
              <a:t>PT </a:t>
            </a:r>
            <a:r>
              <a:rPr lang="en-US" dirty="0" smtClean="0"/>
              <a:t>&lt; 72</a:t>
            </a:r>
          </a:p>
          <a:p>
            <a:pPr algn="ctr"/>
            <a:r>
              <a:rPr lang="en-US" dirty="0" smtClean="0"/>
              <a:t>76 &lt; </a:t>
            </a:r>
            <a:r>
              <a:rPr lang="en-US" dirty="0" smtClean="0">
                <a:latin typeface="+mj-lt"/>
              </a:rPr>
              <a:t>PT </a:t>
            </a:r>
            <a:r>
              <a:rPr lang="en-US" dirty="0" smtClean="0"/>
              <a:t>&lt; 128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004597" y="2046828"/>
            <a:ext cx="1975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134392" y="1677496"/>
            <a:ext cx="1639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191 &lt; </a:t>
            </a:r>
            <a:r>
              <a:rPr lang="en-US" dirty="0" smtClean="0">
                <a:latin typeface="+mj-lt"/>
              </a:rPr>
              <a:t>PT </a:t>
            </a:r>
            <a:r>
              <a:rPr lang="en-US" dirty="0" smtClean="0"/>
              <a:t>&lt; 255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983396" y="186216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RTCP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980282" y="72597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RTP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4" idx="0"/>
          </p:cNvCxnSpPr>
          <p:nvPr/>
        </p:nvCxnSpPr>
        <p:spPr>
          <a:xfrm rot="5400000" flipH="1" flipV="1">
            <a:off x="7560154" y="148301"/>
            <a:ext cx="327380" cy="82796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34"/>
          <p:cNvCxnSpPr>
            <a:stCxn id="34" idx="2"/>
          </p:cNvCxnSpPr>
          <p:nvPr/>
        </p:nvCxnSpPr>
        <p:spPr>
          <a:xfrm rot="16200000" flipH="1">
            <a:off x="7601284" y="803882"/>
            <a:ext cx="245123" cy="82797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4" idx="3"/>
          </p:cNvCxnSpPr>
          <p:nvPr/>
        </p:nvCxnSpPr>
        <p:spPr>
          <a:xfrm>
            <a:off x="7639437" y="910641"/>
            <a:ext cx="4983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137831" y="21814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media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177123" y="725974"/>
            <a:ext cx="78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FEC…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8253245" y="115576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+mj-lt"/>
              </a:rPr>
              <a:t>retx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213799" y="4197871"/>
            <a:ext cx="9422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 same as above …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385427" y="3808686"/>
            <a:ext cx="2501325" cy="2183657"/>
            <a:chOff x="6385427" y="3464848"/>
            <a:chExt cx="2501325" cy="2183657"/>
          </a:xfrm>
        </p:grpSpPr>
        <p:sp>
          <p:nvSpPr>
            <p:cNvPr id="25" name="TextBox 24"/>
            <p:cNvSpPr txBox="1"/>
            <p:nvPr/>
          </p:nvSpPr>
          <p:spPr>
            <a:xfrm>
              <a:off x="6385427" y="3972680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</a:rPr>
                <a:t>media</a:t>
              </a:r>
              <a:endParaRPr lang="en-US" dirty="0"/>
            </a:p>
          </p:txBody>
        </p:sp>
        <p:cxnSp>
          <p:nvCxnSpPr>
            <p:cNvPr id="31" name="Straight Arrow Connector 34"/>
            <p:cNvCxnSpPr>
              <a:stCxn id="25" idx="0"/>
            </p:cNvCxnSpPr>
            <p:nvPr/>
          </p:nvCxnSpPr>
          <p:spPr>
            <a:xfrm rot="5400000" flipH="1" flipV="1">
              <a:off x="7067894" y="3395009"/>
              <a:ext cx="327374" cy="82796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4"/>
            <p:cNvCxnSpPr>
              <a:stCxn id="25" idx="2"/>
            </p:cNvCxnSpPr>
            <p:nvPr/>
          </p:nvCxnSpPr>
          <p:spPr>
            <a:xfrm rot="16200000" flipH="1">
              <a:off x="7109020" y="4050588"/>
              <a:ext cx="245122" cy="827969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5" idx="3"/>
            </p:cNvCxnSpPr>
            <p:nvPr/>
          </p:nvCxnSpPr>
          <p:spPr>
            <a:xfrm>
              <a:off x="7249766" y="4157346"/>
              <a:ext cx="39580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7618468" y="3464848"/>
              <a:ext cx="11659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Codec #1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645567" y="3972679"/>
              <a:ext cx="1241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Codec </a:t>
              </a:r>
              <a:r>
                <a:rPr lang="en-US" dirty="0" smtClean="0"/>
                <a:t>#</a:t>
              </a:r>
              <a:r>
                <a:rPr lang="en-US" dirty="0"/>
                <a:t>2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618468" y="4402468"/>
              <a:ext cx="12328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Codec </a:t>
              </a:r>
              <a:r>
                <a:rPr lang="en-US" dirty="0" smtClean="0"/>
                <a:t>#</a:t>
              </a:r>
              <a:r>
                <a:rPr lang="en-US" dirty="0"/>
                <a:t>3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510121" y="4830901"/>
              <a:ext cx="785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</a:rPr>
                <a:t>FEC…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580778" y="5279173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>
                  <a:latin typeface="+mj-lt"/>
                </a:rPr>
                <a:t>retx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67841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6117617" y="4888120"/>
            <a:ext cx="297945" cy="942163"/>
            <a:chOff x="4028344" y="109238"/>
            <a:chExt cx="887601" cy="1106018"/>
          </a:xfrm>
        </p:grpSpPr>
        <p:sp>
          <p:nvSpPr>
            <p:cNvPr id="24" name="Rounded Rectangle 23"/>
            <p:cNvSpPr/>
            <p:nvPr/>
          </p:nvSpPr>
          <p:spPr>
            <a:xfrm>
              <a:off x="4028344" y="109238"/>
              <a:ext cx="887601" cy="1106018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 rot="16200000">
              <a:off x="4171726" y="651279"/>
              <a:ext cx="600840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Snip Single Corner Rectangle 21"/>
          <p:cNvSpPr/>
          <p:nvPr/>
        </p:nvSpPr>
        <p:spPr>
          <a:xfrm flipH="1">
            <a:off x="7181126" y="3072275"/>
            <a:ext cx="1899713" cy="3058620"/>
          </a:xfrm>
          <a:prstGeom prst="snip1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Single Corner Rectangle 9"/>
          <p:cNvSpPr/>
          <p:nvPr/>
        </p:nvSpPr>
        <p:spPr>
          <a:xfrm>
            <a:off x="68275" y="3072275"/>
            <a:ext cx="1925412" cy="3058620"/>
          </a:xfrm>
          <a:prstGeom prst="snip1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00415" y="4533312"/>
            <a:ext cx="1406506" cy="14064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Browser Internals</a:t>
            </a:r>
          </a:p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WebRTC</a:t>
            </a:r>
            <a:r>
              <a:rPr lang="en-US" sz="1200" dirty="0" smtClean="0"/>
              <a:t> Stack)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7485352" y="4546967"/>
            <a:ext cx="1406504" cy="1392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/>
              <a:t>Browser Internals </a:t>
            </a:r>
            <a:r>
              <a:rPr lang="en-US" sz="1200" dirty="0">
                <a:solidFill>
                  <a:prstClr val="black"/>
                </a:solidFill>
              </a:rPr>
              <a:t>(</a:t>
            </a:r>
            <a:r>
              <a:rPr lang="en-US" sz="1200" dirty="0" err="1">
                <a:solidFill>
                  <a:prstClr val="black"/>
                </a:solidFill>
              </a:rPr>
              <a:t>WebRTC</a:t>
            </a:r>
            <a:r>
              <a:rPr lang="en-US" sz="1200" dirty="0">
                <a:solidFill>
                  <a:prstClr val="black"/>
                </a:solidFill>
              </a:rPr>
              <a:t> Stack</a:t>
            </a:r>
            <a:r>
              <a:rPr lang="en-US" sz="1200" dirty="0" smtClean="0">
                <a:solidFill>
                  <a:prstClr val="black"/>
                </a:solidFill>
              </a:rPr>
              <a:t>)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00417" y="3905203"/>
            <a:ext cx="1406504" cy="61445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WebRTC</a:t>
            </a:r>
            <a:r>
              <a:rPr lang="en-US" sz="1600" dirty="0" smtClean="0">
                <a:solidFill>
                  <a:srgbClr val="000000"/>
                </a:solidFill>
              </a:rPr>
              <a:t> API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485352" y="3918858"/>
            <a:ext cx="1406504" cy="61445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WebRTC</a:t>
            </a:r>
            <a:r>
              <a:rPr lang="en-US" sz="1600" dirty="0" smtClean="0">
                <a:solidFill>
                  <a:srgbClr val="000000"/>
                </a:solidFill>
              </a:rPr>
              <a:t> API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0417" y="3277094"/>
            <a:ext cx="1406504" cy="61445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APP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485352" y="3290749"/>
            <a:ext cx="1406504" cy="61445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APP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151239" y="72842"/>
            <a:ext cx="887601" cy="1106018"/>
            <a:chOff x="4028344" y="109238"/>
            <a:chExt cx="887601" cy="1106018"/>
          </a:xfrm>
        </p:grpSpPr>
        <p:sp>
          <p:nvSpPr>
            <p:cNvPr id="12" name="Rounded Rectangle 11"/>
            <p:cNvSpPr/>
            <p:nvPr/>
          </p:nvSpPr>
          <p:spPr>
            <a:xfrm>
              <a:off x="4028344" y="109238"/>
              <a:ext cx="887601" cy="110601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 flipV="1">
              <a:off x="4164899" y="314054"/>
              <a:ext cx="600838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 flipV="1">
              <a:off x="4164899" y="466454"/>
              <a:ext cx="600838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 flipV="1">
              <a:off x="4164899" y="616654"/>
              <a:ext cx="600838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349646" y="1206170"/>
            <a:ext cx="236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WebRTC</a:t>
            </a:r>
            <a:r>
              <a:rPr lang="en-US" dirty="0" smtClean="0"/>
              <a:t> Server</a:t>
            </a:r>
            <a:endParaRPr lang="en-US" dirty="0"/>
          </a:p>
        </p:txBody>
      </p:sp>
      <p:cxnSp>
        <p:nvCxnSpPr>
          <p:cNvPr id="20" name="Elbow Connector 19"/>
          <p:cNvCxnSpPr>
            <a:stCxn id="7" idx="0"/>
            <a:endCxn id="12" idx="1"/>
          </p:cNvCxnSpPr>
          <p:nvPr/>
        </p:nvCxnSpPr>
        <p:spPr>
          <a:xfrm rot="5400000" flipH="1" flipV="1">
            <a:off x="1251833" y="377688"/>
            <a:ext cx="2651243" cy="3147570"/>
          </a:xfrm>
          <a:prstGeom prst="bentConnector2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9" idx="0"/>
            <a:endCxn id="12" idx="3"/>
          </p:cNvCxnSpPr>
          <p:nvPr/>
        </p:nvCxnSpPr>
        <p:spPr>
          <a:xfrm rot="16200000" flipV="1">
            <a:off x="5281273" y="383418"/>
            <a:ext cx="2664898" cy="3149764"/>
          </a:xfrm>
          <a:prstGeom prst="bentConnector2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Left-Right Arrow 25"/>
          <p:cNvSpPr/>
          <p:nvPr/>
        </p:nvSpPr>
        <p:spPr>
          <a:xfrm>
            <a:off x="1706922" y="5175076"/>
            <a:ext cx="4410695" cy="409637"/>
          </a:xfrm>
          <a:prstGeom prst="left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297259" y="27310"/>
            <a:ext cx="2308349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Signaling Protocol</a:t>
            </a:r>
            <a:r>
              <a:rPr lang="en-US" dirty="0">
                <a:latin typeface="+mj-lt"/>
              </a:rPr>
              <a:t> </a:t>
            </a:r>
            <a:r>
              <a:rPr lang="en-US" sz="1600" dirty="0" smtClean="0"/>
              <a:t>(e.g., SIP, Jingle, …)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634122" y="4874465"/>
            <a:ext cx="27622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+mj-lt"/>
              </a:rPr>
              <a:t>PeerConnection</a:t>
            </a:r>
            <a:endParaRPr lang="en-US" dirty="0" smtClean="0">
              <a:latin typeface="+mj-lt"/>
            </a:endParaRPr>
          </a:p>
          <a:p>
            <a:endParaRPr lang="en-US" dirty="0" smtClean="0"/>
          </a:p>
          <a:p>
            <a:r>
              <a:rPr lang="en-US" dirty="0" smtClean="0">
                <a:latin typeface="+mj-lt"/>
              </a:rPr>
              <a:t>SRTP</a:t>
            </a:r>
            <a:r>
              <a:rPr lang="en-US" dirty="0" smtClean="0"/>
              <a:t>/DTLS/UDP</a:t>
            </a:r>
          </a:p>
          <a:p>
            <a:r>
              <a:rPr lang="en-US" dirty="0" smtClean="0">
                <a:latin typeface="+mj-lt"/>
              </a:rPr>
              <a:t>Data</a:t>
            </a:r>
            <a:r>
              <a:rPr lang="en-US" dirty="0" smtClean="0"/>
              <a:t>/SCTP/DTLS/UDP</a:t>
            </a:r>
            <a:endParaRPr lang="en-US" dirty="0"/>
          </a:p>
        </p:txBody>
      </p:sp>
      <p:sp>
        <p:nvSpPr>
          <p:cNvPr id="31" name="Left-Right Arrow 30"/>
          <p:cNvSpPr/>
          <p:nvPr/>
        </p:nvSpPr>
        <p:spPr>
          <a:xfrm>
            <a:off x="6415562" y="5175076"/>
            <a:ext cx="1069790" cy="409637"/>
          </a:xfrm>
          <a:prstGeom prst="left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14980" y="5830283"/>
            <a:ext cx="15185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Network Monitoring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TURN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Gateway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1614000" y="3597210"/>
            <a:ext cx="553998" cy="132343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Client Monitoring</a:t>
            </a:r>
            <a:endParaRPr lang="en-US" sz="1200" dirty="0" smtClean="0">
              <a:latin typeface="+mj-lt"/>
            </a:endParaRPr>
          </a:p>
          <a:p>
            <a:pPr algn="ctr"/>
            <a:r>
              <a:rPr lang="en-US" sz="1200" dirty="0" smtClean="0"/>
              <a:t>STATS API</a:t>
            </a:r>
          </a:p>
        </p:txBody>
      </p:sp>
      <p:grpSp>
        <p:nvGrpSpPr>
          <p:cNvPr id="58" name="Group 57"/>
          <p:cNvGrpSpPr/>
          <p:nvPr/>
        </p:nvGrpSpPr>
        <p:grpSpPr>
          <a:xfrm rot="5400000">
            <a:off x="4086747" y="2587512"/>
            <a:ext cx="887601" cy="1106018"/>
            <a:chOff x="4015270" y="2641238"/>
            <a:chExt cx="887601" cy="1106018"/>
          </a:xfrm>
        </p:grpSpPr>
        <p:sp>
          <p:nvSpPr>
            <p:cNvPr id="47" name="Rounded Rectangle 46"/>
            <p:cNvSpPr/>
            <p:nvPr/>
          </p:nvSpPr>
          <p:spPr>
            <a:xfrm>
              <a:off x="4015270" y="2641238"/>
              <a:ext cx="887601" cy="1106018"/>
            </a:xfrm>
            <a:prstGeom prst="roundRect">
              <a:avLst/>
            </a:prstGeom>
            <a:solidFill>
              <a:srgbClr val="2397E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 flipV="1">
              <a:off x="4151825" y="2846054"/>
              <a:ext cx="600838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 flipV="1">
              <a:off x="4154020" y="2998454"/>
              <a:ext cx="600838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/>
            <p:cNvSpPr/>
            <p:nvPr/>
          </p:nvSpPr>
          <p:spPr>
            <a:xfrm flipV="1">
              <a:off x="4156215" y="3150854"/>
              <a:ext cx="600838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55"/>
            <p:cNvSpPr/>
            <p:nvPr/>
          </p:nvSpPr>
          <p:spPr>
            <a:xfrm flipV="1">
              <a:off x="4158410" y="3303254"/>
              <a:ext cx="600838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 flipV="1">
              <a:off x="4160605" y="3455654"/>
              <a:ext cx="600838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157840" y="2310665"/>
            <a:ext cx="2740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Monitoring Server</a:t>
            </a:r>
            <a:endParaRPr lang="en-US" dirty="0">
              <a:latin typeface="+mj-lt"/>
            </a:endParaRPr>
          </a:p>
        </p:txBody>
      </p:sp>
      <p:cxnSp>
        <p:nvCxnSpPr>
          <p:cNvPr id="63" name="Curved Connector 62"/>
          <p:cNvCxnSpPr>
            <a:stCxn id="7" idx="3"/>
            <a:endCxn id="47" idx="2"/>
          </p:cNvCxnSpPr>
          <p:nvPr/>
        </p:nvCxnSpPr>
        <p:spPr>
          <a:xfrm flipV="1">
            <a:off x="1706921" y="3140522"/>
            <a:ext cx="2270618" cy="443799"/>
          </a:xfrm>
          <a:prstGeom prst="straightConnector1">
            <a:avLst/>
          </a:prstGeom>
          <a:ln w="6350" cmpd="sng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 rot="20949727">
            <a:off x="1891769" y="3031788"/>
            <a:ext cx="198075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HTTP or </a:t>
            </a:r>
            <a:r>
              <a:rPr lang="en-US" sz="1600" b="1" dirty="0" err="1" smtClean="0"/>
              <a:t>WebSockets</a:t>
            </a:r>
            <a:endParaRPr lang="en-US" sz="1600" b="1" dirty="0"/>
          </a:p>
        </p:txBody>
      </p:sp>
      <p:cxnSp>
        <p:nvCxnSpPr>
          <p:cNvPr id="69" name="Curved Connector 62"/>
          <p:cNvCxnSpPr>
            <a:stCxn id="24" idx="0"/>
            <a:endCxn id="47" idx="3"/>
          </p:cNvCxnSpPr>
          <p:nvPr/>
        </p:nvCxnSpPr>
        <p:spPr>
          <a:xfrm rot="16200000" flipV="1">
            <a:off x="4746670" y="3368200"/>
            <a:ext cx="1303798" cy="1736042"/>
          </a:xfrm>
          <a:prstGeom prst="curvedConnector3">
            <a:avLst>
              <a:gd name="adj1" fmla="val 50000"/>
            </a:avLst>
          </a:prstGeom>
          <a:ln w="6350" cmpd="sng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970562" y="3913204"/>
            <a:ext cx="1112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HTTP, IPFIX, or </a:t>
            </a:r>
            <a:r>
              <a:rPr lang="en-US" sz="1600" dirty="0" err="1" smtClean="0"/>
              <a:t>NetFlow</a:t>
            </a:r>
            <a:endParaRPr lang="en-US" sz="1600" dirty="0"/>
          </a:p>
        </p:txBody>
      </p:sp>
      <p:cxnSp>
        <p:nvCxnSpPr>
          <p:cNvPr id="40" name="Curved Connector 62"/>
          <p:cNvCxnSpPr>
            <a:stCxn id="4" idx="1"/>
          </p:cNvCxnSpPr>
          <p:nvPr/>
        </p:nvCxnSpPr>
        <p:spPr>
          <a:xfrm rot="10800000">
            <a:off x="5097214" y="3293774"/>
            <a:ext cx="2388139" cy="1949576"/>
          </a:xfrm>
          <a:prstGeom prst="curvedConnector3">
            <a:avLst>
              <a:gd name="adj1" fmla="val 50000"/>
            </a:avLst>
          </a:prstGeom>
          <a:ln w="6350" cmpd="sng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20515149">
            <a:off x="6274264" y="3375705"/>
            <a:ext cx="430887" cy="144414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600" dirty="0" smtClean="0"/>
              <a:t>RTCP XR</a:t>
            </a:r>
            <a:endParaRPr lang="en-US" sz="16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1542499" y="3283923"/>
            <a:ext cx="150768" cy="607625"/>
            <a:chOff x="4028344" y="109238"/>
            <a:chExt cx="887601" cy="1106018"/>
          </a:xfrm>
        </p:grpSpPr>
        <p:sp>
          <p:nvSpPr>
            <p:cNvPr id="54" name="Rounded Rectangle 53"/>
            <p:cNvSpPr/>
            <p:nvPr/>
          </p:nvSpPr>
          <p:spPr>
            <a:xfrm>
              <a:off x="4028344" y="109238"/>
              <a:ext cx="887601" cy="1106018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 rot="16200000">
              <a:off x="4171726" y="651279"/>
              <a:ext cx="600840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Curved Connector 60"/>
          <p:cNvCxnSpPr/>
          <p:nvPr/>
        </p:nvCxnSpPr>
        <p:spPr>
          <a:xfrm flipV="1">
            <a:off x="1614000" y="3752011"/>
            <a:ext cx="17343" cy="794956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urved Connector 62"/>
          <p:cNvCxnSpPr>
            <a:stCxn id="66" idx="1"/>
            <a:endCxn id="47" idx="0"/>
          </p:cNvCxnSpPr>
          <p:nvPr/>
        </p:nvCxnSpPr>
        <p:spPr>
          <a:xfrm flipH="1" flipV="1">
            <a:off x="5083557" y="3140522"/>
            <a:ext cx="2415451" cy="457065"/>
          </a:xfrm>
          <a:prstGeom prst="straightConnector1">
            <a:avLst/>
          </a:prstGeom>
          <a:ln w="6350" cmpd="sng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7499008" y="3293774"/>
            <a:ext cx="150768" cy="607625"/>
            <a:chOff x="4028344" y="109238"/>
            <a:chExt cx="887601" cy="1106018"/>
          </a:xfrm>
        </p:grpSpPr>
        <p:sp>
          <p:nvSpPr>
            <p:cNvPr id="66" name="Rounded Rectangle 65"/>
            <p:cNvSpPr/>
            <p:nvPr/>
          </p:nvSpPr>
          <p:spPr>
            <a:xfrm>
              <a:off x="4028344" y="109238"/>
              <a:ext cx="887601" cy="1106018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ounded Rectangle 66"/>
            <p:cNvSpPr/>
            <p:nvPr/>
          </p:nvSpPr>
          <p:spPr>
            <a:xfrm rot="16200000">
              <a:off x="4171726" y="651279"/>
              <a:ext cx="600840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0" name="Curved Connector 60"/>
          <p:cNvCxnSpPr/>
          <p:nvPr/>
        </p:nvCxnSpPr>
        <p:spPr>
          <a:xfrm flipV="1">
            <a:off x="7587852" y="3761862"/>
            <a:ext cx="0" cy="794956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456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"/>
          <p:cNvSpPr>
            <a:spLocks noChangeShapeType="1"/>
          </p:cNvSpPr>
          <p:nvPr/>
        </p:nvSpPr>
        <p:spPr bwMode="auto">
          <a:xfrm>
            <a:off x="381000" y="2819400"/>
            <a:ext cx="883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8991600" y="2932113"/>
            <a:ext cx="260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/>
              <a:t>t</a:t>
            </a:r>
            <a:endParaRPr lang="de-DE" sz="1800" b="1"/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1143000" y="2667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667000" y="2667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4191000" y="2667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5715000" y="2667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7239000" y="2667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8763000" y="2667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AutoShape 11"/>
          <p:cNvSpPr>
            <a:spLocks/>
          </p:cNvSpPr>
          <p:nvPr/>
        </p:nvSpPr>
        <p:spPr bwMode="auto">
          <a:xfrm rot="16200000">
            <a:off x="1774825" y="1654175"/>
            <a:ext cx="260350" cy="1524000"/>
          </a:xfrm>
          <a:prstGeom prst="rightBrace">
            <a:avLst>
              <a:gd name="adj1" fmla="val 48157"/>
              <a:gd name="adj2" fmla="val 5072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endParaRPr lang="en-US" sz="1800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1733550" y="191928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dirty="0">
                <a:latin typeface="+mj-lt"/>
              </a:rPr>
              <a:t>T</a:t>
            </a:r>
            <a:endParaRPr lang="de-DE" sz="1800" b="1" dirty="0">
              <a:latin typeface="+mj-lt"/>
            </a:endParaRPr>
          </a:p>
        </p:txBody>
      </p:sp>
      <p:sp>
        <p:nvSpPr>
          <p:cNvPr id="12" name="AutoShape 13"/>
          <p:cNvSpPr>
            <a:spLocks/>
          </p:cNvSpPr>
          <p:nvPr/>
        </p:nvSpPr>
        <p:spPr bwMode="auto">
          <a:xfrm rot="16200000">
            <a:off x="3298825" y="1639888"/>
            <a:ext cx="260350" cy="1524000"/>
          </a:xfrm>
          <a:prstGeom prst="rightBrace">
            <a:avLst>
              <a:gd name="adj1" fmla="val 48157"/>
              <a:gd name="adj2" fmla="val 5072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endParaRPr lang="en-US" sz="1800"/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3257550" y="1905000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dirty="0">
                <a:solidFill>
                  <a:srgbClr val="000000"/>
                </a:solidFill>
                <a:latin typeface="+mj-lt"/>
              </a:rPr>
              <a:t>T</a:t>
            </a:r>
            <a:endParaRPr lang="de-DE" sz="18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381000" y="4343401"/>
            <a:ext cx="883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8991600" y="4433889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/>
              <a:t>t</a:t>
            </a:r>
            <a:endParaRPr lang="de-DE" sz="1800" b="1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143000" y="4191001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667000" y="4191001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4191000" y="4191001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5715000" y="4191001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7239000" y="4191001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8763000" y="4191001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1557338" y="4557714"/>
            <a:ext cx="1109663" cy="382588"/>
          </a:xfrm>
          <a:custGeom>
            <a:avLst/>
            <a:gdLst>
              <a:gd name="T0" fmla="*/ 699 w 699"/>
              <a:gd name="T1" fmla="*/ 9 h 241"/>
              <a:gd name="T2" fmla="*/ 504 w 699"/>
              <a:gd name="T3" fmla="*/ 207 h 241"/>
              <a:gd name="T4" fmla="*/ 189 w 699"/>
              <a:gd name="T5" fmla="*/ 207 h 241"/>
              <a:gd name="T6" fmla="*/ 0 w 699"/>
              <a:gd name="T7" fmla="*/ 0 h 241"/>
              <a:gd name="T8" fmla="*/ 0 60000 65536"/>
              <a:gd name="T9" fmla="*/ 0 60000 65536"/>
              <a:gd name="T10" fmla="*/ 0 60000 65536"/>
              <a:gd name="T11" fmla="*/ 0 60000 65536"/>
              <a:gd name="T12" fmla="*/ 0 w 699"/>
              <a:gd name="T13" fmla="*/ 0 h 241"/>
              <a:gd name="T14" fmla="*/ 699 w 699"/>
              <a:gd name="T15" fmla="*/ 241 h 2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9" h="241">
                <a:moveTo>
                  <a:pt x="699" y="9"/>
                </a:moveTo>
                <a:cubicBezTo>
                  <a:pt x="667" y="42"/>
                  <a:pt x="589" y="174"/>
                  <a:pt x="504" y="207"/>
                </a:cubicBezTo>
                <a:cubicBezTo>
                  <a:pt x="419" y="240"/>
                  <a:pt x="273" y="241"/>
                  <a:pt x="189" y="207"/>
                </a:cubicBezTo>
                <a:cubicBezTo>
                  <a:pt x="105" y="173"/>
                  <a:pt x="39" y="43"/>
                  <a:pt x="0" y="0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1600200" y="4191001"/>
            <a:ext cx="0" cy="304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4876800" y="4572001"/>
            <a:ext cx="804863" cy="382588"/>
          </a:xfrm>
          <a:custGeom>
            <a:avLst/>
            <a:gdLst>
              <a:gd name="T0" fmla="*/ 1 w 699"/>
              <a:gd name="T1" fmla="*/ 9 h 241"/>
              <a:gd name="T2" fmla="*/ 1 w 699"/>
              <a:gd name="T3" fmla="*/ 207 h 241"/>
              <a:gd name="T4" fmla="*/ 1 w 699"/>
              <a:gd name="T5" fmla="*/ 207 h 241"/>
              <a:gd name="T6" fmla="*/ 0 w 699"/>
              <a:gd name="T7" fmla="*/ 0 h 241"/>
              <a:gd name="T8" fmla="*/ 0 60000 65536"/>
              <a:gd name="T9" fmla="*/ 0 60000 65536"/>
              <a:gd name="T10" fmla="*/ 0 60000 65536"/>
              <a:gd name="T11" fmla="*/ 0 60000 65536"/>
              <a:gd name="T12" fmla="*/ 0 w 699"/>
              <a:gd name="T13" fmla="*/ 0 h 241"/>
              <a:gd name="T14" fmla="*/ 699 w 699"/>
              <a:gd name="T15" fmla="*/ 241 h 2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9" h="241">
                <a:moveTo>
                  <a:pt x="699" y="9"/>
                </a:moveTo>
                <a:cubicBezTo>
                  <a:pt x="667" y="42"/>
                  <a:pt x="589" y="174"/>
                  <a:pt x="504" y="207"/>
                </a:cubicBezTo>
                <a:cubicBezTo>
                  <a:pt x="419" y="240"/>
                  <a:pt x="273" y="241"/>
                  <a:pt x="189" y="207"/>
                </a:cubicBezTo>
                <a:cubicBezTo>
                  <a:pt x="105" y="173"/>
                  <a:pt x="39" y="43"/>
                  <a:pt x="0" y="0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4876800" y="4191001"/>
            <a:ext cx="0" cy="304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7515225" y="4570414"/>
            <a:ext cx="1219200" cy="382588"/>
          </a:xfrm>
          <a:custGeom>
            <a:avLst/>
            <a:gdLst>
              <a:gd name="T0" fmla="*/ 8895 w 699"/>
              <a:gd name="T1" fmla="*/ 9 h 241"/>
              <a:gd name="T2" fmla="*/ 6409 w 699"/>
              <a:gd name="T3" fmla="*/ 207 h 241"/>
              <a:gd name="T4" fmla="*/ 2413 w 699"/>
              <a:gd name="T5" fmla="*/ 207 h 241"/>
              <a:gd name="T6" fmla="*/ 0 w 699"/>
              <a:gd name="T7" fmla="*/ 0 h 241"/>
              <a:gd name="T8" fmla="*/ 0 60000 65536"/>
              <a:gd name="T9" fmla="*/ 0 60000 65536"/>
              <a:gd name="T10" fmla="*/ 0 60000 65536"/>
              <a:gd name="T11" fmla="*/ 0 60000 65536"/>
              <a:gd name="T12" fmla="*/ 0 w 699"/>
              <a:gd name="T13" fmla="*/ 0 h 241"/>
              <a:gd name="T14" fmla="*/ 699 w 699"/>
              <a:gd name="T15" fmla="*/ 241 h 2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9" h="241">
                <a:moveTo>
                  <a:pt x="699" y="9"/>
                </a:moveTo>
                <a:cubicBezTo>
                  <a:pt x="667" y="42"/>
                  <a:pt x="589" y="174"/>
                  <a:pt x="504" y="207"/>
                </a:cubicBezTo>
                <a:cubicBezTo>
                  <a:pt x="419" y="240"/>
                  <a:pt x="273" y="241"/>
                  <a:pt x="189" y="207"/>
                </a:cubicBezTo>
                <a:cubicBezTo>
                  <a:pt x="105" y="173"/>
                  <a:pt x="39" y="43"/>
                  <a:pt x="0" y="0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 flipH="1">
            <a:off x="7467600" y="4191001"/>
            <a:ext cx="0" cy="304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304800" y="4954589"/>
            <a:ext cx="7545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dirty="0" smtClean="0">
                <a:latin typeface="+mn-lt"/>
              </a:rPr>
              <a:t>b) AVPF: Allow </a:t>
            </a:r>
            <a:r>
              <a:rPr lang="en-US" sz="1800" b="1" dirty="0">
                <a:latin typeface="+mn-lt"/>
              </a:rPr>
              <a:t>(at most every other) RTCP packet to be sent earlier</a:t>
            </a:r>
            <a:endParaRPr lang="de-DE" sz="1800" b="1" dirty="0">
              <a:latin typeface="+mn-lt"/>
            </a:endParaRPr>
          </a:p>
        </p:txBody>
      </p:sp>
      <p:sp>
        <p:nvSpPr>
          <p:cNvPr id="30" name="Text Box 49"/>
          <p:cNvSpPr txBox="1">
            <a:spLocks noChangeArrowheads="1"/>
          </p:cNvSpPr>
          <p:nvPr/>
        </p:nvSpPr>
        <p:spPr bwMode="auto">
          <a:xfrm>
            <a:off x="304800" y="1538288"/>
            <a:ext cx="73532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dirty="0" smtClean="0">
                <a:latin typeface="+mn-lt"/>
              </a:rPr>
              <a:t>a) AVP: Regular </a:t>
            </a:r>
            <a:r>
              <a:rPr lang="en-US" sz="1800" b="1" dirty="0">
                <a:latin typeface="+mn-lt"/>
              </a:rPr>
              <a:t>RTCP operation </a:t>
            </a:r>
            <a:r>
              <a:rPr lang="en-US" sz="1800" b="1" dirty="0" smtClean="0">
                <a:latin typeface="+mn-lt"/>
              </a:rPr>
              <a:t>(without </a:t>
            </a:r>
            <a:r>
              <a:rPr lang="en-US" sz="1800" b="1" dirty="0">
                <a:latin typeface="+mn-lt"/>
              </a:rPr>
              <a:t>randomization, i.e. T = T</a:t>
            </a:r>
            <a:r>
              <a:rPr lang="en-US" sz="1800" b="1" baseline="-25000" dirty="0">
                <a:latin typeface="+mn-lt"/>
              </a:rPr>
              <a:t>d</a:t>
            </a:r>
            <a:r>
              <a:rPr lang="en-US" sz="1800" b="1" dirty="0">
                <a:latin typeface="+mn-lt"/>
              </a:rPr>
              <a:t>)</a:t>
            </a:r>
            <a:endParaRPr lang="de-DE" sz="1800" b="1" dirty="0">
              <a:latin typeface="+mn-lt"/>
            </a:endParaRPr>
          </a:p>
        </p:txBody>
      </p:sp>
      <p:cxnSp>
        <p:nvCxnSpPr>
          <p:cNvPr id="31" name="Straight Connector 30"/>
          <p:cNvCxnSpPr>
            <a:stCxn id="4" idx="1"/>
            <a:endCxn id="17" idx="0"/>
          </p:cNvCxnSpPr>
          <p:nvPr/>
        </p:nvCxnSpPr>
        <p:spPr>
          <a:xfrm flipH="1">
            <a:off x="1143000" y="2971800"/>
            <a:ext cx="1" cy="1219201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4190999" y="2932113"/>
            <a:ext cx="1" cy="1219201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2667001" y="2921722"/>
            <a:ext cx="1" cy="1219201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715000" y="2971800"/>
            <a:ext cx="1" cy="1219201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7238999" y="2921722"/>
            <a:ext cx="1" cy="1219201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8763000" y="2921722"/>
            <a:ext cx="1" cy="1219201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991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215399" y="152384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356265" y="152384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15" name="Right Arrow 14"/>
          <p:cNvSpPr/>
          <p:nvPr/>
        </p:nvSpPr>
        <p:spPr>
          <a:xfrm>
            <a:off x="2501129" y="316238"/>
            <a:ext cx="371427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482127" y="-15818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Media packets</a:t>
            </a:r>
            <a:endParaRPr lang="en-US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501129" y="848764"/>
            <a:ext cx="37142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55904" y="862421"/>
            <a:ext cx="18004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Congestion Cues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928566" y="1200975"/>
            <a:ext cx="2731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Calculates sender’s estimate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15399" y="2446348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356265" y="2446348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22" name="Right Arrow 21"/>
          <p:cNvSpPr/>
          <p:nvPr/>
        </p:nvSpPr>
        <p:spPr>
          <a:xfrm>
            <a:off x="2501129" y="2610202"/>
            <a:ext cx="371427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482127" y="2278146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Media packets</a:t>
            </a:r>
            <a:endParaRPr lang="en-US" sz="16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501129" y="3142728"/>
            <a:ext cx="37142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90953" y="3156385"/>
            <a:ext cx="2076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Receiver's Estimate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5587250" y="1271445"/>
            <a:ext cx="302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Measures congestion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39650" y="3413388"/>
            <a:ext cx="3029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Calculates Receiver’s Estimate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80966" y="3494939"/>
            <a:ext cx="2731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Follows receiver’s estimate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215399" y="4391182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356265" y="4391182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31" name="Right Arrow 30"/>
          <p:cNvSpPr/>
          <p:nvPr/>
        </p:nvSpPr>
        <p:spPr>
          <a:xfrm>
            <a:off x="2501129" y="4555036"/>
            <a:ext cx="371427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2501129" y="5087562"/>
            <a:ext cx="37142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90953" y="5005634"/>
            <a:ext cx="222563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Congestion Cues and</a:t>
            </a:r>
          </a:p>
          <a:p>
            <a:r>
              <a:rPr lang="en-US" sz="1600" dirty="0" smtClean="0"/>
              <a:t>Receiver's Estimate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5739650" y="5358222"/>
            <a:ext cx="3029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Measures Congestion and Calculates Receiver’s Estimate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80966" y="5467083"/>
            <a:ext cx="30839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Calculates sender’s estimate and chooses a value between Sender and Receiver Estimates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482127" y="4216482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Media packets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8252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3031490" y="2253003"/>
            <a:ext cx="518906" cy="1775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Base-station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63879" y="1790930"/>
            <a:ext cx="1859325" cy="2701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20" name="Right Arrow 19"/>
          <p:cNvSpPr/>
          <p:nvPr/>
        </p:nvSpPr>
        <p:spPr>
          <a:xfrm>
            <a:off x="2023204" y="2460002"/>
            <a:ext cx="1008286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16656" y="1790930"/>
            <a:ext cx="1859325" cy="2701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3714271" y="2198383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Media Packets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614565" y="2254093"/>
            <a:ext cx="518906" cy="1775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Base-</a:t>
            </a:r>
            <a:r>
              <a:rPr lang="en-US" dirty="0" smtClean="0"/>
              <a:t>station</a:t>
            </a:r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3577717" y="2460002"/>
            <a:ext cx="202100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6133471" y="2460002"/>
            <a:ext cx="983185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27" idx="1"/>
            <a:endCxn id="19" idx="3"/>
          </p:cNvCxnSpPr>
          <p:nvPr/>
        </p:nvCxnSpPr>
        <p:spPr>
          <a:xfrm flipH="1">
            <a:off x="2023204" y="3140549"/>
            <a:ext cx="1008286" cy="1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8" idx="3"/>
            <a:endCxn id="25" idx="1"/>
          </p:cNvCxnSpPr>
          <p:nvPr/>
        </p:nvCxnSpPr>
        <p:spPr>
          <a:xfrm>
            <a:off x="6133471" y="3141639"/>
            <a:ext cx="9831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57555" y="3071620"/>
            <a:ext cx="89952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Uplink</a:t>
            </a:r>
          </a:p>
          <a:p>
            <a:pPr algn="ctr"/>
            <a:r>
              <a:rPr lang="en-US" sz="1600" dirty="0" smtClean="0"/>
              <a:t>Update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6133471" y="3141639"/>
            <a:ext cx="10182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Downlink</a:t>
            </a:r>
          </a:p>
          <a:p>
            <a:pPr algn="ctr"/>
            <a:r>
              <a:rPr lang="en-US" sz="1600" dirty="0" smtClean="0"/>
              <a:t>Update</a:t>
            </a:r>
            <a:endParaRPr lang="en-US" sz="1600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2023204" y="3946169"/>
            <a:ext cx="50934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973723" y="3988220"/>
            <a:ext cx="100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TMMBR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045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158603" y="3793790"/>
            <a:ext cx="1474768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93541" y="3793790"/>
            <a:ext cx="1350792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18" name="Right Arrow 17"/>
          <p:cNvSpPr/>
          <p:nvPr/>
        </p:nvSpPr>
        <p:spPr>
          <a:xfrm>
            <a:off x="2444333" y="3957644"/>
            <a:ext cx="371427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425331" y="3625588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Media packets</a:t>
            </a:r>
            <a:endParaRPr lang="en-US" sz="16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444333" y="4490170"/>
            <a:ext cx="37142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99108" y="4503827"/>
            <a:ext cx="2082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Estimated Capacity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1093541" y="914848"/>
            <a:ext cx="6539830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Coverage Map Service (NCMS)</a:t>
            </a:r>
            <a:endParaRPr lang="en-US" sz="1600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6526210" y="1746218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95323" y="2044478"/>
            <a:ext cx="400110" cy="157673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Coverage Update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1512758" y="1853308"/>
            <a:ext cx="400110" cy="177228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err="1" smtClean="0"/>
              <a:t>Lookahead</a:t>
            </a:r>
            <a:r>
              <a:rPr lang="en-US" sz="1400" dirty="0" smtClean="0"/>
              <a:t> Request</a:t>
            </a:r>
            <a:endParaRPr lang="en-US" sz="1400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6963818" y="1746218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563708" y="1853308"/>
            <a:ext cx="400110" cy="177228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err="1" smtClean="0"/>
              <a:t>Lookahead</a:t>
            </a:r>
            <a:r>
              <a:rPr lang="en-US" sz="1400" dirty="0" smtClean="0"/>
              <a:t> Request</a:t>
            </a:r>
            <a:endParaRPr lang="en-US" sz="14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360262" y="1746218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63818" y="1858924"/>
            <a:ext cx="400110" cy="168251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Coverage Map Info</a:t>
            </a:r>
            <a:endParaRPr lang="en-US" sz="1400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923080" y="1729097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319524" y="1729097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923080" y="1841803"/>
            <a:ext cx="400110" cy="168251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Coverage Map Info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08439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8327" y="5052177"/>
            <a:ext cx="3274301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 Protocol </a:t>
            </a:r>
            <a:r>
              <a:rPr lang="en-US" dirty="0" smtClean="0">
                <a:latin typeface="+mj-lt"/>
              </a:rPr>
              <a:t>(IP)</a:t>
            </a:r>
            <a:endParaRPr lang="en-US" sz="160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8327" y="4220807"/>
            <a:ext cx="3274301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Datagram Protocol </a:t>
            </a:r>
            <a:r>
              <a:rPr lang="en-US" dirty="0" smtClean="0">
                <a:latin typeface="+mj-lt"/>
              </a:rPr>
              <a:t>(UDP)</a:t>
            </a:r>
            <a:endParaRPr lang="en-US" sz="1600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8328" y="3389437"/>
            <a:ext cx="1936070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Session Traversal Utilities for NAT </a:t>
            </a:r>
            <a:r>
              <a:rPr lang="en-US" sz="1600" dirty="0" smtClean="0">
                <a:latin typeface="+mj-lt"/>
              </a:rPr>
              <a:t>(STUN)</a:t>
            </a:r>
            <a:endParaRPr lang="en-US" sz="1600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54399" y="3389437"/>
            <a:ext cx="4603758" cy="831370"/>
          </a:xfrm>
          <a:prstGeom prst="rect">
            <a:avLst/>
          </a:prstGeom>
          <a:solidFill>
            <a:srgbClr val="D7DCE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Real-time Transport Protocol </a:t>
            </a:r>
            <a:r>
              <a:rPr lang="en-US" sz="1600" dirty="0" smtClean="0">
                <a:latin typeface="+mj-lt"/>
              </a:rPr>
              <a:t>(RTP)</a:t>
            </a:r>
            <a:endParaRPr lang="en-US" sz="14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56276" y="2922073"/>
            <a:ext cx="1336351" cy="4673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Subflow</a:t>
            </a:r>
            <a:r>
              <a:rPr lang="en-US" sz="1400" dirty="0" smtClean="0"/>
              <a:t> #1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4492628" y="2922067"/>
            <a:ext cx="1347183" cy="4673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Subflow</a:t>
            </a:r>
            <a:endParaRPr lang="en-US" sz="1400" dirty="0" smtClean="0"/>
          </a:p>
          <a:p>
            <a:pPr algn="ctr"/>
            <a:r>
              <a:rPr lang="en-US" sz="1400" dirty="0" smtClean="0"/>
              <a:t>#2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3156277" y="2444161"/>
            <a:ext cx="2697189" cy="4915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Multipath RTP </a:t>
            </a:r>
            <a:r>
              <a:rPr lang="en-US" sz="1600" dirty="0" smtClean="0">
                <a:latin typeface="+mj-lt"/>
              </a:rPr>
              <a:t>(MPRTP)</a:t>
            </a:r>
            <a:endParaRPr lang="en-US" sz="14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56277" y="1708376"/>
            <a:ext cx="2697189" cy="735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#1</a:t>
            </a:r>
            <a:endParaRPr lang="en-US" sz="1400" dirty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39810" y="1708375"/>
            <a:ext cx="996841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#2</a:t>
            </a:r>
            <a:endParaRPr lang="en-US" sz="1400" dirty="0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6651" y="1708376"/>
            <a:ext cx="921505" cy="168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#3</a:t>
            </a:r>
            <a:endParaRPr lang="en-US" sz="14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78973" y="5052177"/>
            <a:ext cx="3274301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 Protocol </a:t>
            </a:r>
            <a:r>
              <a:rPr lang="en-US" dirty="0" smtClean="0">
                <a:latin typeface="+mj-lt"/>
              </a:rPr>
              <a:t>(IP)</a:t>
            </a:r>
            <a:endParaRPr lang="en-US" sz="1600" dirty="0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78973" y="4220807"/>
            <a:ext cx="3274301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Datagram Protocol </a:t>
            </a:r>
            <a:r>
              <a:rPr lang="en-US" dirty="0" smtClean="0">
                <a:latin typeface="+mj-lt"/>
              </a:rPr>
              <a:t>(UDP)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0741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8037" y="5052177"/>
            <a:ext cx="8558942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prstClr val="black"/>
                </a:solidFill>
              </a:rPr>
              <a:t>Internet Protocol </a:t>
            </a:r>
            <a:r>
              <a:rPr lang="en-US" dirty="0">
                <a:solidFill>
                  <a:prstClr val="black"/>
                </a:solidFill>
                <a:latin typeface="Nexa Bold"/>
              </a:rPr>
              <a:t>(IP</a:t>
            </a:r>
            <a:r>
              <a:rPr lang="en-US" dirty="0" smtClean="0">
                <a:solidFill>
                  <a:prstClr val="black"/>
                </a:solidFill>
                <a:latin typeface="Nexa Bold"/>
              </a:rPr>
              <a:t>)</a:t>
            </a:r>
            <a:endParaRPr lang="en-US" sz="1600" dirty="0">
              <a:solidFill>
                <a:prstClr val="black"/>
              </a:solidFill>
              <a:latin typeface="Nexa Bold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8036" y="4220807"/>
            <a:ext cx="6524288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prstClr val="black"/>
                </a:solidFill>
              </a:rPr>
              <a:t>User Datagram Protocol </a:t>
            </a:r>
            <a:r>
              <a:rPr lang="en-US" dirty="0">
                <a:solidFill>
                  <a:prstClr val="black"/>
                </a:solidFill>
                <a:latin typeface="Nexa Bold"/>
              </a:rPr>
              <a:t>(UDP)</a:t>
            </a:r>
            <a:endParaRPr lang="en-US" sz="1600" dirty="0">
              <a:solidFill>
                <a:prstClr val="black"/>
              </a:solidFill>
              <a:latin typeface="Nexa Bold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8038" y="3389437"/>
            <a:ext cx="1936070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Session Traversal Utilities for NAT </a:t>
            </a:r>
            <a:r>
              <a:rPr lang="en-US" sz="1600" dirty="0" smtClean="0">
                <a:latin typeface="+mj-lt"/>
              </a:rPr>
              <a:t>(STUN)</a:t>
            </a:r>
            <a:endParaRPr lang="en-US" sz="16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94109" y="3389437"/>
            <a:ext cx="3468476" cy="8313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                     RTP</a:t>
            </a:r>
          </a:p>
          <a:p>
            <a:pPr algn="ctr"/>
            <a:endParaRPr lang="en-US" sz="16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68055" y="1708375"/>
            <a:ext cx="873946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#2</a:t>
            </a:r>
            <a:endParaRPr lang="en-US" sz="14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94109" y="1708375"/>
            <a:ext cx="873946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#1</a:t>
            </a:r>
            <a:endParaRPr lang="en-US" sz="1400" dirty="0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94108" y="3877894"/>
            <a:ext cx="1747893" cy="342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TURN</a:t>
            </a:r>
            <a:endParaRPr lang="en-US" sz="1400" dirty="0">
              <a:latin typeface="+mj-lt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2294108" y="3384770"/>
            <a:ext cx="2" cy="664581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028346" y="1708375"/>
            <a:ext cx="873946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#3</a:t>
            </a:r>
            <a:endParaRPr lang="en-US" sz="1400" dirty="0"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888638" y="1708375"/>
            <a:ext cx="873946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#4</a:t>
            </a:r>
            <a:endParaRPr lang="en-US" sz="1400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82324" y="4220808"/>
            <a:ext cx="2034654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Transmission Control Protocol </a:t>
            </a:r>
            <a:r>
              <a:rPr lang="en-US" dirty="0" smtClean="0">
                <a:latin typeface="+mj-lt"/>
              </a:rPr>
              <a:t>(TCP)</a:t>
            </a:r>
            <a:endParaRPr lang="en-US" sz="1600" dirty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40939" y="3389438"/>
            <a:ext cx="2376039" cy="826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Signaling Protocol</a:t>
            </a:r>
          </a:p>
          <a:p>
            <a:pPr algn="ctr"/>
            <a:r>
              <a:rPr lang="en-US" sz="1200" i="1" dirty="0" smtClean="0"/>
              <a:t>(e.g., SIP, Jingle, …)</a:t>
            </a:r>
            <a:endParaRPr lang="en-US" sz="1200" i="1" dirty="0"/>
          </a:p>
        </p:txBody>
      </p:sp>
      <p:sp>
        <p:nvSpPr>
          <p:cNvPr id="17" name="Rectangle 16"/>
          <p:cNvSpPr/>
          <p:nvPr/>
        </p:nvSpPr>
        <p:spPr>
          <a:xfrm>
            <a:off x="5762584" y="3384770"/>
            <a:ext cx="778355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DTLS</a:t>
            </a:r>
            <a:endParaRPr lang="en-US" sz="16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2585" y="6211669"/>
            <a:ext cx="3154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>
                <a:latin typeface="+mj-lt"/>
              </a:rPr>
              <a:t>Note:</a:t>
            </a:r>
            <a:r>
              <a:rPr lang="en-US" sz="1200" dirty="0" smtClean="0"/>
              <a:t> *RTP can be sent over UDP or TCP.</a:t>
            </a:r>
          </a:p>
          <a:p>
            <a:pPr algn="just"/>
            <a:r>
              <a:rPr lang="en-US" sz="1200" dirty="0" smtClean="0"/>
              <a:t>Similarly, signaling </a:t>
            </a:r>
            <a:r>
              <a:rPr lang="en-US" sz="1200" dirty="0"/>
              <a:t>p</a:t>
            </a:r>
            <a:r>
              <a:rPr lang="en-US" sz="1200" dirty="0" smtClean="0"/>
              <a:t>rotocols can be designed to transmit over UDP or TCP.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5762580" y="1708375"/>
            <a:ext cx="1570372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600" dirty="0" smtClean="0"/>
              <a:t>Secure RTP </a:t>
            </a:r>
            <a:r>
              <a:rPr lang="en-US" sz="1600" dirty="0" smtClean="0">
                <a:latin typeface="+mj-lt"/>
              </a:rPr>
              <a:t>(SRTP)</a:t>
            </a:r>
            <a:r>
              <a:rPr lang="en-US" sz="1600" dirty="0" smtClean="0"/>
              <a:t> Keying</a:t>
            </a:r>
            <a:endParaRPr lang="en-US" sz="1400" dirty="0">
              <a:latin typeface="+mj-l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028346" y="3389438"/>
            <a:ext cx="0" cy="49312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168055" y="3384770"/>
            <a:ext cx="0" cy="49312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611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051466" y="518873"/>
            <a:ext cx="0" cy="4478660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1051466" y="4986079"/>
            <a:ext cx="7576559" cy="0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1106088" y="1501984"/>
            <a:ext cx="6377073" cy="1721945"/>
          </a:xfrm>
          <a:custGeom>
            <a:avLst/>
            <a:gdLst>
              <a:gd name="connsiteX0" fmla="*/ 0 w 6377073"/>
              <a:gd name="connsiteY0" fmla="*/ 355019 h 1334322"/>
              <a:gd name="connsiteX1" fmla="*/ 1488439 w 6377073"/>
              <a:gd name="connsiteY1" fmla="*/ 245782 h 1334322"/>
              <a:gd name="connsiteX2" fmla="*/ 2731081 w 6377073"/>
              <a:gd name="connsiteY2" fmla="*/ 996783 h 1334322"/>
              <a:gd name="connsiteX3" fmla="*/ 4506283 w 6377073"/>
              <a:gd name="connsiteY3" fmla="*/ 1283528 h 1334322"/>
              <a:gd name="connsiteX4" fmla="*/ 6377073 w 6377073"/>
              <a:gd name="connsiteY4" fmla="*/ 0 h 1334322"/>
              <a:gd name="connsiteX5" fmla="*/ 6377073 w 6377073"/>
              <a:gd name="connsiteY5" fmla="*/ 0 h 1334322"/>
              <a:gd name="connsiteX6" fmla="*/ 6377073 w 6377073"/>
              <a:gd name="connsiteY6" fmla="*/ 0 h 1334322"/>
              <a:gd name="connsiteX0" fmla="*/ 0 w 6377073"/>
              <a:gd name="connsiteY0" fmla="*/ 355019 h 1655028"/>
              <a:gd name="connsiteX1" fmla="*/ 1488439 w 6377073"/>
              <a:gd name="connsiteY1" fmla="*/ 245782 h 1655028"/>
              <a:gd name="connsiteX2" fmla="*/ 2731081 w 6377073"/>
              <a:gd name="connsiteY2" fmla="*/ 996783 h 1655028"/>
              <a:gd name="connsiteX3" fmla="*/ 4519938 w 6377073"/>
              <a:gd name="connsiteY3" fmla="*/ 1624892 h 1655028"/>
              <a:gd name="connsiteX4" fmla="*/ 6377073 w 6377073"/>
              <a:gd name="connsiteY4" fmla="*/ 0 h 1655028"/>
              <a:gd name="connsiteX5" fmla="*/ 6377073 w 6377073"/>
              <a:gd name="connsiteY5" fmla="*/ 0 h 1655028"/>
              <a:gd name="connsiteX6" fmla="*/ 6377073 w 6377073"/>
              <a:gd name="connsiteY6" fmla="*/ 0 h 1655028"/>
              <a:gd name="connsiteX0" fmla="*/ 0 w 6377073"/>
              <a:gd name="connsiteY0" fmla="*/ 355019 h 1652632"/>
              <a:gd name="connsiteX1" fmla="*/ 1488439 w 6377073"/>
              <a:gd name="connsiteY1" fmla="*/ 245782 h 1652632"/>
              <a:gd name="connsiteX2" fmla="*/ 2758391 w 6377073"/>
              <a:gd name="connsiteY2" fmla="*/ 969473 h 1652632"/>
              <a:gd name="connsiteX3" fmla="*/ 4519938 w 6377073"/>
              <a:gd name="connsiteY3" fmla="*/ 1624892 h 1652632"/>
              <a:gd name="connsiteX4" fmla="*/ 6377073 w 6377073"/>
              <a:gd name="connsiteY4" fmla="*/ 0 h 1652632"/>
              <a:gd name="connsiteX5" fmla="*/ 6377073 w 6377073"/>
              <a:gd name="connsiteY5" fmla="*/ 0 h 1652632"/>
              <a:gd name="connsiteX6" fmla="*/ 6377073 w 6377073"/>
              <a:gd name="connsiteY6" fmla="*/ 0 h 1652632"/>
              <a:gd name="connsiteX0" fmla="*/ 0 w 6377073"/>
              <a:gd name="connsiteY0" fmla="*/ 355019 h 1652632"/>
              <a:gd name="connsiteX1" fmla="*/ 1488439 w 6377073"/>
              <a:gd name="connsiteY1" fmla="*/ 245782 h 1652632"/>
              <a:gd name="connsiteX2" fmla="*/ 2813012 w 6377073"/>
              <a:gd name="connsiteY2" fmla="*/ 969473 h 1652632"/>
              <a:gd name="connsiteX3" fmla="*/ 4519938 w 6377073"/>
              <a:gd name="connsiteY3" fmla="*/ 1624892 h 1652632"/>
              <a:gd name="connsiteX4" fmla="*/ 6377073 w 6377073"/>
              <a:gd name="connsiteY4" fmla="*/ 0 h 1652632"/>
              <a:gd name="connsiteX5" fmla="*/ 6377073 w 6377073"/>
              <a:gd name="connsiteY5" fmla="*/ 0 h 1652632"/>
              <a:gd name="connsiteX6" fmla="*/ 6377073 w 6377073"/>
              <a:gd name="connsiteY6" fmla="*/ 0 h 1652632"/>
              <a:gd name="connsiteX0" fmla="*/ 0 w 6377073"/>
              <a:gd name="connsiteY0" fmla="*/ 355019 h 1653146"/>
              <a:gd name="connsiteX1" fmla="*/ 1488439 w 6377073"/>
              <a:gd name="connsiteY1" fmla="*/ 245782 h 1653146"/>
              <a:gd name="connsiteX2" fmla="*/ 2813012 w 6377073"/>
              <a:gd name="connsiteY2" fmla="*/ 969473 h 1653146"/>
              <a:gd name="connsiteX3" fmla="*/ 4519938 w 6377073"/>
              <a:gd name="connsiteY3" fmla="*/ 1624892 h 1653146"/>
              <a:gd name="connsiteX4" fmla="*/ 6377073 w 6377073"/>
              <a:gd name="connsiteY4" fmla="*/ 0 h 1653146"/>
              <a:gd name="connsiteX5" fmla="*/ 6377073 w 6377073"/>
              <a:gd name="connsiteY5" fmla="*/ 0 h 1653146"/>
              <a:gd name="connsiteX6" fmla="*/ 6377073 w 6377073"/>
              <a:gd name="connsiteY6" fmla="*/ 0 h 1653146"/>
              <a:gd name="connsiteX0" fmla="*/ 0 w 6377073"/>
              <a:gd name="connsiteY0" fmla="*/ 355019 h 1745421"/>
              <a:gd name="connsiteX1" fmla="*/ 1488439 w 6377073"/>
              <a:gd name="connsiteY1" fmla="*/ 245782 h 1745421"/>
              <a:gd name="connsiteX2" fmla="*/ 2813012 w 6377073"/>
              <a:gd name="connsiteY2" fmla="*/ 969473 h 1745421"/>
              <a:gd name="connsiteX3" fmla="*/ 4574560 w 6377073"/>
              <a:gd name="connsiteY3" fmla="*/ 1720474 h 1745421"/>
              <a:gd name="connsiteX4" fmla="*/ 6377073 w 6377073"/>
              <a:gd name="connsiteY4" fmla="*/ 0 h 1745421"/>
              <a:gd name="connsiteX5" fmla="*/ 6377073 w 6377073"/>
              <a:gd name="connsiteY5" fmla="*/ 0 h 1745421"/>
              <a:gd name="connsiteX6" fmla="*/ 6377073 w 6377073"/>
              <a:gd name="connsiteY6" fmla="*/ 0 h 1745421"/>
              <a:gd name="connsiteX0" fmla="*/ 0 w 6377073"/>
              <a:gd name="connsiteY0" fmla="*/ 355019 h 1721429"/>
              <a:gd name="connsiteX1" fmla="*/ 1488439 w 6377073"/>
              <a:gd name="connsiteY1" fmla="*/ 245782 h 1721429"/>
              <a:gd name="connsiteX2" fmla="*/ 4574560 w 6377073"/>
              <a:gd name="connsiteY2" fmla="*/ 1720474 h 1721429"/>
              <a:gd name="connsiteX3" fmla="*/ 6377073 w 6377073"/>
              <a:gd name="connsiteY3" fmla="*/ 0 h 1721429"/>
              <a:gd name="connsiteX4" fmla="*/ 6377073 w 6377073"/>
              <a:gd name="connsiteY4" fmla="*/ 0 h 1721429"/>
              <a:gd name="connsiteX5" fmla="*/ 6377073 w 6377073"/>
              <a:gd name="connsiteY5" fmla="*/ 0 h 1721429"/>
              <a:gd name="connsiteX0" fmla="*/ 0 w 6377073"/>
              <a:gd name="connsiteY0" fmla="*/ 355019 h 1721945"/>
              <a:gd name="connsiteX1" fmla="*/ 1474784 w 6377073"/>
              <a:gd name="connsiteY1" fmla="*/ 300400 h 1721945"/>
              <a:gd name="connsiteX2" fmla="*/ 4574560 w 6377073"/>
              <a:gd name="connsiteY2" fmla="*/ 1720474 h 1721945"/>
              <a:gd name="connsiteX3" fmla="*/ 6377073 w 6377073"/>
              <a:gd name="connsiteY3" fmla="*/ 0 h 1721945"/>
              <a:gd name="connsiteX4" fmla="*/ 6377073 w 6377073"/>
              <a:gd name="connsiteY4" fmla="*/ 0 h 1721945"/>
              <a:gd name="connsiteX5" fmla="*/ 6377073 w 6377073"/>
              <a:gd name="connsiteY5" fmla="*/ 0 h 1721945"/>
              <a:gd name="connsiteX0" fmla="*/ 0 w 6377073"/>
              <a:gd name="connsiteY0" fmla="*/ 355019 h 1736248"/>
              <a:gd name="connsiteX1" fmla="*/ 1474784 w 6377073"/>
              <a:gd name="connsiteY1" fmla="*/ 300400 h 1736248"/>
              <a:gd name="connsiteX2" fmla="*/ 4574560 w 6377073"/>
              <a:gd name="connsiteY2" fmla="*/ 1720474 h 1736248"/>
              <a:gd name="connsiteX3" fmla="*/ 5721614 w 6377073"/>
              <a:gd name="connsiteY3" fmla="*/ 996800 h 1736248"/>
              <a:gd name="connsiteX4" fmla="*/ 6377073 w 6377073"/>
              <a:gd name="connsiteY4" fmla="*/ 0 h 1736248"/>
              <a:gd name="connsiteX5" fmla="*/ 6377073 w 6377073"/>
              <a:gd name="connsiteY5" fmla="*/ 0 h 1736248"/>
              <a:gd name="connsiteX6" fmla="*/ 6377073 w 6377073"/>
              <a:gd name="connsiteY6" fmla="*/ 0 h 1736248"/>
              <a:gd name="connsiteX0" fmla="*/ 0 w 6377073"/>
              <a:gd name="connsiteY0" fmla="*/ 355019 h 1736248"/>
              <a:gd name="connsiteX1" fmla="*/ 1474784 w 6377073"/>
              <a:gd name="connsiteY1" fmla="*/ 300400 h 1736248"/>
              <a:gd name="connsiteX2" fmla="*/ 4574560 w 6377073"/>
              <a:gd name="connsiteY2" fmla="*/ 1720474 h 1736248"/>
              <a:gd name="connsiteX3" fmla="*/ 5721614 w 6377073"/>
              <a:gd name="connsiteY3" fmla="*/ 996800 h 1736248"/>
              <a:gd name="connsiteX4" fmla="*/ 6377073 w 6377073"/>
              <a:gd name="connsiteY4" fmla="*/ 0 h 1736248"/>
              <a:gd name="connsiteX5" fmla="*/ 6377073 w 6377073"/>
              <a:gd name="connsiteY5" fmla="*/ 0 h 1736248"/>
              <a:gd name="connsiteX6" fmla="*/ 6377073 w 6377073"/>
              <a:gd name="connsiteY6" fmla="*/ 0 h 1736248"/>
              <a:gd name="connsiteX0" fmla="*/ 0 w 6377073"/>
              <a:gd name="connsiteY0" fmla="*/ 355019 h 1738015"/>
              <a:gd name="connsiteX1" fmla="*/ 1474784 w 6377073"/>
              <a:gd name="connsiteY1" fmla="*/ 300400 h 1738015"/>
              <a:gd name="connsiteX2" fmla="*/ 4574560 w 6377073"/>
              <a:gd name="connsiteY2" fmla="*/ 1720474 h 1738015"/>
              <a:gd name="connsiteX3" fmla="*/ 5721614 w 6377073"/>
              <a:gd name="connsiteY3" fmla="*/ 996800 h 1738015"/>
              <a:gd name="connsiteX4" fmla="*/ 6377073 w 6377073"/>
              <a:gd name="connsiteY4" fmla="*/ 0 h 1738015"/>
              <a:gd name="connsiteX5" fmla="*/ 6377073 w 6377073"/>
              <a:gd name="connsiteY5" fmla="*/ 0 h 1738015"/>
              <a:gd name="connsiteX6" fmla="*/ 6377073 w 6377073"/>
              <a:gd name="connsiteY6" fmla="*/ 0 h 1738015"/>
              <a:gd name="connsiteX0" fmla="*/ 0 w 6377073"/>
              <a:gd name="connsiteY0" fmla="*/ 355019 h 1721945"/>
              <a:gd name="connsiteX1" fmla="*/ 1474784 w 6377073"/>
              <a:gd name="connsiteY1" fmla="*/ 300400 h 1721945"/>
              <a:gd name="connsiteX2" fmla="*/ 4574560 w 6377073"/>
              <a:gd name="connsiteY2" fmla="*/ 1720474 h 1721945"/>
              <a:gd name="connsiteX3" fmla="*/ 6377073 w 6377073"/>
              <a:gd name="connsiteY3" fmla="*/ 0 h 1721945"/>
              <a:gd name="connsiteX4" fmla="*/ 6377073 w 6377073"/>
              <a:gd name="connsiteY4" fmla="*/ 0 h 1721945"/>
              <a:gd name="connsiteX5" fmla="*/ 6377073 w 6377073"/>
              <a:gd name="connsiteY5" fmla="*/ 0 h 1721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77073" h="1721945">
                <a:moveTo>
                  <a:pt x="0" y="355019"/>
                </a:moveTo>
                <a:cubicBezTo>
                  <a:pt x="516629" y="246920"/>
                  <a:pt x="712357" y="72824"/>
                  <a:pt x="1474784" y="300400"/>
                </a:cubicBezTo>
                <a:cubicBezTo>
                  <a:pt x="2237211" y="527976"/>
                  <a:pt x="3757512" y="1770541"/>
                  <a:pt x="4574560" y="1720474"/>
                </a:cubicBezTo>
                <a:cubicBezTo>
                  <a:pt x="5391608" y="1670407"/>
                  <a:pt x="6076654" y="286746"/>
                  <a:pt x="6377073" y="0"/>
                </a:cubicBezTo>
                <a:lnTo>
                  <a:pt x="6377073" y="0"/>
                </a:lnTo>
                <a:lnTo>
                  <a:pt x="6377073" y="0"/>
                </a:lnTo>
              </a:path>
            </a:pathLst>
          </a:custGeom>
          <a:ln w="28575" cmpd="sng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886637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721809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556981" y="4824365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392153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224631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Left Brace 17"/>
          <p:cNvSpPr/>
          <p:nvPr/>
        </p:nvSpPr>
        <p:spPr>
          <a:xfrm rot="16200000">
            <a:off x="4640143" y="4945175"/>
            <a:ext cx="339193" cy="835172"/>
          </a:xfrm>
          <a:prstGeom prst="lef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6062498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897670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32843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392153" y="5628403"/>
            <a:ext cx="835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RTCP Interval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1888827" y="634651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728381" y="626842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556981" y="634651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392153" y="626842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218342" y="634651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062498" y="634651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97670" y="626842"/>
            <a:ext cx="0" cy="4478660"/>
          </a:xfrm>
          <a:prstGeom prst="line">
            <a:avLst/>
          </a:prstGeom>
          <a:ln>
            <a:solidFill>
              <a:srgbClr val="7F7F7F"/>
            </a:solidFill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732334" y="634651"/>
            <a:ext cx="0" cy="447866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732843" y="5532358"/>
            <a:ext cx="66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time</a:t>
            </a:r>
            <a:endParaRPr lang="en-US" dirty="0"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9801" y="1820900"/>
            <a:ext cx="461665" cy="137552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>
                <a:latin typeface="+mj-lt"/>
              </a:rPr>
              <a:t>Throughput</a:t>
            </a:r>
            <a:endParaRPr lang="en-US" dirty="0">
              <a:latin typeface="+mj-lt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6062498" y="819273"/>
            <a:ext cx="1933846" cy="321432"/>
            <a:chOff x="6646966" y="814062"/>
            <a:chExt cx="1933846" cy="321432"/>
          </a:xfrm>
        </p:grpSpPr>
        <p:sp>
          <p:nvSpPr>
            <p:cNvPr id="71" name="Rectangle 70"/>
            <p:cNvSpPr/>
            <p:nvPr/>
          </p:nvSpPr>
          <p:spPr>
            <a:xfrm>
              <a:off x="6646966" y="819273"/>
              <a:ext cx="821516" cy="316221"/>
            </a:xfrm>
            <a:prstGeom prst="rect">
              <a:avLst/>
            </a:prstGeom>
            <a:solidFill>
              <a:srgbClr val="FF0000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468482" y="814062"/>
              <a:ext cx="11123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m</a:t>
              </a:r>
              <a:r>
                <a:rPr lang="en-US" sz="1400" b="1" dirty="0" smtClean="0"/>
                <a:t>edia rate</a:t>
              </a:r>
              <a:endParaRPr lang="en-US" sz="1400" b="1" dirty="0"/>
            </a:p>
          </p:txBody>
        </p:sp>
      </p:grpSp>
      <p:cxnSp>
        <p:nvCxnSpPr>
          <p:cNvPr id="41" name="Straight Connector 40"/>
          <p:cNvCxnSpPr/>
          <p:nvPr/>
        </p:nvCxnSpPr>
        <p:spPr>
          <a:xfrm>
            <a:off x="1051466" y="3196429"/>
            <a:ext cx="8215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888827" y="3196429"/>
            <a:ext cx="83298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721809" y="2331070"/>
            <a:ext cx="166574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387550" y="3425642"/>
            <a:ext cx="25124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392153" y="2331070"/>
            <a:ext cx="0" cy="10945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2721809" y="2331070"/>
            <a:ext cx="6572" cy="8653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1051465" y="3196429"/>
            <a:ext cx="3340687" cy="1789650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730794" y="2331070"/>
            <a:ext cx="1656756" cy="865359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387550" y="3435437"/>
            <a:ext cx="3345293" cy="1562096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1872983" y="2331070"/>
            <a:ext cx="857812" cy="865359"/>
          </a:xfrm>
          <a:prstGeom prst="rect">
            <a:avLst/>
          </a:prstGeom>
          <a:solidFill>
            <a:schemeClr val="accent3">
              <a:lumMod val="75000"/>
              <a:alpha val="19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6062498" y="2812838"/>
            <a:ext cx="821516" cy="611145"/>
          </a:xfrm>
          <a:prstGeom prst="rect">
            <a:avLst/>
          </a:prstGeom>
          <a:solidFill>
            <a:schemeClr val="accent3">
              <a:lumMod val="75000"/>
              <a:alpha val="19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/>
          <p:nvPr/>
        </p:nvCxnSpPr>
        <p:spPr>
          <a:xfrm flipH="1">
            <a:off x="1883940" y="2331070"/>
            <a:ext cx="4887" cy="864644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67" idx="0"/>
          </p:cNvCxnSpPr>
          <p:nvPr/>
        </p:nvCxnSpPr>
        <p:spPr>
          <a:xfrm flipH="1">
            <a:off x="6060197" y="2824292"/>
            <a:ext cx="2301" cy="611145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875172" y="2331070"/>
            <a:ext cx="841968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6055701" y="2812838"/>
            <a:ext cx="841968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6069491" y="466126"/>
            <a:ext cx="1365255" cy="321432"/>
            <a:chOff x="6646966" y="814062"/>
            <a:chExt cx="1365255" cy="321432"/>
          </a:xfrm>
        </p:grpSpPr>
        <p:sp>
          <p:nvSpPr>
            <p:cNvPr id="93" name="Rectangle 92"/>
            <p:cNvSpPr/>
            <p:nvPr/>
          </p:nvSpPr>
          <p:spPr>
            <a:xfrm>
              <a:off x="6646966" y="819273"/>
              <a:ext cx="821516" cy="316221"/>
            </a:xfrm>
            <a:prstGeom prst="rect">
              <a:avLst/>
            </a:prstGeom>
            <a:solidFill>
              <a:srgbClr val="1772AD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468482" y="81406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FEC</a:t>
              </a:r>
              <a:endParaRPr lang="en-US" sz="1400" b="1" dirty="0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1196931" y="3474369"/>
            <a:ext cx="400110" cy="116972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STAY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086722" y="3407594"/>
            <a:ext cx="400110" cy="127746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PROBE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779993" y="3135204"/>
            <a:ext cx="400110" cy="116972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STAY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445953" y="3599425"/>
            <a:ext cx="400110" cy="116972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STAY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100874" y="3412803"/>
            <a:ext cx="400110" cy="95424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957510" y="3261705"/>
            <a:ext cx="400110" cy="95424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612972" y="3599425"/>
            <a:ext cx="400110" cy="116972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DOWN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281122" y="3539797"/>
            <a:ext cx="400110" cy="127746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PROBE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cxnSp>
        <p:nvCxnSpPr>
          <p:cNvPr id="5" name="Straight Arrow Connector 4"/>
          <p:cNvCxnSpPr>
            <a:stCxn id="11" idx="0"/>
          </p:cNvCxnSpPr>
          <p:nvPr/>
        </p:nvCxnSpPr>
        <p:spPr>
          <a:xfrm flipV="1">
            <a:off x="1888827" y="4997533"/>
            <a:ext cx="0" cy="44551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55293" y="5443048"/>
            <a:ext cx="1467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</a:rPr>
              <a:t>(A) </a:t>
            </a:r>
            <a:r>
              <a:rPr lang="en-US" sz="1400" b="1" dirty="0" smtClean="0"/>
              <a:t>Adding FEC</a:t>
            </a:r>
            <a:endParaRPr lang="en-US" sz="1400" b="1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310034" y="2949388"/>
            <a:ext cx="8415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63827" y="2399345"/>
            <a:ext cx="1543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i="1" dirty="0" smtClean="0">
                <a:latin typeface="+mj-lt"/>
              </a:rPr>
              <a:t>(B)</a:t>
            </a:r>
            <a:r>
              <a:rPr lang="en-US" sz="1400" b="1" i="1" dirty="0" smtClean="0"/>
              <a:t> Swapping FEC with media</a:t>
            </a:r>
            <a:endParaRPr lang="en-US" sz="1400" b="1" i="1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6897669" y="2808370"/>
            <a:ext cx="0" cy="250258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6474643" y="3112725"/>
            <a:ext cx="8415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547942" y="2535408"/>
            <a:ext cx="2085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i="1" dirty="0" smtClean="0">
                <a:latin typeface="+mj-lt"/>
              </a:rPr>
              <a:t>(C)</a:t>
            </a:r>
            <a:r>
              <a:rPr lang="en-US" sz="1400" b="1" i="1" dirty="0" smtClean="0"/>
              <a:t> Partially swapping FEC with media</a:t>
            </a:r>
            <a:endParaRPr lang="en-US" sz="1400" b="1" i="1" dirty="0"/>
          </a:p>
        </p:txBody>
      </p:sp>
      <p:sp>
        <p:nvSpPr>
          <p:cNvPr id="78" name="Rectangle 77"/>
          <p:cNvSpPr/>
          <p:nvPr/>
        </p:nvSpPr>
        <p:spPr>
          <a:xfrm>
            <a:off x="6885563" y="3057377"/>
            <a:ext cx="846771" cy="377527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/>
          <p:cNvCxnSpPr/>
          <p:nvPr/>
        </p:nvCxnSpPr>
        <p:spPr>
          <a:xfrm>
            <a:off x="6884014" y="3043722"/>
            <a:ext cx="0" cy="3819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884014" y="3057377"/>
            <a:ext cx="848829" cy="12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45672" y="1140705"/>
            <a:ext cx="1040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Available Capacity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29904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9556" y="5052177"/>
            <a:ext cx="8900321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prstClr val="black"/>
                </a:solidFill>
              </a:rPr>
              <a:t>Internet Protocol </a:t>
            </a:r>
            <a:r>
              <a:rPr lang="en-US" dirty="0">
                <a:solidFill>
                  <a:prstClr val="black"/>
                </a:solidFill>
                <a:latin typeface="Nexa Bold"/>
              </a:rPr>
              <a:t>(IP</a:t>
            </a:r>
            <a:r>
              <a:rPr lang="en-US" dirty="0" smtClean="0">
                <a:solidFill>
                  <a:prstClr val="black"/>
                </a:solidFill>
                <a:latin typeface="Nexa Bold"/>
              </a:rPr>
              <a:t>)</a:t>
            </a:r>
            <a:endParaRPr lang="en-US" sz="1600" dirty="0">
              <a:solidFill>
                <a:prstClr val="black"/>
              </a:solidFill>
              <a:latin typeface="Nexa Bold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9555" y="4220807"/>
            <a:ext cx="6660835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prstClr val="black"/>
                </a:solidFill>
              </a:rPr>
              <a:t>User Datagram Protocol </a:t>
            </a:r>
            <a:r>
              <a:rPr lang="en-US" dirty="0">
                <a:solidFill>
                  <a:prstClr val="black"/>
                </a:solidFill>
                <a:latin typeface="Nexa Bold"/>
              </a:rPr>
              <a:t>(UDP)</a:t>
            </a:r>
            <a:endParaRPr lang="en-US" sz="1600" dirty="0">
              <a:solidFill>
                <a:prstClr val="black"/>
              </a:solidFill>
              <a:latin typeface="Nexa Bold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558" y="3389437"/>
            <a:ext cx="1936070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Session Traversal Utilities for NAT </a:t>
            </a:r>
            <a:r>
              <a:rPr lang="en-US" sz="1600" dirty="0" smtClean="0">
                <a:latin typeface="+mj-lt"/>
              </a:rPr>
              <a:t>(STUN)</a:t>
            </a:r>
            <a:endParaRPr lang="en-US" sz="16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75629" y="3389437"/>
            <a:ext cx="3468476" cy="8313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                     RTP</a:t>
            </a:r>
          </a:p>
          <a:p>
            <a:pPr algn="ctr"/>
            <a:endParaRPr lang="en-US" sz="16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49575" y="1597583"/>
            <a:ext cx="873946" cy="1787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#2</a:t>
            </a:r>
            <a:endParaRPr lang="en-US" sz="14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75629" y="1597583"/>
            <a:ext cx="873946" cy="1787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#1</a:t>
            </a:r>
            <a:endParaRPr lang="en-US" sz="1400" dirty="0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75628" y="3877894"/>
            <a:ext cx="1747893" cy="342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TURN</a:t>
            </a:r>
            <a:endParaRPr lang="en-US" sz="1400" dirty="0">
              <a:latin typeface="+mj-lt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2075628" y="3384770"/>
            <a:ext cx="2" cy="664581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809866" y="1597583"/>
            <a:ext cx="873946" cy="1787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#3</a:t>
            </a:r>
            <a:endParaRPr lang="en-US" sz="1400" dirty="0"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670158" y="1597583"/>
            <a:ext cx="873946" cy="1787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#4</a:t>
            </a:r>
            <a:endParaRPr lang="en-US" sz="1400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00391" y="4220808"/>
            <a:ext cx="2239485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Transmission Control Protocol </a:t>
            </a:r>
            <a:r>
              <a:rPr lang="en-US" dirty="0" smtClean="0">
                <a:latin typeface="+mj-lt"/>
              </a:rPr>
              <a:t>(TCP)</a:t>
            </a:r>
            <a:endParaRPr lang="en-US" sz="1600" dirty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54595" y="1597583"/>
            <a:ext cx="2485281" cy="26185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600" i="1" dirty="0" smtClean="0">
                <a:latin typeface="+mj-lt"/>
              </a:rPr>
              <a:t>Signaling </a:t>
            </a:r>
          </a:p>
          <a:p>
            <a:pPr algn="r"/>
            <a:r>
              <a:rPr lang="en-US" sz="1600" i="1" dirty="0" smtClean="0">
                <a:latin typeface="+mj-lt"/>
              </a:rPr>
              <a:t>Protocol</a:t>
            </a:r>
          </a:p>
          <a:p>
            <a:pPr algn="r"/>
            <a:endParaRPr lang="en-US" sz="1200" i="1" dirty="0" smtClean="0"/>
          </a:p>
          <a:p>
            <a:pPr algn="r"/>
            <a:r>
              <a:rPr lang="en-US" sz="1200" i="1" dirty="0" smtClean="0"/>
              <a:t>(e.g., SIP, Jingle, …)</a:t>
            </a:r>
          </a:p>
          <a:p>
            <a:pPr algn="r"/>
            <a:endParaRPr lang="en-US" sz="1200" i="1" dirty="0"/>
          </a:p>
          <a:p>
            <a:pPr algn="r"/>
            <a:endParaRPr lang="en-US" sz="1200" i="1" dirty="0" smtClean="0"/>
          </a:p>
          <a:p>
            <a:pPr algn="r"/>
            <a:endParaRPr lang="en-US" sz="1200" i="1" dirty="0" smtClean="0"/>
          </a:p>
          <a:p>
            <a:pPr algn="r"/>
            <a:r>
              <a:rPr lang="en-US" sz="1200" i="1" dirty="0" smtClean="0"/>
              <a:t>Or something proprietary</a:t>
            </a:r>
          </a:p>
          <a:p>
            <a:pPr algn="r"/>
            <a:r>
              <a:rPr lang="en-US" sz="1200" i="1" dirty="0" smtClean="0"/>
              <a:t>(over HTTP or Web Sockets)</a:t>
            </a:r>
            <a:endParaRPr lang="en-US" sz="1200" i="1" dirty="0"/>
          </a:p>
        </p:txBody>
      </p:sp>
      <p:sp>
        <p:nvSpPr>
          <p:cNvPr id="17" name="Rectangle 16"/>
          <p:cNvSpPr/>
          <p:nvPr/>
        </p:nvSpPr>
        <p:spPr>
          <a:xfrm>
            <a:off x="5544105" y="3384770"/>
            <a:ext cx="1010490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DTLS</a:t>
            </a:r>
            <a:endParaRPr lang="en-US" sz="16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85487" y="6211669"/>
            <a:ext cx="3154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>
                <a:latin typeface="+mj-lt"/>
              </a:rPr>
              <a:t>Note:</a:t>
            </a:r>
            <a:r>
              <a:rPr lang="en-US" sz="1200" dirty="0" smtClean="0"/>
              <a:t> *RTP can be sent over UDP or TCP.</a:t>
            </a:r>
          </a:p>
          <a:p>
            <a:pPr algn="just"/>
            <a:r>
              <a:rPr lang="en-US" sz="1200" dirty="0" smtClean="0"/>
              <a:t>Similarly, signaling </a:t>
            </a:r>
            <a:r>
              <a:rPr lang="en-US" sz="1200" dirty="0"/>
              <a:t>p</a:t>
            </a:r>
            <a:r>
              <a:rPr lang="en-US" sz="1200" dirty="0" smtClean="0"/>
              <a:t>rotocols can be designed to transmit over UDP or TCP.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6308797" y="1597583"/>
            <a:ext cx="1294270" cy="17871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600" dirty="0" smtClean="0"/>
              <a:t>Secure RTP </a:t>
            </a:r>
            <a:r>
              <a:rPr lang="en-US" sz="1600" dirty="0" smtClean="0">
                <a:latin typeface="+mj-lt"/>
              </a:rPr>
              <a:t>(SRTP)</a:t>
            </a:r>
            <a:r>
              <a:rPr lang="en-US" sz="1600" dirty="0" smtClean="0"/>
              <a:t> Keying</a:t>
            </a:r>
            <a:endParaRPr lang="en-US" sz="1400" dirty="0">
              <a:latin typeface="+mj-l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809866" y="3389438"/>
            <a:ext cx="0" cy="49312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949575" y="3384770"/>
            <a:ext cx="0" cy="49312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544104" y="2553398"/>
            <a:ext cx="764693" cy="8313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600" dirty="0" smtClean="0">
                <a:latin typeface="+mj-lt"/>
              </a:rPr>
              <a:t>SCTP</a:t>
            </a:r>
            <a:endParaRPr lang="en-US" sz="1400" dirty="0"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544106" y="1597583"/>
            <a:ext cx="764693" cy="955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>
                <a:latin typeface="+mj-lt"/>
              </a:rPr>
              <a:t>Data</a:t>
            </a:r>
          </a:p>
          <a:p>
            <a:pPr algn="ctr"/>
            <a:r>
              <a:rPr lang="en-US" sz="1600" dirty="0" smtClean="0">
                <a:latin typeface="+mj-lt"/>
              </a:rPr>
              <a:t>Channel</a:t>
            </a:r>
            <a:endParaRPr lang="en-US" sz="1400" dirty="0"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075630" y="766213"/>
            <a:ext cx="6964246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WebRTC</a:t>
            </a:r>
            <a:r>
              <a:rPr lang="en-US" sz="1600" dirty="0" smtClean="0"/>
              <a:t> Application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5768518"/>
      </p:ext>
    </p:extLst>
  </p:cSld>
  <p:clrMapOvr>
    <a:masterClrMapping/>
  </p:clrMapOvr>
</p:sld>
</file>

<file path=ppt/theme/theme1.xml><?xml version="1.0" encoding="utf-8"?>
<a:theme xmlns:a="http://schemas.openxmlformats.org/drawingml/2006/main" name="nexa-custom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 2">
      <a:majorFont>
        <a:latin typeface="Nexa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Nexa Light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nexa-custom.thmx</Template>
  <TotalTime>1574</TotalTime>
  <Words>684</Words>
  <Application>Microsoft Macintosh PowerPoint</Application>
  <PresentationFormat>On-screen Show (4:3)</PresentationFormat>
  <Paragraphs>200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nexa-custom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Comnet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 Singh</dc:creator>
  <cp:lastModifiedBy>Varun Singh</cp:lastModifiedBy>
  <cp:revision>77</cp:revision>
  <dcterms:created xsi:type="dcterms:W3CDTF">2013-08-19T12:04:04Z</dcterms:created>
  <dcterms:modified xsi:type="dcterms:W3CDTF">2013-10-03T18:11:01Z</dcterms:modified>
</cp:coreProperties>
</file>