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4" r:id="rId4"/>
    <p:sldId id="273" r:id="rId5"/>
    <p:sldId id="267" r:id="rId6"/>
    <p:sldId id="268" r:id="rId7"/>
    <p:sldId id="269" r:id="rId8"/>
    <p:sldId id="270" r:id="rId9"/>
    <p:sldId id="271" r:id="rId10"/>
    <p:sldId id="272" r:id="rId11"/>
    <p:sldId id="265" r:id="rId12"/>
    <p:sldId id="260" r:id="rId13"/>
    <p:sldId id="263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C4EC4-C5B7-4A47-9986-0BA750B17D28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8F303-901B-1346-9442-58BFCB4B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760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9846D-7F88-0C4D-9A05-595F809562A2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75B3-1BCA-4A44-8E29-3C93BBB2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75B3-1BCA-4A44-8E29-3C93BBB29A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410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648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0984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040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545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8521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9424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419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24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707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2117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5150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81211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0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735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Flexible-FEC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Nexa Light"/>
                <a:cs typeface="Nexa Light"/>
              </a:rPr>
              <a:t>IETF 92, Dallas </a:t>
            </a:r>
          </a:p>
          <a:p>
            <a:r>
              <a:rPr lang="en-US" dirty="0" smtClean="0">
                <a:latin typeface="Nexa Light"/>
                <a:cs typeface="Nexa Light"/>
              </a:rPr>
              <a:t>25.03.2015</a:t>
            </a:r>
          </a:p>
          <a:p>
            <a:endParaRPr lang="en-US" dirty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Mo </a:t>
            </a:r>
            <a:r>
              <a:rPr lang="en-US" dirty="0" err="1" smtClean="0">
                <a:latin typeface="Nexa Light"/>
                <a:cs typeface="Nexa Light"/>
              </a:rPr>
              <a:t>Zanaty</a:t>
            </a:r>
            <a:endParaRPr lang="en-US" dirty="0" smtClean="0">
              <a:latin typeface="Nexa Light"/>
              <a:cs typeface="Nexa Light"/>
            </a:endParaRPr>
          </a:p>
          <a:p>
            <a:r>
              <a:rPr lang="en-US" dirty="0" err="1" smtClean="0">
                <a:latin typeface="Nexa Light"/>
                <a:cs typeface="Nexa Light"/>
              </a:rPr>
              <a:t>Varun</a:t>
            </a:r>
            <a:r>
              <a:rPr lang="en-US" dirty="0" smtClean="0">
                <a:latin typeface="Nexa Light"/>
                <a:cs typeface="Nexa Light"/>
              </a:rPr>
              <a:t> Singh</a:t>
            </a:r>
          </a:p>
          <a:p>
            <a:r>
              <a:rPr lang="en-US" dirty="0" smtClean="0">
                <a:latin typeface="Nexa Light"/>
                <a:cs typeface="Nexa Light"/>
              </a:rPr>
              <a:t>Ali </a:t>
            </a:r>
            <a:r>
              <a:rPr lang="en-US" dirty="0" err="1" smtClean="0">
                <a:latin typeface="Nexa Light"/>
                <a:cs typeface="Nexa Light"/>
              </a:rPr>
              <a:t>Begen</a:t>
            </a:r>
            <a:endParaRPr lang="en-US" dirty="0" smtClean="0">
              <a:latin typeface="Nexa Light"/>
              <a:cs typeface="Nexa Light"/>
            </a:endParaRPr>
          </a:p>
          <a:p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6248" y="5994090"/>
            <a:ext cx="586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draft-ietf-payload-flexible-fec-scheme-00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582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Open issues 2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Nexa Light"/>
                <a:cs typeface="Nexa Light"/>
              </a:rPr>
              <a:t>M and N occur in the RTP header for row length and column depth (non-bitmask case)</a:t>
            </a:r>
          </a:p>
          <a:p>
            <a:endParaRPr lang="en-US" dirty="0" smtClean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N = 0 and N = 1  currently means row FEC</a:t>
            </a:r>
          </a:p>
          <a:p>
            <a:endParaRPr lang="en-US" dirty="0" smtClean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Proposal: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N = 0 indicates row FEC </a:t>
            </a:r>
            <a:r>
              <a:rPr lang="en-US" sz="2200" b="1" dirty="0" smtClean="0">
                <a:latin typeface="Nexa Bold"/>
                <a:cs typeface="Nexa Bold"/>
              </a:rPr>
              <a:t>not </a:t>
            </a:r>
            <a:r>
              <a:rPr lang="en-US" sz="2200" dirty="0" smtClean="0">
                <a:latin typeface="Nexa Light"/>
                <a:cs typeface="Nexa Light"/>
              </a:rPr>
              <a:t>followed by column FEC.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N = 1 indicates row FEC         followed by column FEC.</a:t>
            </a:r>
          </a:p>
          <a:p>
            <a:pPr lvl="1"/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Open issues 3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Nexa Light"/>
                <a:cs typeface="Nexa Light"/>
              </a:rPr>
              <a:t>Type of protection (</a:t>
            </a:r>
            <a:r>
              <a:rPr lang="en-US" dirty="0" err="1" smtClean="0">
                <a:latin typeface="Nexa Light"/>
                <a:cs typeface="Nexa Light"/>
              </a:rPr>
              <a:t>ToP</a:t>
            </a:r>
            <a:r>
              <a:rPr lang="en-US" dirty="0" smtClean="0">
                <a:latin typeface="Nexa Light"/>
                <a:cs typeface="Nexa Light"/>
              </a:rPr>
              <a:t>) in SDP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		0=interleaved,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		1=non-interleaved,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		2= both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We can do these dynamically in RTP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keep it or remove it from SDP?</a:t>
            </a:r>
          </a:p>
          <a:p>
            <a:endParaRPr lang="en-US" dirty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L and D in SDP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Length and depth for fixed 2-D protection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Only necessary for &gt; 256 x 256.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keep it or remove it from SDP?</a:t>
            </a:r>
          </a:p>
          <a:p>
            <a:pPr lvl="1"/>
            <a:endParaRPr lang="en-US" dirty="0" smtClean="0">
              <a:latin typeface="Nexa Light"/>
              <a:cs typeface="Nexa Light"/>
            </a:endParaRPr>
          </a:p>
          <a:p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Next Steps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exa Light"/>
                <a:cs typeface="Nexa Light"/>
              </a:rPr>
              <a:t>More reviews appreciated</a:t>
            </a:r>
          </a:p>
          <a:p>
            <a:endParaRPr lang="en-US" dirty="0">
              <a:latin typeface="Nexa Light"/>
              <a:cs typeface="Nexa Light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dirty="0" smtClean="0">
              <a:latin typeface="Nexa Light"/>
              <a:cs typeface="Nexa Light"/>
            </a:endParaRPr>
          </a:p>
          <a:p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7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 Slide: </a:t>
            </a:r>
            <a:br>
              <a:rPr lang="en-US" dirty="0" smtClean="0"/>
            </a:br>
            <a:r>
              <a:rPr lang="en-US" dirty="0" smtClean="0"/>
              <a:t>M and N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M&gt;0, N=0 </a:t>
            </a:r>
            <a:r>
              <a:rPr lang="en-US" dirty="0" smtClean="0">
                <a:sym typeface="Wingdings"/>
              </a:rPr>
              <a:t> row of M non-interleaved packets starting from </a:t>
            </a:r>
            <a:r>
              <a:rPr lang="en-US" dirty="0" err="1" smtClean="0">
                <a:sym typeface="Wingdings"/>
              </a:rPr>
              <a:t>SN_base</a:t>
            </a:r>
            <a:r>
              <a:rPr lang="en-US" dirty="0" smtClean="0">
                <a:sym typeface="Wingdings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  <a:sym typeface="Wingdings"/>
              </a:rPr>
              <a:t>	SN</a:t>
            </a:r>
            <a:r>
              <a:rPr lang="en-US" dirty="0">
                <a:latin typeface="Consolas"/>
                <a:cs typeface="Consolas"/>
                <a:sym typeface="Wingdings"/>
              </a:rPr>
              <a:t>, SN+1, SN+2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,…, </a:t>
            </a:r>
            <a:r>
              <a:rPr lang="en-US" dirty="0">
                <a:latin typeface="Consolas"/>
                <a:cs typeface="Consolas"/>
                <a:sym typeface="Wingdings"/>
              </a:rPr>
              <a:t>SN+(M-1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)</a:t>
            </a: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/>
              <a:t>M&gt;0, </a:t>
            </a:r>
            <a:r>
              <a:rPr lang="en-US" dirty="0" smtClean="0"/>
              <a:t>N&gt;0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column of N </a:t>
            </a:r>
            <a:r>
              <a:rPr lang="en-US" dirty="0">
                <a:sym typeface="Wingdings"/>
              </a:rPr>
              <a:t>packets interleaved by </a:t>
            </a:r>
            <a:r>
              <a:rPr lang="en-US" dirty="0" smtClean="0">
                <a:sym typeface="Wingdings"/>
              </a:rPr>
              <a:t>every M packets starting </a:t>
            </a:r>
            <a:r>
              <a:rPr lang="en-US" dirty="0">
                <a:sym typeface="Wingdings"/>
              </a:rPr>
              <a:t>from </a:t>
            </a:r>
            <a:r>
              <a:rPr lang="en-US" dirty="0" err="1" smtClean="0">
                <a:sym typeface="Wingdings"/>
              </a:rPr>
              <a:t>SN_base</a:t>
            </a:r>
            <a:r>
              <a:rPr lang="en-US" dirty="0" smtClean="0">
                <a:sym typeface="Wingding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  <a:sym typeface="Wingdings"/>
              </a:rPr>
              <a:t>	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SN, </a:t>
            </a:r>
            <a:r>
              <a:rPr lang="en-US" dirty="0">
                <a:latin typeface="Consolas"/>
                <a:cs typeface="Consolas"/>
                <a:sym typeface="Wingdings"/>
              </a:rPr>
              <a:t>SN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+(1xM), SN+(2xM),…, </a:t>
            </a:r>
            <a:r>
              <a:rPr lang="en-US" dirty="0">
                <a:latin typeface="Consolas"/>
                <a:cs typeface="Consolas"/>
                <a:sym typeface="Wingdings"/>
              </a:rPr>
              <a:t>SN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+(N-1)</a:t>
            </a:r>
            <a:r>
              <a:rPr lang="en-US" dirty="0" err="1" smtClean="0">
                <a:latin typeface="Consolas"/>
                <a:cs typeface="Consolas"/>
                <a:sym typeface="Wingdings"/>
              </a:rPr>
              <a:t>xM</a:t>
            </a:r>
            <a:endParaRPr lang="en-US" dirty="0">
              <a:latin typeface="Consolas"/>
              <a:cs typeface="Consolas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580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Status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Nexa Light"/>
                <a:cs typeface="Nexa Light"/>
              </a:rPr>
              <a:t>Submitted -00 WG draft after </a:t>
            </a:r>
            <a:r>
              <a:rPr lang="en-US" dirty="0" err="1" smtClean="0">
                <a:latin typeface="Nexa Light"/>
                <a:cs typeface="Nexa Light"/>
              </a:rPr>
              <a:t>honolulu</a:t>
            </a:r>
            <a:endParaRPr lang="en-US" dirty="0" smtClean="0">
              <a:latin typeface="Nexa Light"/>
              <a:cs typeface="Nexa Light"/>
            </a:endParaRPr>
          </a:p>
          <a:p>
            <a:pPr marL="342900" lvl="1" indent="-342900">
              <a:buFont typeface="Arial"/>
              <a:buChar char="•"/>
            </a:pPr>
            <a:endParaRPr lang="en-US" dirty="0" smtClean="0">
              <a:latin typeface="Nexa Light"/>
              <a:cs typeface="Nexa Light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Nexa Light"/>
                <a:cs typeface="Nexa Light"/>
              </a:rPr>
              <a:t>Reviews: Thanks Magnus </a:t>
            </a:r>
            <a:r>
              <a:rPr lang="en-US" dirty="0" err="1" smtClean="0">
                <a:latin typeface="Nexa Light"/>
                <a:cs typeface="Nexa Light"/>
              </a:rPr>
              <a:t>Westerlund</a:t>
            </a:r>
            <a:endParaRPr lang="en-US" dirty="0" smtClean="0">
              <a:latin typeface="Nexa Light"/>
              <a:cs typeface="Nexa Ligh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Open Issue 1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Nexa Light"/>
                <a:cs typeface="Nexa Light"/>
              </a:rPr>
              <a:t>Associating repair stream with source RTP Stream.</a:t>
            </a:r>
          </a:p>
          <a:p>
            <a:endParaRPr lang="en-US" dirty="0" smtClean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Dynamic </a:t>
            </a:r>
            <a:r>
              <a:rPr lang="en-US" dirty="0" smtClean="0">
                <a:latin typeface="Nexa Light"/>
                <a:cs typeface="Nexa Light"/>
              </a:rPr>
              <a:t>Association in </a:t>
            </a:r>
            <a:r>
              <a:rPr lang="en-US" dirty="0" smtClean="0">
                <a:latin typeface="Nexa Light"/>
                <a:cs typeface="Nexa Light"/>
              </a:rPr>
              <a:t>RTP 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(details next few slides)</a:t>
            </a:r>
          </a:p>
          <a:p>
            <a:pPr lvl="1"/>
            <a:endParaRPr lang="en-US" dirty="0" smtClean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no </a:t>
            </a:r>
            <a:r>
              <a:rPr lang="en-US" dirty="0" smtClean="0">
                <a:latin typeface="Nexa Light"/>
                <a:cs typeface="Nexa Light"/>
              </a:rPr>
              <a:t>association in SDP</a:t>
            </a:r>
          </a:p>
          <a:p>
            <a:endParaRPr lang="en-US" dirty="0" smtClean="0">
              <a:latin typeface="Nexa Light"/>
              <a:cs typeface="Nexa Light"/>
            </a:endParaRPr>
          </a:p>
          <a:p>
            <a:pPr marL="0" indent="0">
              <a:buNone/>
            </a:pPr>
            <a:r>
              <a:rPr lang="en-US" dirty="0" smtClean="0">
                <a:latin typeface="Nexa Light"/>
                <a:cs typeface="Nexa Light"/>
              </a:rPr>
              <a:t>	Example</a:t>
            </a:r>
            <a:r>
              <a:rPr lang="en-US" dirty="0" smtClean="0">
                <a:latin typeface="Nexa Light"/>
                <a:cs typeface="Nexa Light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a = rtpmap:96 VP8/90000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a = rtpmap:98 FLEXFEC/90000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a = fmtp:98 code=</a:t>
            </a:r>
            <a:r>
              <a:rPr lang="en-US" sz="2400" dirty="0" err="1" smtClean="0">
                <a:latin typeface="Courier"/>
                <a:cs typeface="Courier"/>
              </a:rPr>
              <a:t>xor</a:t>
            </a:r>
            <a:r>
              <a:rPr lang="en-US" sz="2400" dirty="0" smtClean="0">
                <a:latin typeface="Courier"/>
                <a:cs typeface="Courier"/>
              </a:rPr>
              <a:t>; repair-window=200ms</a:t>
            </a:r>
          </a:p>
          <a:p>
            <a:pPr marL="457200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517965"/>
            <a:ext cx="8229600" cy="75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latin typeface="Nexa Bold"/>
                <a:ea typeface="Calibri"/>
                <a:cs typeface="Nexa Bold"/>
                <a:sym typeface="Calibri"/>
              </a:rPr>
              <a:t>Which RTP Stream(s) does the FEC refer to?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264249" y="2129267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Media Source A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5414499" y="212565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Media Source B</a:t>
            </a:r>
          </a:p>
        </p:txBody>
      </p:sp>
      <p:cxnSp>
        <p:nvCxnSpPr>
          <p:cNvPr id="39" name="Shape 39"/>
          <p:cNvCxnSpPr>
            <a:stCxn id="37" idx="2"/>
            <a:endCxn id="40" idx="0"/>
          </p:cNvCxnSpPr>
          <p:nvPr/>
        </p:nvCxnSpPr>
        <p:spPr>
          <a:xfrm flipH="1">
            <a:off x="1690999" y="2738867"/>
            <a:ext cx="665400" cy="758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" name="Shape 41"/>
          <p:cNvCxnSpPr>
            <a:endCxn id="37" idx="2"/>
          </p:cNvCxnSpPr>
          <p:nvPr/>
        </p:nvCxnSpPr>
        <p:spPr>
          <a:xfrm rot="10800000">
            <a:off x="2356398" y="2738867"/>
            <a:ext cx="7671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" name="Shape 40"/>
          <p:cNvSpPr txBox="1"/>
          <p:nvPr/>
        </p:nvSpPr>
        <p:spPr>
          <a:xfrm>
            <a:off x="1152500" y="3497467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Source RTP Stream A1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2574900" y="3497467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Source RTP Stream A2</a:t>
            </a:r>
          </a:p>
        </p:txBody>
      </p:sp>
      <p:cxnSp>
        <p:nvCxnSpPr>
          <p:cNvPr id="43" name="Shape 43"/>
          <p:cNvCxnSpPr>
            <a:stCxn id="38" idx="2"/>
            <a:endCxn id="44" idx="0"/>
          </p:cNvCxnSpPr>
          <p:nvPr/>
        </p:nvCxnSpPr>
        <p:spPr>
          <a:xfrm flipH="1">
            <a:off x="5861649" y="2735253"/>
            <a:ext cx="6450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45"/>
          <p:cNvCxnSpPr>
            <a:stCxn id="46" idx="0"/>
            <a:endCxn id="38" idx="2"/>
          </p:cNvCxnSpPr>
          <p:nvPr/>
        </p:nvCxnSpPr>
        <p:spPr>
          <a:xfrm rot="10800000">
            <a:off x="6506673" y="2735253"/>
            <a:ext cx="7773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" name="Shape 44"/>
          <p:cNvSpPr txBox="1"/>
          <p:nvPr/>
        </p:nvSpPr>
        <p:spPr>
          <a:xfrm>
            <a:off x="5323075" y="349405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Source RTP Stream B1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6745475" y="349405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Source RTP Stream B2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1691000" y="5007735"/>
            <a:ext cx="1681799" cy="5551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FEC RTP Stream XN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3606175" y="4296766"/>
            <a:ext cx="426599" cy="7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5665750" y="5051954"/>
            <a:ext cx="1681799" cy="5551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FEC RTP Stream YM</a:t>
            </a:r>
          </a:p>
        </p:txBody>
      </p:sp>
      <p:sp>
        <p:nvSpPr>
          <p:cNvPr id="2" name="TextBox 1"/>
          <p:cNvSpPr txBox="1"/>
          <p:nvPr/>
        </p:nvSpPr>
        <p:spPr>
          <a:xfrm flipH="1" flipV="1">
            <a:off x="5150697" y="2148952"/>
            <a:ext cx="3769908" cy="426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96688" y="6404793"/>
            <a:ext cx="2123917" cy="41708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Nexa Light"/>
                <a:cs typeface="Nexa Light"/>
              </a:rPr>
              <a:t>Thanks Peter Thatcher </a:t>
            </a:r>
            <a:r>
              <a:rPr lang="en-US" sz="1200" dirty="0" smtClean="0">
                <a:latin typeface="Nexa Light"/>
                <a:cs typeface="Nexa Light"/>
                <a:sym typeface="Wingdings"/>
              </a:rPr>
              <a:t></a:t>
            </a:r>
            <a:endParaRPr lang="en-US" sz="1200" dirty="0">
              <a:latin typeface="Nexa Light"/>
              <a:cs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9" name="Rectangle 18"/>
          <p:cNvSpPr/>
          <p:nvPr/>
        </p:nvSpPr>
        <p:spPr>
          <a:xfrm>
            <a:off x="6350484" y="89972"/>
            <a:ext cx="2793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exa Bold"/>
                <a:cs typeface="Nexa Bold"/>
              </a:rPr>
              <a:t>Open Issue 1 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5117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4"/>
            <a:ext cx="8229600" cy="97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>
                <a:latin typeface="Nexa Bold"/>
                <a:ea typeface="Calibri"/>
                <a:cs typeface="Nexa Bold"/>
                <a:sym typeface="Calibri"/>
              </a:rPr>
              <a:t>Option 1: Refer by SSRC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792650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A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561175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B</a:t>
            </a:r>
          </a:p>
        </p:txBody>
      </p:sp>
      <p:cxnSp>
        <p:nvCxnSpPr>
          <p:cNvPr id="57" name="Shape 57"/>
          <p:cNvCxnSpPr>
            <a:stCxn id="55" idx="2"/>
            <a:endCxn id="58" idx="0"/>
          </p:cNvCxnSpPr>
          <p:nvPr/>
        </p:nvCxnSpPr>
        <p:spPr>
          <a:xfrm flipH="1">
            <a:off x="2219400" y="2106133"/>
            <a:ext cx="665400" cy="758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59"/>
          <p:cNvCxnSpPr>
            <a:endCxn id="55" idx="2"/>
          </p:cNvCxnSpPr>
          <p:nvPr/>
        </p:nvCxnSpPr>
        <p:spPr>
          <a:xfrm rot="10800000">
            <a:off x="2884799" y="2106133"/>
            <a:ext cx="7671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8" name="Shape 58"/>
          <p:cNvSpPr txBox="1"/>
          <p:nvPr/>
        </p:nvSpPr>
        <p:spPr>
          <a:xfrm>
            <a:off x="1680901" y="2864734"/>
            <a:ext cx="1076999" cy="9735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234398737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103301" y="2864734"/>
            <a:ext cx="1076999" cy="9735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234398738</a:t>
            </a:r>
          </a:p>
        </p:txBody>
      </p:sp>
      <p:cxnSp>
        <p:nvCxnSpPr>
          <p:cNvPr id="61" name="Shape 61"/>
          <p:cNvCxnSpPr>
            <a:stCxn id="56" idx="2"/>
            <a:endCxn id="62" idx="0"/>
          </p:cNvCxnSpPr>
          <p:nvPr/>
        </p:nvCxnSpPr>
        <p:spPr>
          <a:xfrm flipH="1">
            <a:off x="5008325" y="2106133"/>
            <a:ext cx="6450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63"/>
          <p:cNvCxnSpPr>
            <a:stCxn id="64" idx="0"/>
            <a:endCxn id="56" idx="2"/>
          </p:cNvCxnSpPr>
          <p:nvPr/>
        </p:nvCxnSpPr>
        <p:spPr>
          <a:xfrm rot="10800000">
            <a:off x="5653349" y="2106133"/>
            <a:ext cx="7773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62"/>
          <p:cNvSpPr txBox="1"/>
          <p:nvPr/>
        </p:nvSpPr>
        <p:spPr>
          <a:xfrm>
            <a:off x="4469751" y="2864934"/>
            <a:ext cx="1076999" cy="9735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234398739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892151" y="2864934"/>
            <a:ext cx="1076999" cy="9735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234398740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800901" y="4585201"/>
            <a:ext cx="1681799" cy="8127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</a:t>
            </a:r>
            <a:r>
              <a:rPr lang="en" sz="1200" u="sng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for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234398738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-33200" y="5560301"/>
            <a:ext cx="9144000" cy="130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dirty="0">
                <a:solidFill>
                  <a:srgbClr val="FF0000"/>
                </a:solidFill>
                <a:latin typeface="Nexa Light"/>
                <a:cs typeface="Nexa Light"/>
              </a:rPr>
              <a:t>Problem</a:t>
            </a:r>
            <a:r>
              <a:rPr lang="en" dirty="0">
                <a:solidFill>
                  <a:schemeClr val="dk1"/>
                </a:solidFill>
                <a:latin typeface="Nexa Light"/>
                <a:cs typeface="Nexa Light"/>
              </a:rPr>
              <a:t>: Must signal </a:t>
            </a:r>
            <a:r>
              <a:rPr lang="en-US" dirty="0" smtClean="0">
                <a:solidFill>
                  <a:schemeClr val="dk1"/>
                </a:solidFill>
                <a:latin typeface="Nexa Light"/>
                <a:cs typeface="Nexa Light"/>
              </a:rPr>
              <a:t>the </a:t>
            </a:r>
            <a:r>
              <a:rPr lang="en" dirty="0" smtClean="0">
                <a:solidFill>
                  <a:schemeClr val="dk1"/>
                </a:solidFill>
                <a:latin typeface="Nexa Light"/>
                <a:cs typeface="Nexa Light"/>
              </a:rPr>
              <a:t>protected SSRCs</a:t>
            </a:r>
            <a:r>
              <a:rPr lang="en-US" dirty="0" smtClean="0">
                <a:solidFill>
                  <a:schemeClr val="dk1"/>
                </a:solidFill>
                <a:latin typeface="Nexa Light"/>
                <a:cs typeface="Nexa Light"/>
              </a:rPr>
              <a:t> in RTP</a:t>
            </a:r>
          </a:p>
        </p:txBody>
      </p:sp>
      <p:cxnSp>
        <p:nvCxnSpPr>
          <p:cNvPr id="67" name="Shape 67"/>
          <p:cNvCxnSpPr>
            <a:stCxn id="65" idx="0"/>
            <a:endCxn id="60" idx="2"/>
          </p:cNvCxnSpPr>
          <p:nvPr/>
        </p:nvCxnSpPr>
        <p:spPr>
          <a:xfrm rot="10800000">
            <a:off x="3641799" y="3838400"/>
            <a:ext cx="0" cy="74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68"/>
          <p:cNvSpPr txBox="1"/>
          <p:nvPr/>
        </p:nvSpPr>
        <p:spPr>
          <a:xfrm>
            <a:off x="5589751" y="4597334"/>
            <a:ext cx="1681799" cy="8127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</a:t>
            </a:r>
            <a:r>
              <a:rPr lang="en" sz="1200" u="sng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for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234398740</a:t>
            </a:r>
          </a:p>
        </p:txBody>
      </p:sp>
      <p:cxnSp>
        <p:nvCxnSpPr>
          <p:cNvPr id="69" name="Shape 69"/>
          <p:cNvCxnSpPr>
            <a:stCxn id="64" idx="2"/>
            <a:endCxn id="68" idx="0"/>
          </p:cNvCxnSpPr>
          <p:nvPr/>
        </p:nvCxnSpPr>
        <p:spPr>
          <a:xfrm>
            <a:off x="6430649" y="3838532"/>
            <a:ext cx="0" cy="758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7424917" y="1496533"/>
            <a:ext cx="1719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(Assuming one RTP session)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83621" y="73471"/>
            <a:ext cx="162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exa Bold"/>
                <a:cs typeface="Nexa Bold"/>
              </a:rPr>
              <a:t>Open Issue 1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6253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517965"/>
            <a:ext cx="8229600" cy="75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 dirty="0">
                <a:latin typeface="Nexa Bold"/>
                <a:ea typeface="Calibri"/>
                <a:cs typeface="Nexa Bold"/>
                <a:sym typeface="Calibri"/>
              </a:rPr>
              <a:t>Option 2: Use MID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792650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A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561175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B</a:t>
            </a:r>
          </a:p>
        </p:txBody>
      </p:sp>
      <p:cxnSp>
        <p:nvCxnSpPr>
          <p:cNvPr id="77" name="Shape 77"/>
          <p:cNvCxnSpPr>
            <a:stCxn id="75" idx="2"/>
            <a:endCxn id="78" idx="0"/>
          </p:cNvCxnSpPr>
          <p:nvPr/>
        </p:nvCxnSpPr>
        <p:spPr>
          <a:xfrm flipH="1">
            <a:off x="2219400" y="2106133"/>
            <a:ext cx="665400" cy="758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9" name="Shape 79"/>
          <p:cNvCxnSpPr>
            <a:endCxn id="75" idx="2"/>
          </p:cNvCxnSpPr>
          <p:nvPr/>
        </p:nvCxnSpPr>
        <p:spPr>
          <a:xfrm rot="10800000">
            <a:off x="2884799" y="2106133"/>
            <a:ext cx="7671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1680901" y="28647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A1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103301" y="28647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A2</a:t>
            </a:r>
          </a:p>
        </p:txBody>
      </p:sp>
      <p:cxnSp>
        <p:nvCxnSpPr>
          <p:cNvPr id="81" name="Shape 81"/>
          <p:cNvCxnSpPr>
            <a:stCxn id="76" idx="2"/>
            <a:endCxn id="82" idx="0"/>
          </p:cNvCxnSpPr>
          <p:nvPr/>
        </p:nvCxnSpPr>
        <p:spPr>
          <a:xfrm flipH="1">
            <a:off x="5008325" y="2106133"/>
            <a:ext cx="6450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3" name="Shape 83"/>
          <p:cNvCxnSpPr>
            <a:stCxn id="84" idx="0"/>
            <a:endCxn id="76" idx="2"/>
          </p:cNvCxnSpPr>
          <p:nvPr/>
        </p:nvCxnSpPr>
        <p:spPr>
          <a:xfrm rot="10800000">
            <a:off x="5653349" y="2106133"/>
            <a:ext cx="7773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4469751" y="28649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B1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892151" y="28649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B2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130301" y="4529867"/>
            <a:ext cx="1681799" cy="8127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</a:t>
            </a:r>
            <a:r>
              <a:rPr lang="en" sz="1200" dirty="0" smtClean="0">
                <a:latin typeface="Arial"/>
                <a:ea typeface="Calibri"/>
                <a:cs typeface="Arial"/>
                <a:sym typeface="Calibri"/>
              </a:rPr>
              <a:t>for </a:t>
            </a:r>
            <a:r>
              <a:rPr lang="en-US" sz="1200" dirty="0" smtClean="0">
                <a:latin typeface="Arial"/>
                <a:ea typeface="Calibri"/>
                <a:cs typeface="Arial"/>
                <a:sym typeface="Calibri"/>
              </a:rPr>
              <a:t>MID</a:t>
            </a:r>
            <a:r>
              <a:rPr lang="en" sz="1200" dirty="0" smtClean="0"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757901" y="3656499"/>
            <a:ext cx="426599" cy="7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>
                <a:latin typeface="Arial"/>
                <a:ea typeface="Calibri"/>
                <a:cs typeface="Arial"/>
                <a:sym typeface="Calibri"/>
              </a:rPr>
              <a:t>?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-33200" y="5560301"/>
            <a:ext cx="9144000" cy="130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dirty="0">
                <a:solidFill>
                  <a:srgbClr val="FF0000"/>
                </a:solidFill>
                <a:latin typeface="Nexa Light"/>
                <a:cs typeface="Nexa Light"/>
              </a:rPr>
              <a:t>Problem</a:t>
            </a:r>
            <a:r>
              <a:rPr lang="en" dirty="0">
                <a:solidFill>
                  <a:schemeClr val="dk1"/>
                </a:solidFill>
                <a:latin typeface="Nexa Light"/>
                <a:cs typeface="Nexa Light"/>
              </a:rPr>
              <a:t>: </a:t>
            </a:r>
            <a:r>
              <a:rPr lang="en" dirty="0" smtClean="0">
                <a:solidFill>
                  <a:schemeClr val="dk1"/>
                </a:solidFill>
                <a:latin typeface="Nexa Light"/>
                <a:cs typeface="Nexa Light"/>
              </a:rPr>
              <a:t>Does</a:t>
            </a:r>
            <a:r>
              <a:rPr lang="en-US" dirty="0" smtClean="0">
                <a:solidFill>
                  <a:schemeClr val="dk1"/>
                </a:solidFill>
                <a:latin typeface="Nexa Light"/>
                <a:cs typeface="Nexa Light"/>
              </a:rPr>
              <a:t> no</a:t>
            </a:r>
            <a:r>
              <a:rPr lang="en" dirty="0" smtClean="0">
                <a:solidFill>
                  <a:schemeClr val="dk1"/>
                </a:solidFill>
                <a:latin typeface="Nexa Light"/>
                <a:cs typeface="Nexa Light"/>
              </a:rPr>
              <a:t>t </a:t>
            </a:r>
            <a:r>
              <a:rPr lang="en" dirty="0">
                <a:solidFill>
                  <a:schemeClr val="dk1"/>
                </a:solidFill>
                <a:latin typeface="Nexa Light"/>
                <a:cs typeface="Nexa Light"/>
              </a:rPr>
              <a:t>work for </a:t>
            </a:r>
            <a:r>
              <a:rPr lang="en" u="sng" dirty="0">
                <a:solidFill>
                  <a:schemeClr val="dk1"/>
                </a:solidFill>
                <a:latin typeface="Nexa Light"/>
                <a:cs typeface="Nexa Light"/>
              </a:rPr>
              <a:t>multiple</a:t>
            </a:r>
            <a:r>
              <a:rPr lang="en" dirty="0">
                <a:solidFill>
                  <a:schemeClr val="dk1"/>
                </a:solidFill>
                <a:latin typeface="Nexa Light"/>
                <a:cs typeface="Nexa Light"/>
              </a:rPr>
              <a:t> source RTP streams per media source.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887626" y="4570519"/>
            <a:ext cx="1681799" cy="8127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</a:t>
            </a:r>
            <a:r>
              <a:rPr lang="en" sz="1200" dirty="0" smtClean="0">
                <a:latin typeface="Arial"/>
                <a:ea typeface="Calibri"/>
                <a:cs typeface="Arial"/>
                <a:sym typeface="Calibri"/>
              </a:rPr>
              <a:t>for </a:t>
            </a:r>
            <a:r>
              <a:rPr lang="en-US" sz="1200" dirty="0" smtClean="0">
                <a:latin typeface="Arial"/>
                <a:ea typeface="Calibri"/>
                <a:cs typeface="Arial"/>
                <a:sym typeface="Calibri"/>
              </a:rPr>
              <a:t>MID</a:t>
            </a:r>
            <a:r>
              <a:rPr lang="en" sz="1200" dirty="0" smtClean="0"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B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515226" y="3697152"/>
            <a:ext cx="426599" cy="7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000">
                <a:latin typeface="Arial"/>
                <a:ea typeface="Calibri"/>
                <a:cs typeface="Arial"/>
                <a:sym typeface="Calibri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0" name="Rectangle 19"/>
          <p:cNvSpPr/>
          <p:nvPr/>
        </p:nvSpPr>
        <p:spPr>
          <a:xfrm>
            <a:off x="7424917" y="1496533"/>
            <a:ext cx="1719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(Assuming one RTP session)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83621" y="73471"/>
            <a:ext cx="162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exa Bold"/>
                <a:cs typeface="Nexa Bold"/>
              </a:rPr>
              <a:t>Open Issue 1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871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517965"/>
            <a:ext cx="8229600" cy="75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 dirty="0">
                <a:latin typeface="Nexa Bold"/>
                <a:ea typeface="Calibri"/>
                <a:cs typeface="Nexa Bold"/>
                <a:sym typeface="Calibri"/>
              </a:rPr>
              <a:t>Option 3: Use MID+RSID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792650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A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561175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B</a:t>
            </a:r>
          </a:p>
        </p:txBody>
      </p:sp>
      <p:cxnSp>
        <p:nvCxnSpPr>
          <p:cNvPr id="97" name="Shape 97"/>
          <p:cNvCxnSpPr>
            <a:stCxn id="95" idx="2"/>
            <a:endCxn id="98" idx="0"/>
          </p:cNvCxnSpPr>
          <p:nvPr/>
        </p:nvCxnSpPr>
        <p:spPr>
          <a:xfrm flipH="1">
            <a:off x="2219400" y="2106133"/>
            <a:ext cx="665400" cy="758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9" name="Shape 99"/>
          <p:cNvCxnSpPr>
            <a:endCxn id="95" idx="2"/>
          </p:cNvCxnSpPr>
          <p:nvPr/>
        </p:nvCxnSpPr>
        <p:spPr>
          <a:xfrm rot="10800000">
            <a:off x="2884799" y="2106133"/>
            <a:ext cx="7671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8" name="Shape 98"/>
          <p:cNvSpPr txBox="1"/>
          <p:nvPr/>
        </p:nvSpPr>
        <p:spPr>
          <a:xfrm>
            <a:off x="1680901" y="28647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A1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103301" y="28647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Source RTP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Stream</a:t>
            </a: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A2</a:t>
            </a:r>
          </a:p>
        </p:txBody>
      </p:sp>
      <p:cxnSp>
        <p:nvCxnSpPr>
          <p:cNvPr id="101" name="Shape 101"/>
          <p:cNvCxnSpPr>
            <a:stCxn id="96" idx="2"/>
            <a:endCxn id="102" idx="0"/>
          </p:cNvCxnSpPr>
          <p:nvPr/>
        </p:nvCxnSpPr>
        <p:spPr>
          <a:xfrm flipH="1">
            <a:off x="5008325" y="2106133"/>
            <a:ext cx="6450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>
            <a:stCxn id="104" idx="0"/>
            <a:endCxn id="96" idx="2"/>
          </p:cNvCxnSpPr>
          <p:nvPr/>
        </p:nvCxnSpPr>
        <p:spPr>
          <a:xfrm rot="10800000">
            <a:off x="5653349" y="2106133"/>
            <a:ext cx="7773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2" name="Shape 102"/>
          <p:cNvSpPr txBox="1"/>
          <p:nvPr/>
        </p:nvSpPr>
        <p:spPr>
          <a:xfrm>
            <a:off x="4469751" y="28649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>
                <a:latin typeface="Arial"/>
                <a:ea typeface="Calibri"/>
                <a:cs typeface="Arial"/>
                <a:sym typeface="Calibri"/>
              </a:rPr>
              <a:t>Source RTP Stream B1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892151" y="28649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Source RTP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Stream</a:t>
            </a: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B2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800901" y="4529933"/>
            <a:ext cx="1681799" cy="7588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for MID A,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RSID </a:t>
            </a:r>
            <a:r>
              <a:rPr lang="en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2</a:t>
            </a:r>
            <a:endParaRPr lang="en" sz="1200" dirty="0">
              <a:solidFill>
                <a:srgbClr val="FF0000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106" name="Shape 106"/>
          <p:cNvCxnSpPr>
            <a:stCxn id="100" idx="2"/>
            <a:endCxn id="105" idx="0"/>
          </p:cNvCxnSpPr>
          <p:nvPr/>
        </p:nvCxnSpPr>
        <p:spPr>
          <a:xfrm>
            <a:off x="3641799" y="3541933"/>
            <a:ext cx="0" cy="98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-33200" y="5560301"/>
            <a:ext cx="9144000" cy="130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Nexa Light"/>
                <a:cs typeface="Nexa Light"/>
              </a:rPr>
              <a:t>Solution</a:t>
            </a:r>
            <a:r>
              <a:rPr lang="en" sz="2400" dirty="0">
                <a:solidFill>
                  <a:schemeClr val="dk1"/>
                </a:solidFill>
                <a:latin typeface="Nexa Light"/>
                <a:cs typeface="Nexa Light"/>
              </a:rPr>
              <a:t>: RSID identifies the Source RTP Stream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589751" y="4518821"/>
            <a:ext cx="1681799" cy="7588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for MID B,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RSID </a:t>
            </a:r>
            <a:r>
              <a:rPr lang="en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2</a:t>
            </a:r>
            <a:endParaRPr lang="en" sz="1200" dirty="0">
              <a:solidFill>
                <a:srgbClr val="FF0000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109" name="Shape 109"/>
          <p:cNvCxnSpPr>
            <a:endCxn id="108" idx="0"/>
          </p:cNvCxnSpPr>
          <p:nvPr/>
        </p:nvCxnSpPr>
        <p:spPr>
          <a:xfrm>
            <a:off x="6430649" y="3530821"/>
            <a:ext cx="0" cy="98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0" name="Rectangle 19"/>
          <p:cNvSpPr/>
          <p:nvPr/>
        </p:nvSpPr>
        <p:spPr>
          <a:xfrm>
            <a:off x="7424917" y="1496533"/>
            <a:ext cx="1719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(Assuming one RTP session)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83621" y="73471"/>
            <a:ext cx="162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exa Bold"/>
                <a:cs typeface="Nexa Bold"/>
              </a:rPr>
              <a:t>Open Issue 1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112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517965"/>
            <a:ext cx="8229600" cy="75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latin typeface="Nexa Bold"/>
                <a:ea typeface="Calibri"/>
                <a:cs typeface="Nexa Bold"/>
                <a:sym typeface="Calibri"/>
              </a:rPr>
              <a:t>Option 3b: Use RSID alone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792650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A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561175" y="1496533"/>
            <a:ext cx="2184300" cy="60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Calibri"/>
                <a:cs typeface="Arial"/>
                <a:sym typeface="Calibri"/>
              </a:rPr>
              <a:t>Media Source B</a:t>
            </a:r>
          </a:p>
        </p:txBody>
      </p:sp>
      <p:cxnSp>
        <p:nvCxnSpPr>
          <p:cNvPr id="118" name="Shape 118"/>
          <p:cNvCxnSpPr>
            <a:stCxn id="116" idx="2"/>
            <a:endCxn id="119" idx="0"/>
          </p:cNvCxnSpPr>
          <p:nvPr/>
        </p:nvCxnSpPr>
        <p:spPr>
          <a:xfrm flipH="1">
            <a:off x="2219400" y="2106133"/>
            <a:ext cx="665400" cy="758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>
            <a:endCxn id="116" idx="2"/>
          </p:cNvCxnSpPr>
          <p:nvPr/>
        </p:nvCxnSpPr>
        <p:spPr>
          <a:xfrm rot="10800000">
            <a:off x="2884799" y="2106133"/>
            <a:ext cx="7671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9" name="Shape 119"/>
          <p:cNvSpPr txBox="1"/>
          <p:nvPr/>
        </p:nvSpPr>
        <p:spPr>
          <a:xfrm>
            <a:off x="1680901" y="28647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Source RTP Stream </a:t>
            </a:r>
            <a:r>
              <a:rPr lang="en-US" sz="1200" dirty="0" smtClean="0">
                <a:latin typeface="Arial"/>
                <a:ea typeface="Calibri"/>
                <a:cs typeface="Arial"/>
                <a:sym typeface="Calibri"/>
              </a:rPr>
              <a:t>A</a:t>
            </a:r>
            <a:r>
              <a:rPr lang="en" sz="1200" dirty="0" smtClean="0">
                <a:latin typeface="Arial"/>
                <a:ea typeface="Calibri"/>
                <a:cs typeface="Arial"/>
                <a:sym typeface="Calibri"/>
              </a:rPr>
              <a:t>1</a:t>
            </a:r>
            <a:endParaRPr lang="en" sz="1200" dirty="0"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103301" y="28647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Source RTP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Stream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A</a:t>
            </a:r>
            <a:r>
              <a:rPr lang="en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2</a:t>
            </a:r>
            <a:endParaRPr lang="en" sz="1200" dirty="0">
              <a:solidFill>
                <a:srgbClr val="FF0000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122" name="Shape 122"/>
          <p:cNvCxnSpPr>
            <a:stCxn id="117" idx="2"/>
            <a:endCxn id="123" idx="0"/>
          </p:cNvCxnSpPr>
          <p:nvPr/>
        </p:nvCxnSpPr>
        <p:spPr>
          <a:xfrm flipH="1">
            <a:off x="5008325" y="2106133"/>
            <a:ext cx="6450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4" name="Shape 124"/>
          <p:cNvCxnSpPr>
            <a:stCxn id="125" idx="0"/>
            <a:endCxn id="117" idx="2"/>
          </p:cNvCxnSpPr>
          <p:nvPr/>
        </p:nvCxnSpPr>
        <p:spPr>
          <a:xfrm rot="10800000">
            <a:off x="5653349" y="2106133"/>
            <a:ext cx="777300" cy="75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3" name="Shape 123"/>
          <p:cNvSpPr txBox="1"/>
          <p:nvPr/>
        </p:nvSpPr>
        <p:spPr>
          <a:xfrm>
            <a:off x="4469751" y="28649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Source RTP Stream </a:t>
            </a:r>
            <a:r>
              <a:rPr lang="en-US" sz="1200" dirty="0" smtClean="0">
                <a:latin typeface="Arial"/>
                <a:ea typeface="Calibri"/>
                <a:cs typeface="Arial"/>
                <a:sym typeface="Calibri"/>
              </a:rPr>
              <a:t>B</a:t>
            </a:r>
            <a:r>
              <a:rPr lang="en" sz="1200" dirty="0" smtClean="0">
                <a:latin typeface="Arial"/>
                <a:ea typeface="Calibri"/>
                <a:cs typeface="Arial"/>
                <a:sym typeface="Calibri"/>
              </a:rPr>
              <a:t>3</a:t>
            </a:r>
            <a:endParaRPr lang="en" sz="1200" dirty="0"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5892151" y="2864933"/>
            <a:ext cx="1076999" cy="677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Source RTP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Stream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B</a:t>
            </a:r>
            <a:r>
              <a:rPr lang="en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4</a:t>
            </a:r>
            <a:endParaRPr lang="en" sz="1200" dirty="0">
              <a:solidFill>
                <a:srgbClr val="FF0000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800901" y="4529933"/>
            <a:ext cx="1681799" cy="7588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for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RSID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A</a:t>
            </a:r>
            <a:r>
              <a:rPr lang="en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2</a:t>
            </a:r>
            <a:endParaRPr lang="en" sz="1200" dirty="0">
              <a:solidFill>
                <a:srgbClr val="FF0000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127" name="Shape 127"/>
          <p:cNvCxnSpPr>
            <a:stCxn id="121" idx="2"/>
            <a:endCxn id="126" idx="0"/>
          </p:cNvCxnSpPr>
          <p:nvPr/>
        </p:nvCxnSpPr>
        <p:spPr>
          <a:xfrm>
            <a:off x="3641799" y="3541933"/>
            <a:ext cx="0" cy="98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8" name="Shape 128"/>
          <p:cNvSpPr txBox="1"/>
          <p:nvPr/>
        </p:nvSpPr>
        <p:spPr>
          <a:xfrm>
            <a:off x="-33200" y="5560301"/>
            <a:ext cx="9144000" cy="130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Nexa Light"/>
                <a:cs typeface="Nexa Light"/>
              </a:rPr>
              <a:t>Solution</a:t>
            </a:r>
            <a:r>
              <a:rPr lang="en" sz="2400" dirty="0">
                <a:solidFill>
                  <a:schemeClr val="dk1"/>
                </a:solidFill>
                <a:latin typeface="Nexa Light"/>
                <a:cs typeface="Nexa Light"/>
              </a:rPr>
              <a:t>: RSID identifies the Source RTP Stream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589751" y="4547116"/>
            <a:ext cx="1681799" cy="7588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latin typeface="Arial"/>
                <a:ea typeface="Calibri"/>
                <a:cs typeface="Arial"/>
                <a:sym typeface="Calibri"/>
              </a:rPr>
              <a:t>FEC RTP Stream for </a:t>
            </a:r>
            <a:r>
              <a:rPr lang="en" sz="1200" dirty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RSID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ea typeface="Calibri"/>
                <a:cs typeface="Arial"/>
                <a:sym typeface="Calibri"/>
              </a:rPr>
              <a:t>B4</a:t>
            </a:r>
            <a:endParaRPr lang="en" sz="1200" dirty="0">
              <a:solidFill>
                <a:srgbClr val="FF0000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130" name="Shape 130"/>
          <p:cNvCxnSpPr>
            <a:endCxn id="129" idx="0"/>
          </p:cNvCxnSpPr>
          <p:nvPr/>
        </p:nvCxnSpPr>
        <p:spPr>
          <a:xfrm>
            <a:off x="6430649" y="3559116"/>
            <a:ext cx="0" cy="98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0" name="Rectangle 19"/>
          <p:cNvSpPr/>
          <p:nvPr/>
        </p:nvSpPr>
        <p:spPr>
          <a:xfrm>
            <a:off x="7424917" y="1496533"/>
            <a:ext cx="1719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(Assuming one RTP session)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83621" y="73471"/>
            <a:ext cx="162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exa Bold"/>
                <a:cs typeface="Nexa Bold"/>
              </a:rPr>
              <a:t>Open Issue 1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514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Nexa Bold"/>
                <a:cs typeface="Nexa Bold"/>
              </a:rPr>
              <a:t>Use of </a:t>
            </a:r>
            <a:r>
              <a:rPr lang="en" dirty="0" smtClean="0">
                <a:latin typeface="Nexa Bold"/>
                <a:cs typeface="Nexa Bold"/>
              </a:rPr>
              <a:t>Header </a:t>
            </a:r>
            <a:r>
              <a:rPr lang="en" dirty="0">
                <a:latin typeface="Nexa Bold"/>
                <a:cs typeface="Nexa Bold"/>
              </a:rPr>
              <a:t>Extension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16873" y="2773649"/>
            <a:ext cx="1542899" cy="4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Source Stream 1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16873" y="3260450"/>
            <a:ext cx="1684199" cy="4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FEC Stream for 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816873" y="4654905"/>
            <a:ext cx="1542899" cy="4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Source Stream 2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816873" y="5189972"/>
            <a:ext cx="1684199" cy="48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Arial"/>
                <a:cs typeface="Arial"/>
              </a:rPr>
              <a:t>FEC Stream for </a:t>
            </a:r>
            <a:r>
              <a:rPr lang="en-US" sz="1400" dirty="0" smtClean="0">
                <a:latin typeface="Arial"/>
                <a:cs typeface="Arial"/>
              </a:rPr>
              <a:t>2</a:t>
            </a:r>
            <a:endParaRPr lang="en" sz="1400" dirty="0">
              <a:latin typeface="Arial"/>
              <a:cs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2553822" y="2812449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RSID=1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544122" y="2812449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RSID=1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534422" y="2812449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RSID=1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524722" y="2812449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RSID=1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473522" y="3299249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RSID=1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574572" y="4780771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RSID=2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555172" y="4780771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RSID=2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524722" y="5253538"/>
            <a:ext cx="862800" cy="409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Arial"/>
                <a:cs typeface="Arial"/>
              </a:rPr>
              <a:t>RSID=2</a:t>
            </a:r>
          </a:p>
        </p:txBody>
      </p:sp>
    </p:spTree>
    <p:extLst>
      <p:ext uri="{BB962C8B-B14F-4D97-AF65-F5344CB8AC3E}">
        <p14:creationId xmlns:p14="http://schemas.microsoft.com/office/powerpoint/2010/main" val="3011437612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487</Words>
  <Application>Microsoft Macintosh PowerPoint</Application>
  <PresentationFormat>On-screen Show (4:3)</PresentationFormat>
  <Paragraphs>144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nexa-custom</vt:lpstr>
      <vt:lpstr>Flexible-FEC</vt:lpstr>
      <vt:lpstr>Status</vt:lpstr>
      <vt:lpstr>Open Issue 1</vt:lpstr>
      <vt:lpstr>Which RTP Stream(s) does the FEC refer to?</vt:lpstr>
      <vt:lpstr>Option 1: Refer by SSRC</vt:lpstr>
      <vt:lpstr>Option 2: Use MID</vt:lpstr>
      <vt:lpstr>Option 3: Use MID+RSID</vt:lpstr>
      <vt:lpstr>Option 3b: Use RSID alone</vt:lpstr>
      <vt:lpstr>Use of Header Extension</vt:lpstr>
      <vt:lpstr>Open issues 2</vt:lpstr>
      <vt:lpstr>Open issues 3</vt:lpstr>
      <vt:lpstr>Next Steps</vt:lpstr>
      <vt:lpstr>Extra Slide:  M and N values </vt:lpstr>
    </vt:vector>
  </TitlesOfParts>
  <Company>callstats.io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Flexible-FEC</dc:title>
  <dc:creator>Varun</dc:creator>
  <cp:lastModifiedBy>Varun</cp:lastModifiedBy>
  <cp:revision>14</cp:revision>
  <dcterms:created xsi:type="dcterms:W3CDTF">2015-03-25T04:04:53Z</dcterms:created>
  <dcterms:modified xsi:type="dcterms:W3CDTF">2015-03-25T19:40:47Z</dcterms:modified>
</cp:coreProperties>
</file>